
<file path=[Content_Types].xml><?xml version="1.0" encoding="utf-8"?>
<Types xmlns="http://schemas.openxmlformats.org/package/2006/content-types">
  <Default ContentType="image/png" Extension="png"/>
  <Default ContentType="application/vnd.openxmlformats-officedocument.oleObject" Extension="bin"/>
  <Default ContentType="image/jpeg" Extension="jpeg"/>
  <Default ContentType="image/x-emf" Extension="emf"/>
  <Default ContentType="application/vnd.openxmlformats-package.relationships+xml" Extension="rels"/>
  <Default ContentType="application/xml" Extension="xml"/>
  <Default ContentType="application/vnd.openxmlformats-officedocument.wordprocessingml.document" Extension="docx"/>
  <Default ContentType="image/gif" Extension="gif"/>
  <Default ContentType="application/vnd.openxmlformats-officedocument.vmlDrawing" Extension="v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8" r:id="rId5"/>
    <p:sldId id="291" r:id="rId6"/>
    <p:sldId id="275" r:id="rId7"/>
    <p:sldId id="270" r:id="rId8"/>
    <p:sldId id="292" r:id="rId9"/>
    <p:sldId id="293" r:id="rId10"/>
    <p:sldId id="294" r:id="rId11"/>
    <p:sldId id="263" r:id="rId12"/>
    <p:sldId id="295" r:id="rId13"/>
    <p:sldId id="296" r:id="rId14"/>
    <p:sldId id="297" r:id="rId15"/>
    <p:sldId id="273" r:id="rId16"/>
    <p:sldId id="274" r:id="rId17"/>
    <p:sldId id="290" r:id="rId18"/>
    <p:sldId id="29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006600"/>
    <a:srgbClr val="99FF99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660"/>
  </p:normalViewPr>
  <p:slideViewPr>
    <p:cSldViewPr>
      <p:cViewPr>
        <p:scale>
          <a:sx n="40" d="100"/>
          <a:sy n="40" d="100"/>
        </p:scale>
        <p:origin x="-148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37.emf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12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11" Type="http://schemas.openxmlformats.org/officeDocument/2006/relationships/image" Target="../media/image36.emf"/><Relationship Id="rId5" Type="http://schemas.openxmlformats.org/officeDocument/2006/relationships/image" Target="../media/image39.jpeg"/><Relationship Id="rId15" Type="http://schemas.openxmlformats.org/officeDocument/2006/relationships/image" Target="../media/image38.emf"/><Relationship Id="rId10" Type="http://schemas.openxmlformats.org/officeDocument/2006/relationships/package" Target="../embeddings/Microsoft_Word_Document2.docx"/><Relationship Id="rId4" Type="http://schemas.openxmlformats.org/officeDocument/2006/relationships/image" Target="../media/image30.jpeg"/><Relationship Id="rId9" Type="http://schemas.openxmlformats.org/officeDocument/2006/relationships/image" Target="../media/image43.jpeg"/><Relationship Id="rId14" Type="http://schemas.openxmlformats.org/officeDocument/2006/relationships/package" Target="../embeddings/Microsoft_Word_Document4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 ?><Relationships xmlns="http://schemas.openxmlformats.org/package/2006/relationships"><Relationship Id="rId3" Target="../media/image3.gif" Type="http://schemas.openxmlformats.org/officeDocument/2006/relationships/image"/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4.jpeg" Type="http://schemas.openxmlformats.org/officeDocument/2006/relationships/image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7.jpe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3" Target="../embeddings/oleObject1.bin" Type="http://schemas.openxmlformats.org/officeDocument/2006/relationships/oleObject"/><Relationship Id="rId7" Target="../media/image11.jpeg" Type="http://schemas.openxmlformats.org/officeDocument/2006/relationships/image"/><Relationship Id="rId2" Target="../slideLayouts/slideLayout7.xml" Type="http://schemas.openxmlformats.org/officeDocument/2006/relationships/slideLayout"/><Relationship Id="rId1" Target="../drawings/vmlDrawing1.vml" Type="http://schemas.openxmlformats.org/officeDocument/2006/relationships/vmlDrawing"/><Relationship Id="rId6" Target="../media/image10.jpeg" Type="http://schemas.openxmlformats.org/officeDocument/2006/relationships/image"/><Relationship Id="rId5" Target="../media/image9.jpeg" Type="http://schemas.openxmlformats.org/officeDocument/2006/relationships/image"/><Relationship Id="rId4" Target="../media/image8.emf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60648"/>
            <a:ext cx="8640960" cy="62646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1030" name="Picture 6" descr="C:\Users\132\Desktop\День открытых дверей ЧТЕНИЕ\1012191835.jpg"/>
          <p:cNvPicPr>
            <a:picLocks noChangeAspect="1" noChangeArrowheads="1"/>
          </p:cNvPicPr>
          <p:nvPr/>
        </p:nvPicPr>
        <p:blipFill>
          <a:blip r:embed="rId2" cstate="print"/>
          <a:srcRect l="5560" t="54200"/>
          <a:stretch>
            <a:fillRect/>
          </a:stretch>
        </p:blipFill>
        <p:spPr bwMode="auto">
          <a:xfrm>
            <a:off x="1619672" y="3212976"/>
            <a:ext cx="4892433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2483768" y="5517232"/>
            <a:ext cx="4248472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>
              <a:latin typeface="Georgia" pitchFamily="18" charset="0"/>
            </a:endParaRPr>
          </a:p>
          <a:p>
            <a:pPr algn="ctr"/>
            <a:r>
              <a:rPr lang="ru-RU" sz="1400" b="1" i="1" dirty="0" smtClean="0">
                <a:latin typeface="Georgia" pitchFamily="18" charset="0"/>
              </a:rPr>
              <a:t>с. </a:t>
            </a:r>
            <a:r>
              <a:rPr lang="ru-RU" sz="1400" b="1" i="1" dirty="0" err="1" smtClean="0">
                <a:latin typeface="Georgia" pitchFamily="18" charset="0"/>
              </a:rPr>
              <a:t>Кагальник</a:t>
            </a:r>
            <a:r>
              <a:rPr lang="ru-RU" sz="1400" b="1" i="1" dirty="0" smtClean="0">
                <a:latin typeface="Georgia" pitchFamily="18" charset="0"/>
              </a:rPr>
              <a:t> , 2020 </a:t>
            </a:r>
          </a:p>
        </p:txBody>
      </p:sp>
      <p:sp>
        <p:nvSpPr>
          <p:cNvPr id="10" name="Овал 9"/>
          <p:cNvSpPr/>
          <p:nvPr/>
        </p:nvSpPr>
        <p:spPr>
          <a:xfrm rot="20977994">
            <a:off x="7420891" y="4309904"/>
            <a:ext cx="648072" cy="5760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 rot="1114218">
            <a:off x="6839799" y="3736235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20249108">
            <a:off x="7489169" y="5229201"/>
            <a:ext cx="648072" cy="5760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Georgia" pitchFamily="18" charset="0"/>
              </a:rPr>
              <a:t>Р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 rot="856340">
            <a:off x="1030250" y="5290131"/>
            <a:ext cx="562702" cy="54624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Ш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6437" y="1124744"/>
            <a:ext cx="57471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учителя – логопеда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петровой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Марии Леонидовны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404664"/>
            <a:ext cx="6840760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детский сад № 45 «Ручеек»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763618"/>
            <a:ext cx="9144000" cy="60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654152"/>
              </p:ext>
            </p:extLst>
          </p:nvPr>
        </p:nvGraphicFramePr>
        <p:xfrm>
          <a:off x="6516216" y="763618"/>
          <a:ext cx="2114312" cy="2992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Acrobat Document" r:id="rId3" imgW="4533711" imgH="6415997" progId="AcroExch.Document.DC">
                  <p:embed/>
                </p:oleObj>
              </mc:Choice>
              <mc:Fallback>
                <p:oleObj name="Acrobat Document" r:id="rId3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6216" y="763618"/>
                        <a:ext cx="2114312" cy="2992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572491"/>
              </p:ext>
            </p:extLst>
          </p:nvPr>
        </p:nvGraphicFramePr>
        <p:xfrm>
          <a:off x="5004048" y="3454504"/>
          <a:ext cx="2266950" cy="320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Acrobat Document" r:id="rId5" imgW="4533711" imgH="6415997" progId="AcroExch.Document.DC">
                  <p:embed/>
                </p:oleObj>
              </mc:Choice>
              <mc:Fallback>
                <p:oleObj name="Acrobat Document" r:id="rId5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4048" y="3454504"/>
                        <a:ext cx="2266950" cy="320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823797"/>
              </p:ext>
            </p:extLst>
          </p:nvPr>
        </p:nvGraphicFramePr>
        <p:xfrm>
          <a:off x="3489404" y="763618"/>
          <a:ext cx="2165191" cy="3064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Acrobat Document" r:id="rId7" imgW="4533711" imgH="6415997" progId="AcroExch.Document.DC">
                  <p:embed/>
                </p:oleObj>
              </mc:Choice>
              <mc:Fallback>
                <p:oleObj name="Acrobat Document" r:id="rId7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89404" y="763618"/>
                        <a:ext cx="2165191" cy="3064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803057"/>
              </p:ext>
            </p:extLst>
          </p:nvPr>
        </p:nvGraphicFramePr>
        <p:xfrm>
          <a:off x="395536" y="763618"/>
          <a:ext cx="2317830" cy="328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Acrobat Document" r:id="rId9" imgW="4533711" imgH="6415997" progId="AcroExch.Document.DC">
                  <p:embed/>
                </p:oleObj>
              </mc:Choice>
              <mc:Fallback>
                <p:oleObj name="Acrobat Document" r:id="rId9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5536" y="763618"/>
                        <a:ext cx="2317830" cy="3280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558055"/>
              </p:ext>
            </p:extLst>
          </p:nvPr>
        </p:nvGraphicFramePr>
        <p:xfrm>
          <a:off x="1763688" y="3323129"/>
          <a:ext cx="2482974" cy="351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Acrobat Document" r:id="rId11" imgW="4533711" imgH="6415997" progId="AcroExch.Document.DC">
                  <p:embed/>
                </p:oleObj>
              </mc:Choice>
              <mc:Fallback>
                <p:oleObj name="Acrobat Document" r:id="rId11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63688" y="3323129"/>
                        <a:ext cx="2482974" cy="3514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4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947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7903453" y="4415623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41340" y="618545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0776" y="116632"/>
            <a:ext cx="712879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Деятельность педагога с родителями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8194" name="Picture 2" descr="D:\РУЧЕЕК\Фото работа\Кабинет, стенды, оснащение\IMG_20201008_145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4664"/>
          <a:stretch/>
        </p:blipFill>
        <p:spPr bwMode="auto">
          <a:xfrm>
            <a:off x="467544" y="1164218"/>
            <a:ext cx="3909151" cy="270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РУЧЕЕК\Фото работа\Кабинет, стенды, оснащение\IMG_20201008_1454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4135" b="12733"/>
          <a:stretch/>
        </p:blipFill>
        <p:spPr bwMode="auto">
          <a:xfrm>
            <a:off x="4572000" y="1164218"/>
            <a:ext cx="3852428" cy="270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РУЧЕЕК\Фото работа\Кабинет, стенды, оснащение\IMG_20200420_1455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15833"/>
          <a:stretch/>
        </p:blipFill>
        <p:spPr bwMode="auto">
          <a:xfrm>
            <a:off x="3201463" y="3872340"/>
            <a:ext cx="3942285" cy="2847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147" y="3829957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8193396" y="4824880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41340" y="618545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0776" y="116632"/>
            <a:ext cx="712879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Деятельность педагога с родителями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2805"/>
            <a:ext cx="3972359" cy="307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1" y="1142805"/>
            <a:ext cx="4349429" cy="260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353644"/>
            <a:ext cx="5288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для родителей на сайт МБДОУ: </a:t>
            </a:r>
          </a:p>
          <a:p>
            <a:endParaRPr lang="ru-RU" sz="2400" dirty="0"/>
          </a:p>
          <a:p>
            <a:r>
              <a:rPr lang="en-US" sz="2400" dirty="0">
                <a:latin typeface="Bauhaus 93" panose="04030905020B02020C02" pitchFamily="82" charset="0"/>
              </a:rPr>
              <a:t>https://www.rucheek-45.ru/roditeljam/ugolog_logopeda/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88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980728"/>
            <a:ext cx="7776864" cy="570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FF00FF"/>
                </a:solidFill>
                <a:ea typeface="Calibri"/>
                <a:cs typeface="Times New Roman"/>
              </a:rPr>
              <a:t>Информационные </a:t>
            </a:r>
            <a:r>
              <a:rPr lang="ru-RU" sz="2400" b="1" i="1" dirty="0">
                <a:solidFill>
                  <a:srgbClr val="FF00FF"/>
                </a:solidFill>
                <a:ea typeface="Calibri"/>
                <a:cs typeface="Times New Roman"/>
              </a:rPr>
              <a:t>стенды для родителей.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latin typeface="Times New Roman"/>
                <a:ea typeface="Calibri"/>
                <a:cs typeface="Times New Roman"/>
              </a:rPr>
              <a:t>Как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говорит ваш ребенок?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Учите детей произносить и различать звуки.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Развиваем мелкую моторику.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Самомассаж.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Для чего нужна артикуляционная гимнастика?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Артикуляционные упражнения.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Ребенок зарычал (зашипел, засвистел).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Послушные буквы.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Цвет, форма, величина.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Учим ребенка ориентироваться в пространстве.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Что должен знать ребенок о времени.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Родителям о речи детей.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Формирование связной речи.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И тогда он будет говорить хорошо. Двадцать простых советов логопеда родителям.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 дыхании.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Слова, слова, слова…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Родителям о заикании.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Относительные прилагательные.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Показатели речевого развития детей третьего года жизни.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Характеристика речи детей 3 – 4 лет.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Характеристика речи детей 4 – 5 лет.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Характеристика речи детей 5 – 6 лет.</a:t>
            </a:r>
            <a:endParaRPr lang="ru-RU" sz="105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Характеристика речи детей 6 – 7 лет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0776" y="116632"/>
            <a:ext cx="712879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Деятельность педагога с родителями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1628800"/>
            <a:ext cx="6624736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   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749" y="3829957"/>
            <a:ext cx="1698650" cy="2304256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8325995" y="3443055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241340" y="6185450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0776" y="116632"/>
            <a:ext cx="7128792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Деятельность педагога с родителями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242" name="Picture 2" descr="D:\РУЧЕЕК\Фото работа\Кабинет, стенды, оснащение\IMG_20201008_144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7" y="1036504"/>
            <a:ext cx="1485165" cy="19802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РУЧЕЕК\Фото работа\Кабинет, стенды, оснащение\IMG_20201008_1448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2"/>
          <a:stretch/>
        </p:blipFill>
        <p:spPr bwMode="auto">
          <a:xfrm>
            <a:off x="1820925" y="1059622"/>
            <a:ext cx="1497603" cy="20656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РУЧЕЕК\Фото работа\Кабинет, стенды, оснащение\IMG_20201008_1448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00" y="980728"/>
            <a:ext cx="1536314" cy="20484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РУЧЕЕК\Фото работа\Кабинет, стенды, оснащение\IMG_20201008_1449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/>
          <a:stretch/>
        </p:blipFill>
        <p:spPr bwMode="auto">
          <a:xfrm>
            <a:off x="5436096" y="1076862"/>
            <a:ext cx="1424375" cy="2003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РУЧЕЕК\Фото работа\Кабинет, стенды, оснащение\IMG_20201008_1449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76861"/>
            <a:ext cx="1562490" cy="20833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040915"/>
              </p:ext>
            </p:extLst>
          </p:nvPr>
        </p:nvGraphicFramePr>
        <p:xfrm>
          <a:off x="1946399" y="3602430"/>
          <a:ext cx="1858223" cy="275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Документ" r:id="rId10" imgW="6661524" imgH="9889536" progId="Word.Document.12">
                  <p:embed/>
                </p:oleObj>
              </mc:Choice>
              <mc:Fallback>
                <p:oleObj name="Документ" r:id="rId10" imgW="6661524" imgH="98895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46399" y="3602430"/>
                        <a:ext cx="1858223" cy="2759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96763"/>
              </p:ext>
            </p:extLst>
          </p:nvPr>
        </p:nvGraphicFramePr>
        <p:xfrm>
          <a:off x="3983048" y="3517024"/>
          <a:ext cx="2111747" cy="2930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Документ" r:id="rId12" imgW="6916822" imgH="9596094" progId="Word.Document.12">
                  <p:embed/>
                </p:oleObj>
              </mc:Choice>
              <mc:Fallback>
                <p:oleObj name="Документ" r:id="rId12" imgW="6916822" imgH="95960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83048" y="3517024"/>
                        <a:ext cx="2111747" cy="2930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099516"/>
              </p:ext>
            </p:extLst>
          </p:nvPr>
        </p:nvGraphicFramePr>
        <p:xfrm>
          <a:off x="6297227" y="3488534"/>
          <a:ext cx="1988289" cy="2987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Документ" r:id="rId14" imgW="6301441" imgH="9467915" progId="Word.Document.12">
                  <p:embed/>
                </p:oleObj>
              </mc:Choice>
              <mc:Fallback>
                <p:oleObj name="Документ" r:id="rId14" imgW="6301441" imgH="94679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97227" y="3488534"/>
                        <a:ext cx="1988289" cy="2987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268760"/>
            <a:ext cx="8784976" cy="5400600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955376" y="3030114"/>
            <a:ext cx="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168405" y="3030114"/>
            <a:ext cx="0" cy="339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372200" y="1268760"/>
            <a:ext cx="2160240" cy="34051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28184" y="1439019"/>
            <a:ext cx="2228977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60000"/>
                </a:solidFill>
                <a:latin typeface="Georgia" pitchFamily="18" charset="0"/>
              </a:rPr>
              <a:t>Активная зона</a:t>
            </a:r>
            <a:endParaRPr lang="ru-RU" b="1" dirty="0">
              <a:solidFill>
                <a:srgbClr val="960000"/>
              </a:solidFill>
              <a:latin typeface="Georgia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3568" y="1268760"/>
            <a:ext cx="2232248" cy="34051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3862" y="1439019"/>
            <a:ext cx="2314195" cy="4426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60000"/>
                </a:solidFill>
                <a:latin typeface="Georgia" pitchFamily="18" charset="0"/>
              </a:rPr>
              <a:t>Рабочая зона</a:t>
            </a:r>
            <a:endParaRPr lang="ru-RU" sz="2000" b="1" dirty="0">
              <a:solidFill>
                <a:srgbClr val="960000"/>
              </a:solidFill>
              <a:latin typeface="Georgia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9512" y="404664"/>
            <a:ext cx="8784976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Предметно – пространственная среда</a:t>
            </a:r>
            <a:endParaRPr lang="ru-RU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D:\РУЧЕЕК\Фото работа\Кабинет, стенды, оснащение\IMG_20201008_144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05" y="2097602"/>
            <a:ext cx="2807187" cy="374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РУЧЕЕК\Фото работа\Кабинет, стенды, оснащение\IMG_20201008_1441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0"/>
          <a:stretch/>
        </p:blipFill>
        <p:spPr bwMode="auto">
          <a:xfrm>
            <a:off x="319231" y="2348880"/>
            <a:ext cx="2663455" cy="385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РУЧЕЕК\Фото работа\Кабинет, стенды, оснащение\IMG_20201008_1442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44183" r="8148" b="5417"/>
          <a:stretch/>
        </p:blipFill>
        <p:spPr bwMode="auto">
          <a:xfrm>
            <a:off x="6115959" y="2348880"/>
            <a:ext cx="284852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04664"/>
            <a:ext cx="8784976" cy="6264696"/>
          </a:xfrm>
          <a:prstGeom prst="round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888926" y="404664"/>
            <a:ext cx="7560840" cy="51077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Зона отдыха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2290" name="Picture 2" descr="D:\РУЧЕЕК\Фото работа\Кабинет, стенды, оснащение\IMG_20201008_144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58" y="929928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79512" y="3537012"/>
            <a:ext cx="8784976" cy="72008"/>
          </a:xfrm>
          <a:prstGeom prst="line">
            <a:avLst/>
          </a:prstGeom>
          <a:ln w="38100">
            <a:solidFill>
              <a:srgbClr val="F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 descr="D:\РУЧЕЕК\Фото работа\Кабинет, стенды, оснащение\IMG_20201008_144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 r="19621"/>
          <a:stretch/>
        </p:blipFill>
        <p:spPr bwMode="auto">
          <a:xfrm>
            <a:off x="921095" y="3699960"/>
            <a:ext cx="3472648" cy="268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РУЧЕЕК\Фото работа\Кабинет, стенды, оснащение\IMG_20201008_144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27" y="3699960"/>
            <a:ext cx="2365856" cy="282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D:\РАБОЧИЙ стол -2013\КЛЁВЫЕ картинки\profess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491932" y="4073772"/>
            <a:ext cx="1626494" cy="2376264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rot="1114218">
            <a:off x="238424" y="6227282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8479247" y="6154139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9512" y="260648"/>
            <a:ext cx="712879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Отзывы о педагоге</a:t>
            </a:r>
            <a:endParaRPr lang="ru-RU" sz="36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3315" name="Picture 3" descr="D:\РУЧЕЕК\Вебинары, семинары, дипломы, курсы\IMG-20201015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"/>
          <a:stretch/>
        </p:blipFill>
        <p:spPr bwMode="auto">
          <a:xfrm>
            <a:off x="3780911" y="2352118"/>
            <a:ext cx="2399927" cy="33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РУЧЕЕК\Вебинары, семинары, дипломы, курсы\о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 bwMode="auto">
          <a:xfrm>
            <a:off x="502214" y="1032560"/>
            <a:ext cx="2413602" cy="299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 rot="20882413">
            <a:off x="227629" y="858865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13317" name="Picture 5" descr="D:\РУЧЕЕК\Вебинары, семинары, дипломы, курсы\оо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7389" r="3938" b="22734"/>
          <a:stretch/>
        </p:blipFill>
        <p:spPr bwMode="auto">
          <a:xfrm>
            <a:off x="6018368" y="1137728"/>
            <a:ext cx="2579872" cy="29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РУЧЕЕК\Вебинары, семинары, дипломы, курсы\ооо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4887" b="21043"/>
          <a:stretch/>
        </p:blipFill>
        <p:spPr bwMode="auto">
          <a:xfrm>
            <a:off x="1403648" y="3825430"/>
            <a:ext cx="2349457" cy="29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980728"/>
            <a:ext cx="8712968" cy="56886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 rot="1114218">
            <a:off x="5206976" y="322626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20882413">
            <a:off x="8344901" y="2191061"/>
            <a:ext cx="549171" cy="5219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 rot="291953">
            <a:off x="1045388" y="5618864"/>
            <a:ext cx="640808" cy="59179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 rot="20732323">
            <a:off x="1169213" y="1041461"/>
            <a:ext cx="549709" cy="498988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М</a:t>
            </a:r>
            <a:endParaRPr lang="ru-RU" sz="20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43465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598461">
            <a:off x="1032896" y="2381213"/>
            <a:ext cx="6919603" cy="225146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RightUp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2000" b="1" dirty="0" smtClean="0">
                <a:ln/>
                <a:solidFill>
                  <a:schemeClr val="accent3"/>
                </a:solidFill>
              </a:rPr>
              <a:t>Спасибо!</a:t>
            </a:r>
            <a:endParaRPr lang="ru-RU" sz="1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0"/>
            <a:ext cx="2978826" cy="28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06010" y="1405632"/>
            <a:ext cx="8640960" cy="51917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sz="2800" b="1" dirty="0" smtClean="0"/>
          </a:p>
          <a:p>
            <a:pPr algn="just"/>
            <a:endParaRPr lang="ru-RU" sz="2800" b="1" dirty="0" smtClean="0"/>
          </a:p>
          <a:p>
            <a:pPr algn="just"/>
            <a:r>
              <a:rPr lang="ru-RU" sz="2800" b="1" dirty="0" smtClean="0"/>
              <a:t>Вас приветствует Петрова Мария Леонидовна.</a:t>
            </a:r>
          </a:p>
          <a:p>
            <a:pPr algn="just"/>
            <a:r>
              <a:rPr lang="ru-RU" sz="2800" b="1" dirty="0" smtClean="0"/>
              <a:t>Дата </a:t>
            </a:r>
            <a:r>
              <a:rPr lang="ru-RU" sz="2800" b="1" dirty="0"/>
              <a:t>рождения: 4 сентября 1984 г.</a:t>
            </a:r>
          </a:p>
          <a:p>
            <a:pPr algn="just"/>
            <a:r>
              <a:rPr lang="ru-RU" sz="2800" b="1" dirty="0"/>
              <a:t>Место работы: МБДОУ № 45 </a:t>
            </a:r>
            <a:endParaRPr lang="ru-RU" sz="2800" b="1" dirty="0" smtClean="0"/>
          </a:p>
          <a:p>
            <a:pPr algn="just"/>
            <a:r>
              <a:rPr lang="ru-RU" sz="2800" b="1" dirty="0" smtClean="0"/>
              <a:t>«</a:t>
            </a:r>
            <a:r>
              <a:rPr lang="ru-RU" sz="2800" b="1" dirty="0"/>
              <a:t>Ручеек» </a:t>
            </a:r>
            <a:r>
              <a:rPr lang="ru-RU" sz="2800" b="1" dirty="0" smtClean="0"/>
              <a:t>с</a:t>
            </a:r>
            <a:r>
              <a:rPr lang="ru-RU" sz="2800" b="1" dirty="0"/>
              <a:t>. </a:t>
            </a:r>
            <a:r>
              <a:rPr lang="ru-RU" sz="2800" b="1" dirty="0" err="1"/>
              <a:t>Кагальник</a:t>
            </a:r>
            <a:r>
              <a:rPr lang="ru-RU" sz="2800" b="1" dirty="0"/>
              <a:t>.</a:t>
            </a:r>
          </a:p>
          <a:p>
            <a:pPr algn="just"/>
            <a:r>
              <a:rPr lang="ru-RU" sz="2800" b="1" dirty="0"/>
              <a:t>Должность: учитель – логопед.</a:t>
            </a:r>
          </a:p>
          <a:p>
            <a:pPr algn="just"/>
            <a:r>
              <a:rPr lang="ru-RU" sz="2800" b="1" dirty="0"/>
              <a:t>Общий стаж работы: 14 лет.</a:t>
            </a:r>
          </a:p>
          <a:p>
            <a:pPr algn="just"/>
            <a:r>
              <a:rPr lang="ru-RU" sz="2800" b="1" dirty="0"/>
              <a:t>Стаж работы по специальности: </a:t>
            </a:r>
            <a:endParaRPr lang="ru-RU" sz="2800" b="1" dirty="0" smtClean="0"/>
          </a:p>
          <a:p>
            <a:pPr algn="just"/>
            <a:r>
              <a:rPr lang="ru-RU" sz="2800" b="1" dirty="0" smtClean="0"/>
              <a:t>10 </a:t>
            </a:r>
            <a:r>
              <a:rPr lang="ru-RU" sz="2800" b="1" dirty="0"/>
              <a:t>лет.</a:t>
            </a:r>
          </a:p>
          <a:p>
            <a:pPr algn="just"/>
            <a:r>
              <a:rPr lang="ru-RU" sz="2800" b="1" dirty="0"/>
              <a:t>Стаж работы в учреждении: 1 год.</a:t>
            </a:r>
          </a:p>
          <a:p>
            <a:pPr algn="just"/>
            <a:endParaRPr lang="ru-RU" sz="2000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 rot="1114218">
            <a:off x="6743253" y="6053250"/>
            <a:ext cx="462064" cy="4455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Л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31640" y="5699940"/>
            <a:ext cx="583408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О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28" name="Picture 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10" y="26480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07550" y="243207"/>
            <a:ext cx="4169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Визитка</a:t>
            </a:r>
            <a:endParaRPr lang="ru-RU" sz="6000" i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83878"/>
            <a:ext cx="2960269" cy="3435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79512" y="260648"/>
            <a:ext cx="8784976" cy="64087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Моя профессия многогранна и интересна. Её выбирают люди творческие, бесконечно влюблённые в своё дело.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 что значит логопед? Я себе представляю так: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– Любовь к детям. 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– Ответственность. 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– Гордость профессией.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 –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Образованность.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 –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Положительные эмоции.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Е –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Единство в работе.</a:t>
            </a:r>
          </a:p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 –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Достижение результата.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967929"/>
            <a:ext cx="9144000" cy="587334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33400" lvl="0" indent="-533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Документы (диплом, КПК, сертификаты)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53" y="967928"/>
            <a:ext cx="3178047" cy="202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095573"/>
            <a:ext cx="56166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2010 г. -  Федеральное </a:t>
            </a:r>
            <a:r>
              <a:rPr lang="ru-RU" sz="2200" dirty="0"/>
              <a:t>государственное образовательное учреждение высшего профессионального образования «Южный федеральный университет». </a:t>
            </a:r>
            <a:r>
              <a:rPr lang="ru-RU" sz="2200" dirty="0" smtClean="0"/>
              <a:t>Квалификация </a:t>
            </a:r>
            <a:r>
              <a:rPr lang="ru-RU" sz="2200" dirty="0"/>
              <a:t>«Учитель – логопед» по специальности «Логопедия».</a:t>
            </a:r>
          </a:p>
          <a:p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918476" y="316739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Курсы повышения квалификации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D:\РУЧЕЕК\Портфолио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87" y="3624564"/>
            <a:ext cx="2049478" cy="14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1" y="3683900"/>
            <a:ext cx="688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2019 г. - ЧОУ </a:t>
            </a:r>
            <a:r>
              <a:rPr lang="ru-RU" dirty="0"/>
              <a:t>ДПО «Институт переподготовки о повышения квалификации</a:t>
            </a:r>
            <a:r>
              <a:rPr lang="ru-RU" dirty="0" smtClean="0"/>
              <a:t>». Программа «</a:t>
            </a:r>
            <a:r>
              <a:rPr lang="ru-RU" dirty="0"/>
              <a:t>Реализация ФГОС дошкольного образования для учителей – логопедов»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40" y="4664252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2020 г. - ГБУ </a:t>
            </a:r>
            <a:r>
              <a:rPr lang="ru-RU" dirty="0"/>
              <a:t>ДПО РО «Ростовский институт повышения квалификации и профессиональной переподготовки работников образования</a:t>
            </a:r>
            <a:r>
              <a:rPr lang="ru-RU" dirty="0" smtClean="0"/>
              <a:t>». Программа «</a:t>
            </a:r>
            <a:r>
              <a:rPr lang="ru-RU" dirty="0"/>
              <a:t>Организация, содержание и технологии коррекционно – образовательной деятельности учителя – логопеда с учетом требований ФГОС ДО»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52" y="5038597"/>
            <a:ext cx="2243648" cy="159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188640"/>
            <a:ext cx="9144000" cy="66693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33400" lvl="0" indent="-533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Сертификаты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101489"/>
              </p:ext>
            </p:extLst>
          </p:nvPr>
        </p:nvGraphicFramePr>
        <p:xfrm>
          <a:off x="3635897" y="675660"/>
          <a:ext cx="2376264" cy="3004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3" imgW="4533711" imgH="6415997" progId="AcroExch.Document.DC">
                  <p:embed/>
                </p:oleObj>
              </mc:Choice>
              <mc:Fallback>
                <p:oleObj name="Acrobat Document" r:id="rId3" imgW="4533711" imgH="6415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5897" y="675660"/>
                        <a:ext cx="2376264" cy="3004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D:\РУЧЕЕК\Вебинары, семинары, дипломы, курсы\26.08.20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3252"/>
            <a:ext cx="2901000" cy="40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УЧЕЕК\Вебинары, семинары, дипломы, курсы\20.05.20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3252"/>
            <a:ext cx="2850119" cy="40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УЧЕЕК\Вебинары, семинары, дипломы, курсы\09.09.20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40" y="3714050"/>
            <a:ext cx="2406464" cy="31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763618"/>
            <a:ext cx="3059832" cy="609438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МБДОУ № 60 </a:t>
            </a:r>
            <a:r>
              <a:rPr lang="ru-RU" sz="1400" b="1" dirty="0" smtClean="0">
                <a:sym typeface="Wingdings" panose="05000000000000000000" pitchFamily="2" charset="2"/>
              </a:rPr>
              <a:t>«Ягодка» </a:t>
            </a:r>
          </a:p>
          <a:p>
            <a:pPr algn="ctr"/>
            <a:endParaRPr lang="ru-RU" sz="1400" b="1" dirty="0" smtClean="0">
              <a:sym typeface="Wingdings" panose="05000000000000000000" pitchFamily="2" charset="2"/>
            </a:endParaRP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Обновление АООП для детей с ТНР.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Обновление рабочей программы учителя – логопеда.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Разработка индивидуальных образовательных маршрутов для детей с ТНР.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Составление АОП для ребенка с нарушением ООД и ЗПРР.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Участие в разработке коррекционного блока ООП ДОУ.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Разработала методические рекомендации по развитию общей моторики.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Участие в рабочей группе учителей – логопедов Азовского района по составлению АООП для ТНР.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Участие в разработке положения о работе </a:t>
            </a:r>
            <a:r>
              <a:rPr lang="ru-RU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ПМПк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ДОУ.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Разработка программы взаимодействия ДОУ № 60 и СОШ № 16.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Мастер – класс для педагогов «Коррекция логовой структуры слова у дошкольников».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Консультация для педагогов « Аутизм – причины, признаки, воспитание детей с РАС».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Семинар – практикум для педагогов «Развиваем речь детей».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Практикум для воспитателей «Использование пиктограмм для развития навыков словообразования».</a:t>
            </a:r>
          </a:p>
          <a:p>
            <a:pPr marL="342900" indent="-342900" algn="just">
              <a:buAutoNum type="arabicPeriod"/>
            </a:pP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Брифинг «Определение проблемных зон в развитии детей»..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59832" y="763618"/>
            <a:ext cx="3024336" cy="609438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Азовский детский дом – интернат для умственно отсталых детей</a:t>
            </a:r>
          </a:p>
          <a:p>
            <a:pPr algn="ctr"/>
            <a:endParaRPr lang="ru-RU" sz="1400" b="1" dirty="0" smtClean="0"/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программы речевого кружка «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Говоруша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программы для индивидуальной работы «Учимся говорить».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маршрута индивидуальной работы по развитию речи детей.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ПМПк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АДДИ.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методические рекомендации по развитию слухового внимания и восприятия.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методическом объединении учителей – логопедов г. Азова «Логопедический массаж как одно из средств развития артикуляционной моторики».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«Нарушения речи у детей с умственной отсталостью».</a:t>
            </a:r>
          </a:p>
          <a:p>
            <a:pPr marL="342900" indent="-342900" algn="just">
              <a:buAutoNum type="arabicPeriod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для педагогов «Упражнения для развития дыхания у детей с УО».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84168" y="763618"/>
            <a:ext cx="3059832" cy="609438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МБДОУ № 45 «Ручеек»</a:t>
            </a:r>
          </a:p>
          <a:p>
            <a:pPr algn="ctr"/>
            <a:endParaRPr lang="ru-RU" sz="1400" b="1" dirty="0" smtClean="0"/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Разработка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АООП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программы учителя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АОП для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слабослышащего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АОП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 с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 и РАС.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составлении индивидуальных образовательных маршрутов для детей с ОВЗ и детей – инвалидов.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Участие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программы по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логоритмике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Выступление на методическом объединении учителей – логопедов Азовского района «Специальные условия обучения детей с ОВЗ. Компоненты коррекционно – образовательного процесса».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Участие в разработке положения о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ДОУ.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Участие в разработке положения о группе компенсирующей направленности.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Разработка положения об оказании логопедической помощи в ДОУ.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в установочном педагогическом совете (презентация «Инклюзивное образование в ДОУ»).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Памятка для педагогов по выполнению артикуляционной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Методическая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«Сказка о Веселом язычке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Мастер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 «Формирование интонационной стороны речи у детей дошкольного возраста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Методическая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«Возрастные особенности речи детей дошкольного возраста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Методическая деятельность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763618"/>
            <a:ext cx="9144000" cy="60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педагога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РУЧЕЕК\Вебинары, семинары, дипломы, курсы\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3618"/>
            <a:ext cx="2055173" cy="2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УЧЕЕК\Вебинары, семинары, дипломы, курсы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3098"/>
            <a:ext cx="2232248" cy="307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УЧЕЕК\Вебинары, семинары, дипломы, курсы\0017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29" y="814776"/>
            <a:ext cx="2023039" cy="27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УЧЕЕК\Вебинары, семинары, дипломы, курсы\00277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4"/>
          <a:stretch/>
        </p:blipFill>
        <p:spPr bwMode="auto">
          <a:xfrm>
            <a:off x="3563888" y="3429000"/>
            <a:ext cx="22895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РУЧЕЕК\Вебинары, семинары, дипломы, курсы\IMG-20200925-WA01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23" y="3665006"/>
            <a:ext cx="2163645" cy="30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РУЧЕЕК\Фото работа\IMG-20200925-WA01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1" t="19691" r="30498"/>
          <a:stretch/>
        </p:blipFill>
        <p:spPr bwMode="auto">
          <a:xfrm>
            <a:off x="3635896" y="763618"/>
            <a:ext cx="1872208" cy="26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763618"/>
            <a:ext cx="9144000" cy="60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педагога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РУЧЕЕК\Вебинары, семинары, дипломы, курсы\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23" y="813379"/>
            <a:ext cx="2034577" cy="28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УЧЕЕК\Вебинары, семинары, дипломы, курсы\10.09.202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2" y="2708919"/>
            <a:ext cx="2352951" cy="33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УЧЕЕК\Вебинары, семинары, дипломы, курсы\1132348-016-015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19" y="1201753"/>
            <a:ext cx="23951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РУЧЕЕК\Вебинары, семинары, дипломы, курсы\МАА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78" y="3613831"/>
            <a:ext cx="2254393" cy="31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763618"/>
            <a:ext cx="9144000" cy="60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0" y="116632"/>
            <a:ext cx="8784977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</a:t>
            </a: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РУЧЕЕК\Вебинары, семинары, дипломы, курсы\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2" y="1078488"/>
            <a:ext cx="2919138" cy="40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РУЧЕЕК\Вебинары, семинары, дипломы, курсы\001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92" y="3040360"/>
            <a:ext cx="2631215" cy="36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344447"/>
              </p:ext>
            </p:extLst>
          </p:nvPr>
        </p:nvGraphicFramePr>
        <p:xfrm>
          <a:off x="6159374" y="1068400"/>
          <a:ext cx="28051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Документ" r:id="rId5" imgW="7231894" imgH="10478940" progId="Word.Document.12">
                  <p:embed/>
                </p:oleObj>
              </mc:Choice>
              <mc:Fallback>
                <p:oleObj name="Документ" r:id="rId5" imgW="7231894" imgH="104789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59374" y="1068400"/>
                        <a:ext cx="28051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8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834</Words>
  <Application>Microsoft Office PowerPoint</Application>
  <PresentationFormat>Экран (4:3)</PresentationFormat>
  <Paragraphs>176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Тема Office</vt:lpstr>
      <vt:lpstr>Acrobat Document</vt:lpstr>
      <vt:lpstr>Adobe Acrobat Document</vt:lpstr>
      <vt:lpstr>Microsoft Word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132</dc:creator>
  <cp:lastModifiedBy>Microsoft Office</cp:lastModifiedBy>
  <cp:revision>201</cp:revision>
  <dcterms:created xsi:type="dcterms:W3CDTF">2017-04-21T22:11:46Z</dcterms:created>
  <dcterms:modified xsi:type="dcterms:W3CDTF">2020-10-15T13:53:37Z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20784844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