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9" r:id="rId3"/>
    <p:sldId id="263" r:id="rId4"/>
    <p:sldId id="264" r:id="rId5"/>
    <p:sldId id="262" r:id="rId6"/>
    <p:sldId id="269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66FF33"/>
    <a:srgbClr val="00FF00"/>
    <a:srgbClr val="FF0000"/>
    <a:srgbClr val="0000FF"/>
    <a:srgbClr val="AF116B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902" y="-4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07" y="43274"/>
            <a:ext cx="916093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8822" y="2564904"/>
            <a:ext cx="7603675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Нетрадиционные техники </a:t>
            </a:r>
            <a:r>
              <a:rPr lang="ru-RU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рисования в развитии </a:t>
            </a: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детей раннего </a:t>
            </a: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возраста</a:t>
            </a:r>
            <a:endParaRPr lang="ru-RU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92475" y="692696"/>
            <a:ext cx="466429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Консультация </a:t>
            </a:r>
          </a:p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для родителей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31840" y="4509120"/>
            <a:ext cx="5472608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Подготовила : </a:t>
            </a:r>
            <a:endParaRPr lang="ru-RU" sz="28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r"/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воспитатель </a:t>
            </a:r>
            <a:r>
              <a:rPr lang="en-U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</a:t>
            </a:r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категории</a:t>
            </a:r>
          </a:p>
          <a:p>
            <a:pPr algn="r"/>
            <a:r>
              <a:rPr lang="ru-RU" sz="28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Журбина Наталья Михайловна</a:t>
            </a:r>
            <a:endParaRPr lang="ru-RU" sz="28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4805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3136"/>
          <a:stretch/>
        </p:blipFill>
        <p:spPr bwMode="auto">
          <a:xfrm>
            <a:off x="-4869" y="-35091"/>
            <a:ext cx="9148869" cy="6893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23528" y="260648"/>
            <a:ext cx="85689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 smtClean="0">
                <a:solidFill>
                  <a:srgbClr val="00B0F0"/>
                </a:solidFill>
              </a:rPr>
              <a:t>Рисование ладошкой - </a:t>
            </a:r>
            <a:r>
              <a:rPr lang="ru-RU" sz="2500" dirty="0" smtClean="0">
                <a:latin typeface="Times New Roman"/>
                <a:cs typeface="Times New Roman"/>
              </a:rPr>
              <a:t>детям очень нравится этот способ рисования. Обмакиваем ладонь ребенка в краску и ставим отпечаток на бумаге.</a:t>
            </a:r>
            <a:endParaRPr lang="ru-RU" sz="2500" b="1" dirty="0">
              <a:solidFill>
                <a:srgbClr val="00B0F0"/>
              </a:solidFill>
            </a:endParaRPr>
          </a:p>
        </p:txBody>
      </p:sp>
      <p:pic>
        <p:nvPicPr>
          <p:cNvPr id="8" name="Рисунок 7" descr="DSCN4915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076056" y="2060848"/>
            <a:ext cx="2305044" cy="3418258"/>
          </a:xfrm>
          <a:prstGeom prst="rect">
            <a:avLst/>
          </a:prstGeom>
          <a:ln w="63500">
            <a:solidFill>
              <a:srgbClr val="FF0000"/>
            </a:solidFill>
          </a:ln>
        </p:spPr>
      </p:pic>
      <p:pic>
        <p:nvPicPr>
          <p:cNvPr id="9" name="Рисунок 8" descr="DSCN4909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899592" y="2060848"/>
            <a:ext cx="3807347" cy="2475510"/>
          </a:xfrm>
          <a:prstGeom prst="rect">
            <a:avLst/>
          </a:prstGeom>
          <a:ln w="63500">
            <a:solidFill>
              <a:srgbClr val="FF0000"/>
            </a:solidFill>
          </a:ln>
        </p:spPr>
      </p:pic>
    </p:spTree>
    <p:extLst>
      <p:ext uri="{BB962C8B-B14F-4D97-AF65-F5344CB8AC3E}">
        <p14:creationId xmlns="" xmlns:p14="http://schemas.microsoft.com/office/powerpoint/2010/main" val="3496524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3136"/>
          <a:stretch/>
        </p:blipFill>
        <p:spPr bwMode="auto">
          <a:xfrm>
            <a:off x="0" y="-63761"/>
            <a:ext cx="9148869" cy="6893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3528" y="260648"/>
            <a:ext cx="8568952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 smtClean="0">
                <a:solidFill>
                  <a:srgbClr val="00B0F0"/>
                </a:solidFill>
              </a:rPr>
              <a:t>Рисование различными штампами- </a:t>
            </a:r>
            <a:r>
              <a:rPr lang="ru-RU" sz="2500" dirty="0" smtClean="0">
                <a:latin typeface="Times New Roman"/>
                <a:cs typeface="Times New Roman"/>
              </a:rPr>
              <a:t>эта техника позволяет многократно изображать один и тот же предмет, составлять из его отпечатков композиции, украшать ими салфетки, платочки, открытки и т.д.</a:t>
            </a:r>
          </a:p>
          <a:p>
            <a:endParaRPr lang="ru-RU" sz="3000" b="1" dirty="0">
              <a:solidFill>
                <a:srgbClr val="00B0F0"/>
              </a:solidFill>
            </a:endParaRPr>
          </a:p>
        </p:txBody>
      </p:sp>
      <p:pic>
        <p:nvPicPr>
          <p:cNvPr id="2050" name="Picture 2" descr="I:\БАЛЛИРОВАНИЕ 1КВ 2021\НА САЙТ\20210113_1052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2060848"/>
            <a:ext cx="2540689" cy="3387585"/>
          </a:xfrm>
          <a:prstGeom prst="rect">
            <a:avLst/>
          </a:prstGeom>
          <a:noFill/>
        </p:spPr>
      </p:pic>
      <p:pic>
        <p:nvPicPr>
          <p:cNvPr id="7" name="Рисунок 6" descr="IMG_5024.jpg"/>
          <p:cNvPicPr>
            <a:picLocks noChangeAspect="1"/>
          </p:cNvPicPr>
          <p:nvPr/>
        </p:nvPicPr>
        <p:blipFill>
          <a:blip r:embed="rId4" cstate="email"/>
          <a:srcRect t="-6"/>
          <a:stretch>
            <a:fillRect/>
          </a:stretch>
        </p:blipFill>
        <p:spPr>
          <a:xfrm>
            <a:off x="2987824" y="2060848"/>
            <a:ext cx="2304256" cy="3318268"/>
          </a:xfrm>
          <a:prstGeom prst="rect">
            <a:avLst/>
          </a:prstGeom>
        </p:spPr>
      </p:pic>
      <p:pic>
        <p:nvPicPr>
          <p:cNvPr id="8" name="Рисунок 7" descr="572c11b58d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827584" y="2132856"/>
            <a:ext cx="1867780" cy="1078801"/>
          </a:xfrm>
          <a:prstGeom prst="rect">
            <a:avLst/>
          </a:prstGeom>
        </p:spPr>
      </p:pic>
      <p:pic>
        <p:nvPicPr>
          <p:cNvPr id="9" name="Рисунок 8" descr="IMG_5136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rot="5400000">
            <a:off x="1200483" y="3248053"/>
            <a:ext cx="1198417" cy="1800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96524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3136"/>
          <a:stretch/>
        </p:blipFill>
        <p:spPr bwMode="auto">
          <a:xfrm>
            <a:off x="0" y="-63761"/>
            <a:ext cx="9148869" cy="6893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260648"/>
            <a:ext cx="84249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 smtClean="0">
                <a:solidFill>
                  <a:srgbClr val="00B0F0"/>
                </a:solidFill>
              </a:rPr>
              <a:t>Рисование тычком жесткой полусухой кистью - </a:t>
            </a:r>
            <a:r>
              <a:rPr lang="ru-RU" sz="2500" dirty="0" smtClean="0">
                <a:latin typeface="Times New Roman"/>
                <a:cs typeface="Times New Roman"/>
              </a:rPr>
              <a:t>ребенок опускает в гуашь кисть и ударяет ею по бумаге, держа вертикально</a:t>
            </a:r>
          </a:p>
        </p:txBody>
      </p:sp>
      <p:pic>
        <p:nvPicPr>
          <p:cNvPr id="3074" name="Picture 2" descr="I:\БАЛЛИРОВАНИЕ 1КВ 2021\НА САЙТ\20210113_1106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340768"/>
            <a:ext cx="3186354" cy="4248472"/>
          </a:xfrm>
          <a:prstGeom prst="rect">
            <a:avLst/>
          </a:prstGeom>
          <a:noFill/>
        </p:spPr>
      </p:pic>
      <p:pic>
        <p:nvPicPr>
          <p:cNvPr id="7" name="Рисунок 6" descr="IMG_5133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51520" y="1628800"/>
            <a:ext cx="2458651" cy="1879608"/>
          </a:xfrm>
          <a:prstGeom prst="rect">
            <a:avLst/>
          </a:prstGeom>
        </p:spPr>
      </p:pic>
      <p:pic>
        <p:nvPicPr>
          <p:cNvPr id="8" name="Рисунок 7" descr="IMG_5117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843808" y="2492896"/>
            <a:ext cx="1849478" cy="261911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96524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3136"/>
          <a:stretch/>
        </p:blipFill>
        <p:spPr bwMode="auto">
          <a:xfrm>
            <a:off x="0" y="-63761"/>
            <a:ext cx="9148869" cy="6893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3528" y="260648"/>
            <a:ext cx="8568952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 smtClean="0">
                <a:solidFill>
                  <a:srgbClr val="00B0F0"/>
                </a:solidFill>
              </a:rPr>
              <a:t>Рисование ватными палочками - </a:t>
            </a:r>
            <a:r>
              <a:rPr lang="ru-RU" sz="2500" dirty="0" smtClean="0">
                <a:latin typeface="Times New Roman"/>
                <a:cs typeface="Times New Roman"/>
              </a:rPr>
              <a:t>эта техника позволяет произвести точечный рисунок и линии.</a:t>
            </a:r>
            <a:endParaRPr lang="ru-RU" sz="25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551568" y="1937264"/>
            <a:ext cx="4195902" cy="3146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Рисунок 6" descr="DSCN5078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95536" y="1412776"/>
            <a:ext cx="2734199" cy="1944216"/>
          </a:xfrm>
          <a:prstGeom prst="rect">
            <a:avLst/>
          </a:prstGeom>
        </p:spPr>
      </p:pic>
      <p:pic>
        <p:nvPicPr>
          <p:cNvPr id="8" name="Рисунок 7" descr="IMG_5113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339752" y="3573016"/>
            <a:ext cx="2551024" cy="180931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96524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3136"/>
          <a:stretch/>
        </p:blipFill>
        <p:spPr bwMode="auto">
          <a:xfrm>
            <a:off x="0" y="-63761"/>
            <a:ext cx="9148869" cy="6893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260648"/>
            <a:ext cx="4320480" cy="5555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dirty="0" smtClean="0">
                <a:latin typeface="Times New Roman"/>
                <a:cs typeface="Times New Roman"/>
              </a:rPr>
              <a:t>	</a:t>
            </a:r>
            <a:r>
              <a:rPr lang="ru-RU" sz="2000" b="1" dirty="0" smtClean="0">
                <a:latin typeface="Times New Roman"/>
                <a:cs typeface="Times New Roman"/>
              </a:rPr>
              <a:t>Нетрадиционные </a:t>
            </a:r>
            <a:r>
              <a:rPr lang="ru-RU" sz="2000" b="1" dirty="0" smtClean="0">
                <a:latin typeface="Times New Roman"/>
                <a:cs typeface="Times New Roman"/>
              </a:rPr>
              <a:t>техники рисования - это толчок к развитию воображения, творчества, проявлению самостоятельности, инициативы, выражения индивидуальности. </a:t>
            </a:r>
          </a:p>
          <a:p>
            <a:pPr algn="just"/>
            <a:r>
              <a:rPr lang="ru-RU" sz="2000" b="1" dirty="0" smtClean="0">
                <a:latin typeface="Times New Roman"/>
                <a:cs typeface="Times New Roman"/>
              </a:rPr>
              <a:t>	Каждая </a:t>
            </a:r>
            <a:r>
              <a:rPr lang="ru-RU" sz="2000" b="1" dirty="0" smtClean="0">
                <a:latin typeface="Times New Roman"/>
                <a:cs typeface="Times New Roman"/>
              </a:rPr>
              <a:t>из этих техник - это маленькая игра, их использование позволяет детям чувствовать себя раскованнее, смелее, непосредственнее. В дошкольном возрасте рисование должно быть не самоцелью, а </a:t>
            </a:r>
            <a:r>
              <a:rPr lang="ru-RU" sz="2000" b="1" dirty="0" smtClean="0">
                <a:latin typeface="Times New Roman"/>
                <a:cs typeface="Times New Roman"/>
              </a:rPr>
              <a:t>средством познания </a:t>
            </a:r>
            <a:r>
              <a:rPr lang="ru-RU" sz="2000" b="1" dirty="0" smtClean="0">
                <a:latin typeface="Times New Roman"/>
                <a:cs typeface="Times New Roman"/>
              </a:rPr>
              <a:t>окружающего </a:t>
            </a:r>
            <a:r>
              <a:rPr lang="ru-RU" sz="2000" b="1" dirty="0" smtClean="0">
                <a:latin typeface="Times New Roman"/>
                <a:cs typeface="Times New Roman"/>
              </a:rPr>
              <a:t>мира,  приносящее детям радость.</a:t>
            </a:r>
          </a:p>
          <a:p>
            <a:pPr algn="r"/>
            <a:r>
              <a:rPr lang="ru-RU" sz="25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Желаем Вам творческого вдохновения!</a:t>
            </a:r>
            <a:endParaRPr lang="ru-RU" sz="2500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286968" y="1553792"/>
            <a:ext cx="5160573" cy="3870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496524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3136"/>
          <a:stretch/>
        </p:blipFill>
        <p:spPr bwMode="auto">
          <a:xfrm>
            <a:off x="-4869" y="-35092"/>
            <a:ext cx="9148869" cy="6893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43608" y="1052736"/>
            <a:ext cx="6552728" cy="35394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Рисование </a:t>
            </a:r>
            <a:r>
              <a:rPr lang="ru-RU" sz="2800" b="1" dirty="0">
                <a:solidFill>
                  <a:srgbClr val="FF0000"/>
                </a:solidFill>
              </a:rPr>
              <a:t>– одно и самых любимых детских занятий, которое воспитывает в ребенке много положительных качеств, таких как усидчивость и терпение, </a:t>
            </a:r>
            <a:r>
              <a:rPr lang="ru-RU" sz="2800" b="1" dirty="0" smtClean="0">
                <a:solidFill>
                  <a:srgbClr val="FF0000"/>
                </a:solidFill>
              </a:rPr>
              <a:t>внимание и </a:t>
            </a:r>
            <a:r>
              <a:rPr lang="ru-RU" sz="2800" b="1" dirty="0">
                <a:solidFill>
                  <a:srgbClr val="FF0000"/>
                </a:solidFill>
              </a:rPr>
              <a:t>воображение, способность мыслить и многое другое. Все они очень пригодятся малышу в дальнейшей жизни. </a:t>
            </a:r>
            <a:endParaRPr lang="ru-RU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7765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3136"/>
          <a:stretch/>
        </p:blipFill>
        <p:spPr bwMode="auto">
          <a:xfrm>
            <a:off x="-4869" y="-35092"/>
            <a:ext cx="9148869" cy="6893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53241" y="620688"/>
            <a:ext cx="5832648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dirty="0">
                <a:solidFill>
                  <a:srgbClr val="FF0000"/>
                </a:solidFill>
              </a:rPr>
              <a:t>Чтобы привить любовь к изобразительному искусству, вызвать интерес к рисованию, начиная с младшего </a:t>
            </a:r>
            <a:r>
              <a:rPr lang="ru-RU" sz="2400" dirty="0" smtClean="0">
                <a:solidFill>
                  <a:srgbClr val="FF0000"/>
                </a:solidFill>
              </a:rPr>
              <a:t>возраста, </a:t>
            </a:r>
            <a:r>
              <a:rPr lang="ru-RU" sz="2400" dirty="0">
                <a:solidFill>
                  <a:srgbClr val="FF0000"/>
                </a:solidFill>
              </a:rPr>
              <a:t>советую родителям использовать нетрадиционные способы </a:t>
            </a:r>
            <a:r>
              <a:rPr lang="ru-RU" sz="2400" dirty="0" smtClean="0">
                <a:solidFill>
                  <a:srgbClr val="FF0000"/>
                </a:solidFill>
              </a:rPr>
              <a:t>рисования. Такая деятельность доставляет </a:t>
            </a:r>
            <a:r>
              <a:rPr lang="ru-RU" sz="2400" dirty="0">
                <a:solidFill>
                  <a:srgbClr val="FF0000"/>
                </a:solidFill>
              </a:rPr>
              <a:t>детям множество положительных эмоций, раскрывает возможность использования хорошо знакомых им предметов в качестве художественных материалов, удивляет своей непредсказуемостью.</a:t>
            </a:r>
            <a:endParaRPr lang="ru-RU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7128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3136"/>
          <a:stretch/>
        </p:blipFill>
        <p:spPr bwMode="auto">
          <a:xfrm>
            <a:off x="-4869" y="-35092"/>
            <a:ext cx="9148869" cy="6893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61253" y="836712"/>
            <a:ext cx="5616623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dirty="0">
                <a:solidFill>
                  <a:srgbClr val="FF0000"/>
                </a:solidFill>
              </a:rPr>
              <a:t>Наряду с традиционными методами изображения предмета или объекта на бумаге (рисование карандашами, кистью и </a:t>
            </a:r>
            <a:r>
              <a:rPr lang="ru-RU" sz="2400" dirty="0" smtClean="0">
                <a:solidFill>
                  <a:srgbClr val="FF0000"/>
                </a:solidFill>
              </a:rPr>
              <a:t>красками) </a:t>
            </a:r>
            <a:r>
              <a:rPr lang="ru-RU" sz="2400" dirty="0">
                <a:solidFill>
                  <a:srgbClr val="FF0000"/>
                </a:solidFill>
              </a:rPr>
              <a:t>в </a:t>
            </a:r>
            <a:r>
              <a:rPr lang="ru-RU" sz="2400" dirty="0" smtClean="0">
                <a:solidFill>
                  <a:srgbClr val="FF0000"/>
                </a:solidFill>
              </a:rPr>
              <a:t>своей работе я </a:t>
            </a:r>
            <a:r>
              <a:rPr lang="ru-RU" sz="2400" dirty="0">
                <a:solidFill>
                  <a:srgbClr val="FF0000"/>
                </a:solidFill>
              </a:rPr>
              <a:t>использую и нетрадиционные техники. Считаю, что они больше привлекают внимание маленьких непосед. Они интересны деткам всех возрастов и позволяют им полностью </a:t>
            </a:r>
            <a:r>
              <a:rPr lang="ru-RU" sz="2400" dirty="0" smtClean="0">
                <a:solidFill>
                  <a:srgbClr val="FF0000"/>
                </a:solidFill>
              </a:rPr>
              <a:t>раскрыть свой потенциал </a:t>
            </a:r>
            <a:r>
              <a:rPr lang="ru-RU" sz="2400" dirty="0">
                <a:solidFill>
                  <a:srgbClr val="FF0000"/>
                </a:solidFill>
              </a:rPr>
              <a:t>во время творческого </a:t>
            </a:r>
            <a:r>
              <a:rPr lang="ru-RU" sz="2400" dirty="0" smtClean="0">
                <a:solidFill>
                  <a:srgbClr val="FF0000"/>
                </a:solidFill>
              </a:rPr>
              <a:t>процесса доступностью, простотой использования, прогнозируемостью результата.</a:t>
            </a:r>
            <a:endParaRPr lang="ru-RU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7128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3136"/>
          <a:stretch/>
        </p:blipFill>
        <p:spPr bwMode="auto">
          <a:xfrm>
            <a:off x="-4869" y="-35092"/>
            <a:ext cx="9148869" cy="6893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91680" y="908720"/>
            <a:ext cx="5114371" cy="47089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000" b="1" dirty="0">
                <a:solidFill>
                  <a:srgbClr val="7030A0"/>
                </a:solidFill>
              </a:rPr>
              <a:t>Нетрадиционные техники рисования</a:t>
            </a:r>
            <a:r>
              <a:rPr lang="ru-RU" sz="3000" b="1" dirty="0">
                <a:solidFill>
                  <a:srgbClr val="FF0000"/>
                </a:solidFill>
              </a:rPr>
              <a:t> </a:t>
            </a:r>
            <a:r>
              <a:rPr lang="ru-RU" sz="3000" b="1" dirty="0" smtClean="0">
                <a:solidFill>
                  <a:srgbClr val="FF0000"/>
                </a:solidFill>
              </a:rPr>
              <a:t> </a:t>
            </a:r>
            <a:r>
              <a:rPr lang="ru-RU" sz="3000" b="1" dirty="0" smtClean="0">
                <a:solidFill>
                  <a:srgbClr val="7030A0"/>
                </a:solidFill>
              </a:rPr>
              <a:t>для </a:t>
            </a:r>
            <a:r>
              <a:rPr lang="ru-RU" sz="3000" b="1" dirty="0" smtClean="0">
                <a:solidFill>
                  <a:srgbClr val="7030A0"/>
                </a:solidFill>
              </a:rPr>
              <a:t>детей раннего возраста -</a:t>
            </a:r>
            <a:endParaRPr lang="ru-RU" sz="3000" b="1" dirty="0" smtClean="0">
              <a:solidFill>
                <a:srgbClr val="7030A0"/>
              </a:solidFill>
            </a:endParaRPr>
          </a:p>
          <a:p>
            <a:pPr algn="ctr"/>
            <a:r>
              <a:rPr lang="ru-RU" sz="3000" b="1" dirty="0" smtClean="0">
                <a:solidFill>
                  <a:srgbClr val="FF0000"/>
                </a:solidFill>
              </a:rPr>
              <a:t>это </a:t>
            </a:r>
            <a:r>
              <a:rPr lang="ru-RU" sz="3000" b="1" dirty="0">
                <a:solidFill>
                  <a:srgbClr val="FF0000"/>
                </a:solidFill>
              </a:rPr>
              <a:t>способы рисования различными материалами: поролоном, </a:t>
            </a:r>
            <a:r>
              <a:rPr lang="ru-RU" sz="3000" b="1" dirty="0" smtClean="0">
                <a:solidFill>
                  <a:srgbClr val="FF0000"/>
                </a:solidFill>
              </a:rPr>
              <a:t> </a:t>
            </a:r>
            <a:r>
              <a:rPr lang="ru-RU" sz="3000" b="1" dirty="0">
                <a:solidFill>
                  <a:srgbClr val="FF0000"/>
                </a:solidFill>
              </a:rPr>
              <a:t>сухими листьями; рисование ладошками, пальчиками</a:t>
            </a:r>
            <a:r>
              <a:rPr lang="ru-RU" sz="3000" b="1" dirty="0" smtClean="0">
                <a:solidFill>
                  <a:srgbClr val="FF0000"/>
                </a:solidFill>
              </a:rPr>
              <a:t>, </a:t>
            </a:r>
            <a:r>
              <a:rPr lang="ru-RU" sz="3000" b="1" dirty="0">
                <a:solidFill>
                  <a:srgbClr val="FF0000"/>
                </a:solidFill>
              </a:rPr>
              <a:t>ватными палочками и </a:t>
            </a:r>
            <a:r>
              <a:rPr lang="ru-RU" sz="3000" b="1" dirty="0" smtClean="0">
                <a:solidFill>
                  <a:srgbClr val="FF0000"/>
                </a:solidFill>
              </a:rPr>
              <a:t>другими материалами</a:t>
            </a:r>
            <a:endParaRPr lang="ru-RU" sz="3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7128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3136"/>
          <a:stretch/>
        </p:blipFill>
        <p:spPr bwMode="auto">
          <a:xfrm>
            <a:off x="0" y="-35094"/>
            <a:ext cx="9148869" cy="6893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513274" y="1196752"/>
            <a:ext cx="6122319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000" b="1" dirty="0">
                <a:solidFill>
                  <a:srgbClr val="FF0000"/>
                </a:solidFill>
              </a:rPr>
              <a:t>Каждый из этих методов - это маленькая игра. Их использование позволяет детям чувствовать себя раскованнее, смелее, развивает воображение, </a:t>
            </a:r>
            <a:r>
              <a:rPr lang="ru-RU" sz="3000" b="1" dirty="0" smtClean="0">
                <a:solidFill>
                  <a:srgbClr val="FF0000"/>
                </a:solidFill>
              </a:rPr>
              <a:t>свободу </a:t>
            </a:r>
            <a:r>
              <a:rPr lang="ru-RU" sz="3000" b="1" dirty="0">
                <a:solidFill>
                  <a:srgbClr val="FF0000"/>
                </a:solidFill>
              </a:rPr>
              <a:t>для самовыражения, </a:t>
            </a:r>
            <a:r>
              <a:rPr lang="ru-RU" sz="3000" b="1" dirty="0" smtClean="0">
                <a:solidFill>
                  <a:srgbClr val="FF0000"/>
                </a:solidFill>
              </a:rPr>
              <a:t>такая деятельность способствует </a:t>
            </a:r>
            <a:r>
              <a:rPr lang="ru-RU" sz="3000" b="1" dirty="0">
                <a:solidFill>
                  <a:srgbClr val="FF0000"/>
                </a:solidFill>
              </a:rPr>
              <a:t>развитию координации </a:t>
            </a:r>
            <a:endParaRPr lang="ru-RU" sz="30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3000" b="1" dirty="0" smtClean="0">
                <a:solidFill>
                  <a:srgbClr val="FF0000"/>
                </a:solidFill>
              </a:rPr>
              <a:t>движений</a:t>
            </a:r>
            <a:r>
              <a:rPr lang="ru-RU" sz="3000" b="1" dirty="0">
                <a:solidFill>
                  <a:srgbClr val="FF0000"/>
                </a:solidFill>
              </a:rPr>
              <a:t>.</a:t>
            </a:r>
            <a:endParaRPr lang="ru-RU" sz="3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5445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3136"/>
          <a:stretch/>
        </p:blipFill>
        <p:spPr bwMode="auto">
          <a:xfrm>
            <a:off x="0" y="-35094"/>
            <a:ext cx="9148869" cy="6893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66651" y="764704"/>
            <a:ext cx="6701693" cy="44627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    </a:t>
            </a:r>
            <a:r>
              <a:rPr lang="ru-RU" sz="2400" b="1" dirty="0" smtClean="0">
                <a:solidFill>
                  <a:srgbClr val="FF0000"/>
                </a:solidFill>
              </a:rPr>
              <a:t>Рисование по  </a:t>
            </a:r>
            <a:r>
              <a:rPr lang="ru-RU" sz="2400" b="1" dirty="0">
                <a:solidFill>
                  <a:srgbClr val="FF0000"/>
                </a:solidFill>
              </a:rPr>
              <a:t>нетрадиционной </a:t>
            </a:r>
            <a:r>
              <a:rPr lang="ru-RU" sz="2400" b="1" dirty="0" smtClean="0">
                <a:solidFill>
                  <a:srgbClr val="FF0000"/>
                </a:solidFill>
              </a:rPr>
              <a:t>технологии:</a:t>
            </a:r>
            <a:r>
              <a:rPr lang="ru-RU" sz="2400" dirty="0">
                <a:solidFill>
                  <a:srgbClr val="FF0000"/>
                </a:solidFill>
              </a:rPr>
              <a:t/>
            </a:r>
            <a:br>
              <a:rPr lang="ru-RU" sz="2400" dirty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rgbClr val="0070C0"/>
                </a:solidFill>
              </a:rPr>
              <a:t>• </a:t>
            </a:r>
            <a:r>
              <a:rPr lang="ru-RU" sz="2000" b="1" dirty="0">
                <a:solidFill>
                  <a:srgbClr val="0070C0"/>
                </a:solidFill>
              </a:rPr>
              <a:t>способствует снятию детских страхов;</a:t>
            </a:r>
            <a:br>
              <a:rPr lang="ru-RU" sz="2000" b="1" dirty="0">
                <a:solidFill>
                  <a:srgbClr val="0070C0"/>
                </a:solidFill>
              </a:rPr>
            </a:br>
            <a:r>
              <a:rPr lang="ru-RU" sz="2000" b="1" dirty="0">
                <a:solidFill>
                  <a:srgbClr val="0070C0"/>
                </a:solidFill>
              </a:rPr>
              <a:t>• </a:t>
            </a:r>
            <a:r>
              <a:rPr lang="ru-RU" sz="2000" b="1" dirty="0" smtClean="0">
                <a:solidFill>
                  <a:srgbClr val="0070C0"/>
                </a:solidFill>
              </a:rPr>
              <a:t>развивает </a:t>
            </a:r>
            <a:r>
              <a:rPr lang="ru-RU" sz="2000" b="1" dirty="0">
                <a:solidFill>
                  <a:srgbClr val="0070C0"/>
                </a:solidFill>
              </a:rPr>
              <a:t>уверенность в своих силах;</a:t>
            </a:r>
            <a:br>
              <a:rPr lang="ru-RU" sz="2000" b="1" dirty="0">
                <a:solidFill>
                  <a:srgbClr val="0070C0"/>
                </a:solidFill>
              </a:rPr>
            </a:br>
            <a:r>
              <a:rPr lang="ru-RU" sz="2000" b="1" dirty="0">
                <a:solidFill>
                  <a:srgbClr val="0070C0"/>
                </a:solidFill>
              </a:rPr>
              <a:t>• </a:t>
            </a:r>
            <a:r>
              <a:rPr lang="ru-RU" sz="2000" b="1" dirty="0" smtClean="0">
                <a:solidFill>
                  <a:srgbClr val="0070C0"/>
                </a:solidFill>
              </a:rPr>
              <a:t>развивает </a:t>
            </a:r>
            <a:r>
              <a:rPr lang="ru-RU" sz="2000" b="1" dirty="0">
                <a:solidFill>
                  <a:srgbClr val="0070C0"/>
                </a:solidFill>
              </a:rPr>
              <a:t>пространственное мышление;</a:t>
            </a:r>
            <a:br>
              <a:rPr lang="ru-RU" sz="2000" b="1" dirty="0">
                <a:solidFill>
                  <a:srgbClr val="0070C0"/>
                </a:solidFill>
              </a:rPr>
            </a:br>
            <a:r>
              <a:rPr lang="ru-RU" sz="2000" b="1" dirty="0">
                <a:solidFill>
                  <a:srgbClr val="0070C0"/>
                </a:solidFill>
              </a:rPr>
              <a:t>• </a:t>
            </a:r>
            <a:r>
              <a:rPr lang="ru-RU" sz="2000" b="1" dirty="0" smtClean="0">
                <a:solidFill>
                  <a:srgbClr val="0070C0"/>
                </a:solidFill>
              </a:rPr>
              <a:t>учит </a:t>
            </a:r>
            <a:r>
              <a:rPr lang="ru-RU" sz="2000" b="1" dirty="0">
                <a:solidFill>
                  <a:srgbClr val="0070C0"/>
                </a:solidFill>
              </a:rPr>
              <a:t>детей свободно выражать свой замысел;</a:t>
            </a:r>
            <a:br>
              <a:rPr lang="ru-RU" sz="2000" b="1" dirty="0">
                <a:solidFill>
                  <a:srgbClr val="0070C0"/>
                </a:solidFill>
              </a:rPr>
            </a:br>
            <a:r>
              <a:rPr lang="ru-RU" sz="2000" b="1" dirty="0">
                <a:solidFill>
                  <a:srgbClr val="0070C0"/>
                </a:solidFill>
              </a:rPr>
              <a:t>• </a:t>
            </a:r>
            <a:r>
              <a:rPr lang="ru-RU" sz="2000" b="1" dirty="0" smtClean="0">
                <a:solidFill>
                  <a:srgbClr val="0070C0"/>
                </a:solidFill>
              </a:rPr>
              <a:t>побуждает </a:t>
            </a:r>
            <a:r>
              <a:rPr lang="ru-RU" sz="2000" b="1" dirty="0">
                <a:solidFill>
                  <a:srgbClr val="0070C0"/>
                </a:solidFill>
              </a:rPr>
              <a:t>детей к творческим поискам и решениям;</a:t>
            </a:r>
            <a:br>
              <a:rPr lang="ru-RU" sz="2000" b="1" dirty="0">
                <a:solidFill>
                  <a:srgbClr val="0070C0"/>
                </a:solidFill>
              </a:rPr>
            </a:br>
            <a:r>
              <a:rPr lang="ru-RU" sz="2000" b="1" dirty="0">
                <a:solidFill>
                  <a:srgbClr val="0070C0"/>
                </a:solidFill>
              </a:rPr>
              <a:t>• </a:t>
            </a:r>
            <a:r>
              <a:rPr lang="ru-RU" sz="2000" b="1" dirty="0" smtClean="0">
                <a:solidFill>
                  <a:srgbClr val="0070C0"/>
                </a:solidFill>
              </a:rPr>
              <a:t>учит </a:t>
            </a:r>
            <a:r>
              <a:rPr lang="ru-RU" sz="2000" b="1" dirty="0">
                <a:solidFill>
                  <a:srgbClr val="0070C0"/>
                </a:solidFill>
              </a:rPr>
              <a:t>детей работать с разнообразным материалом;</a:t>
            </a:r>
            <a:br>
              <a:rPr lang="ru-RU" sz="2000" b="1" dirty="0">
                <a:solidFill>
                  <a:srgbClr val="0070C0"/>
                </a:solidFill>
              </a:rPr>
            </a:br>
            <a:r>
              <a:rPr lang="ru-RU" sz="2000" b="1" dirty="0">
                <a:solidFill>
                  <a:srgbClr val="0070C0"/>
                </a:solidFill>
              </a:rPr>
              <a:t>• </a:t>
            </a:r>
            <a:r>
              <a:rPr lang="ru-RU" sz="2000" b="1" dirty="0" smtClean="0">
                <a:solidFill>
                  <a:srgbClr val="0070C0"/>
                </a:solidFill>
              </a:rPr>
              <a:t>развивает </a:t>
            </a:r>
            <a:r>
              <a:rPr lang="ru-RU" sz="2000" b="1" dirty="0">
                <a:solidFill>
                  <a:srgbClr val="0070C0"/>
                </a:solidFill>
              </a:rPr>
              <a:t>чувство композиции, ритма, цвета - восприятия;</a:t>
            </a:r>
            <a:br>
              <a:rPr lang="ru-RU" sz="2000" b="1" dirty="0">
                <a:solidFill>
                  <a:srgbClr val="0070C0"/>
                </a:solidFill>
              </a:rPr>
            </a:br>
            <a:r>
              <a:rPr lang="ru-RU" sz="2000" b="1" dirty="0">
                <a:solidFill>
                  <a:srgbClr val="0070C0"/>
                </a:solidFill>
              </a:rPr>
              <a:t>• </a:t>
            </a:r>
            <a:r>
              <a:rPr lang="ru-RU" sz="2000" b="1" dirty="0" smtClean="0">
                <a:solidFill>
                  <a:srgbClr val="0070C0"/>
                </a:solidFill>
              </a:rPr>
              <a:t>развивает </a:t>
            </a:r>
            <a:r>
              <a:rPr lang="ru-RU" sz="2000" b="1" dirty="0">
                <a:solidFill>
                  <a:srgbClr val="0070C0"/>
                </a:solidFill>
              </a:rPr>
              <a:t>мелкую моторику рук;</a:t>
            </a:r>
            <a:br>
              <a:rPr lang="ru-RU" sz="2000" b="1" dirty="0">
                <a:solidFill>
                  <a:srgbClr val="0070C0"/>
                </a:solidFill>
              </a:rPr>
            </a:br>
            <a:r>
              <a:rPr lang="ru-RU" sz="2000" b="1" dirty="0">
                <a:solidFill>
                  <a:srgbClr val="0070C0"/>
                </a:solidFill>
              </a:rPr>
              <a:t>• </a:t>
            </a:r>
            <a:r>
              <a:rPr lang="ru-RU" sz="2000" b="1" dirty="0" smtClean="0">
                <a:solidFill>
                  <a:srgbClr val="0070C0"/>
                </a:solidFill>
              </a:rPr>
              <a:t>развивает </a:t>
            </a:r>
            <a:r>
              <a:rPr lang="ru-RU" sz="2000" b="1" dirty="0">
                <a:solidFill>
                  <a:srgbClr val="0070C0"/>
                </a:solidFill>
              </a:rPr>
              <a:t>творческие способности, воображение и полёт фантазии;</a:t>
            </a:r>
            <a:br>
              <a:rPr lang="ru-RU" sz="2000" b="1" dirty="0">
                <a:solidFill>
                  <a:srgbClr val="0070C0"/>
                </a:solidFill>
              </a:rPr>
            </a:br>
            <a:r>
              <a:rPr lang="ru-RU" sz="2000" b="1" dirty="0">
                <a:solidFill>
                  <a:srgbClr val="0070C0"/>
                </a:solidFill>
              </a:rPr>
              <a:t>• </a:t>
            </a:r>
            <a:r>
              <a:rPr lang="ru-RU" sz="2000" b="1" dirty="0" smtClean="0">
                <a:solidFill>
                  <a:srgbClr val="0070C0"/>
                </a:solidFill>
              </a:rPr>
              <a:t>во </a:t>
            </a:r>
            <a:r>
              <a:rPr lang="ru-RU" sz="2000" b="1" dirty="0">
                <a:solidFill>
                  <a:srgbClr val="0070C0"/>
                </a:solidFill>
              </a:rPr>
              <a:t>время работы дети получают эстетическое удовольствие.</a:t>
            </a:r>
            <a:endParaRPr lang="ru-RU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4331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3136"/>
          <a:stretch/>
        </p:blipFill>
        <p:spPr bwMode="auto">
          <a:xfrm>
            <a:off x="0" y="-63761"/>
            <a:ext cx="9148869" cy="6893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674983" y="620688"/>
            <a:ext cx="5740214" cy="443198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Советы родителям</a:t>
            </a:r>
            <a:r>
              <a:rPr lang="ru-RU" sz="2400" b="1" dirty="0" smtClean="0">
                <a:solidFill>
                  <a:srgbClr val="FF0000"/>
                </a:solidFill>
              </a:rPr>
              <a:t>:</a:t>
            </a:r>
            <a:r>
              <a:rPr lang="ru-RU" sz="2400" dirty="0">
                <a:solidFill>
                  <a:srgbClr val="FF0000"/>
                </a:solidFill>
              </a:rPr>
              <a:t/>
            </a:r>
            <a:br>
              <a:rPr lang="ru-RU" sz="2400" dirty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материалы </a:t>
            </a:r>
            <a:r>
              <a:rPr lang="ru-RU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(карандаши, краски, кисти, фломастеры, восковые карандаши и т.д.) необходимо располагать в поле зрения малыша, чтобы у него возникло желание творить; </a:t>
            </a:r>
            <a:br>
              <a:rPr lang="ru-RU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знакомьте </a:t>
            </a:r>
            <a:r>
              <a:rPr lang="ru-RU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его с окружающим миром вещей, живой и неживой природой, предметами изобразительного искусства, </a:t>
            </a:r>
            <a:br>
              <a:rPr lang="ru-RU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 предлагайте </a:t>
            </a:r>
            <a:r>
              <a:rPr lang="ru-RU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рисовать все, о чем ребенок любит говорить, и беседовать с ним обо всем, что он любит рисовать; </a:t>
            </a:r>
            <a:br>
              <a:rPr lang="ru-RU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 не </a:t>
            </a:r>
            <a:r>
              <a:rPr lang="ru-RU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критикуйте ребенка и не </a:t>
            </a: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торопите; </a:t>
            </a:r>
            <a:r>
              <a:rPr lang="ru-RU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наоборот, время от времени стимулируйте занятия ребенка рисованием; </a:t>
            </a:r>
            <a:br>
              <a:rPr lang="ru-RU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 хвалите </a:t>
            </a:r>
            <a:r>
              <a:rPr lang="ru-RU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своего ребёнка, помогайте ему, доверяйте ему, ведь ваш ребёнок индивидуален!</a:t>
            </a:r>
            <a:endParaRPr lang="ru-RU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96524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3136"/>
          <a:stretch/>
        </p:blipFill>
        <p:spPr bwMode="auto">
          <a:xfrm>
            <a:off x="-4869" y="0"/>
            <a:ext cx="9148869" cy="6893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03041" y="260648"/>
            <a:ext cx="8640959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Для </a:t>
            </a:r>
            <a:r>
              <a:rPr lang="ru-RU" sz="2400" b="1" dirty="0" smtClean="0">
                <a:solidFill>
                  <a:srgbClr val="FF0000"/>
                </a:solidFill>
              </a:rPr>
              <a:t>детей 2-3 лет лучше всего использовать следующие </a:t>
            </a:r>
            <a:r>
              <a:rPr lang="ru-RU" sz="2400" b="1" dirty="0" smtClean="0">
                <a:solidFill>
                  <a:srgbClr val="FF0000"/>
                </a:solidFill>
              </a:rPr>
              <a:t>      виды </a:t>
            </a:r>
            <a:r>
              <a:rPr lang="ru-RU" sz="2400" b="1" dirty="0" smtClean="0">
                <a:solidFill>
                  <a:srgbClr val="FF0000"/>
                </a:solidFill>
              </a:rPr>
              <a:t>нетрадиционного </a:t>
            </a:r>
            <a:r>
              <a:rPr lang="ru-RU" sz="2400" b="1" dirty="0" smtClean="0">
                <a:solidFill>
                  <a:srgbClr val="FF0000"/>
                </a:solidFill>
              </a:rPr>
              <a:t>рисования:</a:t>
            </a:r>
          </a:p>
          <a:p>
            <a:r>
              <a:rPr lang="ru-RU" sz="3000" b="1" dirty="0" smtClean="0">
                <a:solidFill>
                  <a:srgbClr val="00B0F0"/>
                </a:solidFill>
              </a:rPr>
              <a:t>Пальчиковое рисование </a:t>
            </a:r>
            <a:r>
              <a:rPr lang="ru-RU" sz="2500" b="1" dirty="0" smtClean="0">
                <a:solidFill>
                  <a:srgbClr val="00B0F0"/>
                </a:solidFill>
              </a:rPr>
              <a:t>- </a:t>
            </a:r>
            <a:r>
              <a:rPr lang="ru-RU" sz="2500" dirty="0" smtClean="0">
                <a:latin typeface="Times New Roman"/>
                <a:cs typeface="Times New Roman"/>
              </a:rPr>
              <a:t>самый простой способ получения изображения. Малыш опускает пальчик в краску и наносит точки, пятнышки на бумаге. </a:t>
            </a:r>
            <a:endParaRPr lang="ru-RU" sz="2500" b="1" dirty="0">
              <a:solidFill>
                <a:srgbClr val="00B0F0"/>
              </a:solidFill>
            </a:endParaRPr>
          </a:p>
        </p:txBody>
      </p:sp>
      <p:pic>
        <p:nvPicPr>
          <p:cNvPr id="1026" name="Picture 2" descr="I:\БАЛЛИРОВАНИЕ 1КВ 2021\НА САЙТ\20210113_1035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492896"/>
            <a:ext cx="3042338" cy="4056451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</p:pic>
      <p:pic>
        <p:nvPicPr>
          <p:cNvPr id="7" name="Рисунок 6" descr="DSCN4907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51520" y="2420888"/>
            <a:ext cx="2124998" cy="1476577"/>
          </a:xfrm>
          <a:prstGeom prst="rect">
            <a:avLst/>
          </a:prstGeom>
        </p:spPr>
      </p:pic>
      <p:pic>
        <p:nvPicPr>
          <p:cNvPr id="8" name="Рисунок 7" descr="IMG_5094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627784" y="2420888"/>
            <a:ext cx="2088232" cy="1499051"/>
          </a:xfrm>
          <a:prstGeom prst="rect">
            <a:avLst/>
          </a:prstGeom>
        </p:spPr>
      </p:pic>
      <p:pic>
        <p:nvPicPr>
          <p:cNvPr id="9" name="Рисунок 8" descr="DSCN4910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1043608" y="4149080"/>
            <a:ext cx="2972097" cy="2014504"/>
          </a:xfrm>
          <a:prstGeom prst="rect">
            <a:avLst/>
          </a:prstGeom>
          <a:ln w="63500">
            <a:solidFill>
              <a:srgbClr val="FF0000"/>
            </a:solidFill>
          </a:ln>
        </p:spPr>
      </p:pic>
    </p:spTree>
    <p:extLst>
      <p:ext uri="{BB962C8B-B14F-4D97-AF65-F5344CB8AC3E}">
        <p14:creationId xmlns="" xmlns:p14="http://schemas.microsoft.com/office/powerpoint/2010/main" val="3496524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1920</TotalTime>
  <Words>332</Words>
  <Application>Microsoft Office PowerPoint</Application>
  <PresentationFormat>Экран (4:3)</PresentationFormat>
  <Paragraphs>24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Наташа</cp:lastModifiedBy>
  <cp:revision>104</cp:revision>
  <dcterms:created xsi:type="dcterms:W3CDTF">2016-09-08T18:36:23Z</dcterms:created>
  <dcterms:modified xsi:type="dcterms:W3CDTF">2021-01-22T06:19:21Z</dcterms:modified>
</cp:coreProperties>
</file>