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237389-246A-422F-9CCD-88E0237ED2D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5050C7-6591-41BD-9D38-AC2888715DFA}">
      <dgm:prSet/>
      <dgm:spPr/>
      <dgm:t>
        <a:bodyPr/>
        <a:lstStyle/>
        <a:p>
          <a:pPr algn="ctr" rtl="0"/>
          <a:r>
            <a:rPr lang="ru-RU" b="1" dirty="0" smtClean="0"/>
            <a:t>О мероприятиях ФГБУК «ВЦХТ» </a:t>
          </a:r>
        </a:p>
        <a:p>
          <a:pPr algn="ctr" rtl="0"/>
          <a:r>
            <a:rPr lang="ru-RU" b="1" dirty="0" smtClean="0"/>
            <a:t>по сопровождению «Дорожной карты» школьных театров.</a:t>
          </a:r>
          <a:br>
            <a:rPr lang="ru-RU" b="1" dirty="0" smtClean="0"/>
          </a:br>
          <a:r>
            <a:rPr lang="ru-RU" b="1" dirty="0" smtClean="0"/>
            <a:t>О программе ДПО «Школьный театр: методология и технология организации детского творческого объединения в системе дополнительного образования»</a:t>
          </a:r>
          <a:endParaRPr lang="ru-RU" b="1" dirty="0"/>
        </a:p>
      </dgm:t>
    </dgm:pt>
    <dgm:pt modelId="{2F9F2833-5CD2-43CA-9CCF-B3929D87BE11}" type="parTrans" cxnId="{F5CA0007-2B9E-472D-AD0A-CFBC67B13042}">
      <dgm:prSet/>
      <dgm:spPr/>
      <dgm:t>
        <a:bodyPr/>
        <a:lstStyle/>
        <a:p>
          <a:endParaRPr lang="ru-RU"/>
        </a:p>
      </dgm:t>
    </dgm:pt>
    <dgm:pt modelId="{4456836D-40BD-407E-8D6F-ED072334C63E}" type="sibTrans" cxnId="{F5CA0007-2B9E-472D-AD0A-CFBC67B13042}">
      <dgm:prSet/>
      <dgm:spPr/>
      <dgm:t>
        <a:bodyPr/>
        <a:lstStyle/>
        <a:p>
          <a:endParaRPr lang="ru-RU"/>
        </a:p>
      </dgm:t>
    </dgm:pt>
    <dgm:pt modelId="{654C40BE-2B0B-4160-89F4-075E24AA123C}" type="pres">
      <dgm:prSet presAssocID="{41237389-246A-422F-9CCD-88E0237ED2D9}" presName="linear" presStyleCnt="0">
        <dgm:presLayoutVars>
          <dgm:animLvl val="lvl"/>
          <dgm:resizeHandles val="exact"/>
        </dgm:presLayoutVars>
      </dgm:prSet>
      <dgm:spPr/>
    </dgm:pt>
    <dgm:pt modelId="{3C114C1A-378F-4EC4-B204-9EB006BAB35E}" type="pres">
      <dgm:prSet presAssocID="{C55050C7-6591-41BD-9D38-AC2888715DF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7073DD8-B1CE-4C66-B3EC-71F0BADA0EFB}" type="presOf" srcId="{C55050C7-6591-41BD-9D38-AC2888715DFA}" destId="{3C114C1A-378F-4EC4-B204-9EB006BAB35E}" srcOrd="0" destOrd="0" presId="urn:microsoft.com/office/officeart/2005/8/layout/vList2"/>
    <dgm:cxn modelId="{F5CA0007-2B9E-472D-AD0A-CFBC67B13042}" srcId="{41237389-246A-422F-9CCD-88E0237ED2D9}" destId="{C55050C7-6591-41BD-9D38-AC2888715DFA}" srcOrd="0" destOrd="0" parTransId="{2F9F2833-5CD2-43CA-9CCF-B3929D87BE11}" sibTransId="{4456836D-40BD-407E-8D6F-ED072334C63E}"/>
    <dgm:cxn modelId="{ABD79FE1-988C-4B84-8DA5-C3BA8D04219C}" type="presOf" srcId="{41237389-246A-422F-9CCD-88E0237ED2D9}" destId="{654C40BE-2B0B-4160-89F4-075E24AA123C}" srcOrd="0" destOrd="0" presId="urn:microsoft.com/office/officeart/2005/8/layout/vList2"/>
    <dgm:cxn modelId="{844545B2-8C43-443F-A3F0-6C6CEC5A8336}" type="presParOf" srcId="{654C40BE-2B0B-4160-89F4-075E24AA123C}" destId="{3C114C1A-378F-4EC4-B204-9EB006BAB3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F2AE7FC-6253-464F-918C-97EA0FFB949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EED01465-1662-4398-AB78-9549BDD2EFA1}">
      <dgm:prSet/>
      <dgm:spPr/>
      <dgm:t>
        <a:bodyPr/>
        <a:lstStyle/>
        <a:p>
          <a:pPr algn="ctr" rtl="0"/>
          <a:r>
            <a:rPr lang="ru-RU" b="1" dirty="0" smtClean="0"/>
            <a:t>Методические рекомендации</a:t>
          </a:r>
          <a:r>
            <a:rPr lang="ru-RU" dirty="0" smtClean="0"/>
            <a:t/>
          </a:r>
          <a:br>
            <a:rPr lang="ru-RU" dirty="0" smtClean="0"/>
          </a:br>
          <a:r>
            <a:rPr lang="ru-RU" b="1" dirty="0" smtClean="0"/>
            <a:t>по разработке и реализации в школах-новостройках дополнительных общеобразовательных программ художественной направленности </a:t>
          </a:r>
          <a:endParaRPr lang="ru-RU" dirty="0"/>
        </a:p>
      </dgm:t>
    </dgm:pt>
    <dgm:pt modelId="{AB374DF4-1F41-4AA1-A4D5-0832738D6A8A}" type="parTrans" cxnId="{01FD8283-9E6D-495F-BC85-AC1D633FB105}">
      <dgm:prSet/>
      <dgm:spPr/>
      <dgm:t>
        <a:bodyPr/>
        <a:lstStyle/>
        <a:p>
          <a:endParaRPr lang="ru-RU"/>
        </a:p>
      </dgm:t>
    </dgm:pt>
    <dgm:pt modelId="{9A12F412-107B-4B03-A177-1FBB35D4EDC2}" type="sibTrans" cxnId="{01FD8283-9E6D-495F-BC85-AC1D633FB105}">
      <dgm:prSet/>
      <dgm:spPr/>
      <dgm:t>
        <a:bodyPr/>
        <a:lstStyle/>
        <a:p>
          <a:endParaRPr lang="ru-RU"/>
        </a:p>
      </dgm:t>
    </dgm:pt>
    <dgm:pt modelId="{3FD089A0-2763-403B-8681-544B6B6C2E1B}" type="pres">
      <dgm:prSet presAssocID="{EF2AE7FC-6253-464F-918C-97EA0FFB9493}" presName="linear" presStyleCnt="0">
        <dgm:presLayoutVars>
          <dgm:animLvl val="lvl"/>
          <dgm:resizeHandles val="exact"/>
        </dgm:presLayoutVars>
      </dgm:prSet>
      <dgm:spPr/>
    </dgm:pt>
    <dgm:pt modelId="{CFA1B75B-01F8-40C1-9644-AAA55C0D04FB}" type="pres">
      <dgm:prSet presAssocID="{EED01465-1662-4398-AB78-9549BDD2EFA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B35F9C6-09D7-42C7-90DF-9F7696B62ECB}" type="presOf" srcId="{EED01465-1662-4398-AB78-9549BDD2EFA1}" destId="{CFA1B75B-01F8-40C1-9644-AAA55C0D04FB}" srcOrd="0" destOrd="0" presId="urn:microsoft.com/office/officeart/2005/8/layout/vList2"/>
    <dgm:cxn modelId="{ED7E2EE1-8231-4571-9441-C0BC714FD442}" type="presOf" srcId="{EF2AE7FC-6253-464F-918C-97EA0FFB9493}" destId="{3FD089A0-2763-403B-8681-544B6B6C2E1B}" srcOrd="0" destOrd="0" presId="urn:microsoft.com/office/officeart/2005/8/layout/vList2"/>
    <dgm:cxn modelId="{01FD8283-9E6D-495F-BC85-AC1D633FB105}" srcId="{EF2AE7FC-6253-464F-918C-97EA0FFB9493}" destId="{EED01465-1662-4398-AB78-9549BDD2EFA1}" srcOrd="0" destOrd="0" parTransId="{AB374DF4-1F41-4AA1-A4D5-0832738D6A8A}" sibTransId="{9A12F412-107B-4B03-A177-1FBB35D4EDC2}"/>
    <dgm:cxn modelId="{FC4F0EB9-84A7-479F-940B-4279B50A5AE1}" type="presParOf" srcId="{3FD089A0-2763-403B-8681-544B6B6C2E1B}" destId="{CFA1B75B-01F8-40C1-9644-AAA55C0D04F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8FEAC-D0B0-4A0D-BF73-F5DE6504E851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070846FC-708E-47B1-A147-DD5F3E6DAB48}">
      <dgm:prSet/>
      <dgm:spPr/>
      <dgm:t>
        <a:bodyPr/>
        <a:lstStyle/>
        <a:p>
          <a:pPr rtl="0"/>
          <a:r>
            <a:rPr lang="ru-RU" dirty="0" smtClean="0"/>
            <a:t>Нормативно-правовые основания организации мероприятий по созданию школьных театров</a:t>
          </a:r>
          <a:endParaRPr lang="ru-RU" dirty="0"/>
        </a:p>
      </dgm:t>
    </dgm:pt>
    <dgm:pt modelId="{DF3084BB-7CDB-4897-9505-C74A7DF58394}" type="parTrans" cxnId="{F7403590-4C8A-4965-87F8-B789A4CF8379}">
      <dgm:prSet/>
      <dgm:spPr/>
      <dgm:t>
        <a:bodyPr/>
        <a:lstStyle/>
        <a:p>
          <a:endParaRPr lang="ru-RU"/>
        </a:p>
      </dgm:t>
    </dgm:pt>
    <dgm:pt modelId="{4CEABC5F-6FF5-4D2C-AA9A-0DEDB0324A5E}" type="sibTrans" cxnId="{F7403590-4C8A-4965-87F8-B789A4CF8379}">
      <dgm:prSet/>
      <dgm:spPr/>
      <dgm:t>
        <a:bodyPr/>
        <a:lstStyle/>
        <a:p>
          <a:endParaRPr lang="ru-RU"/>
        </a:p>
      </dgm:t>
    </dgm:pt>
    <dgm:pt modelId="{5AAD7F4B-CBAB-49BE-8ACB-DE864088AD7A}" type="pres">
      <dgm:prSet presAssocID="{3028FEAC-D0B0-4A0D-BF73-F5DE6504E851}" presName="linear" presStyleCnt="0">
        <dgm:presLayoutVars>
          <dgm:animLvl val="lvl"/>
          <dgm:resizeHandles val="exact"/>
        </dgm:presLayoutVars>
      </dgm:prSet>
      <dgm:spPr/>
    </dgm:pt>
    <dgm:pt modelId="{79FBC570-EC82-46FB-BF60-82752B3E6CBD}" type="pres">
      <dgm:prSet presAssocID="{070846FC-708E-47B1-A147-DD5F3E6DAB4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47A29AF-D0C3-45C9-A1D2-0F70273D35D2}" type="presOf" srcId="{3028FEAC-D0B0-4A0D-BF73-F5DE6504E851}" destId="{5AAD7F4B-CBAB-49BE-8ACB-DE864088AD7A}" srcOrd="0" destOrd="0" presId="urn:microsoft.com/office/officeart/2005/8/layout/vList2"/>
    <dgm:cxn modelId="{F7403590-4C8A-4965-87F8-B789A4CF8379}" srcId="{3028FEAC-D0B0-4A0D-BF73-F5DE6504E851}" destId="{070846FC-708E-47B1-A147-DD5F3E6DAB48}" srcOrd="0" destOrd="0" parTransId="{DF3084BB-7CDB-4897-9505-C74A7DF58394}" sibTransId="{4CEABC5F-6FF5-4D2C-AA9A-0DEDB0324A5E}"/>
    <dgm:cxn modelId="{C1950391-F8AC-4330-94C4-D96D9EBEFF4D}" type="presOf" srcId="{070846FC-708E-47B1-A147-DD5F3E6DAB48}" destId="{79FBC570-EC82-46FB-BF60-82752B3E6CBD}" srcOrd="0" destOrd="0" presId="urn:microsoft.com/office/officeart/2005/8/layout/vList2"/>
    <dgm:cxn modelId="{D82C07EF-387B-492C-A125-4D6556E8FAE5}" type="presParOf" srcId="{5AAD7F4B-CBAB-49BE-8ACB-DE864088AD7A}" destId="{79FBC570-EC82-46FB-BF60-82752B3E6C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2820D0-46D5-439B-AE06-B7C2F7CD0FFC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7A038642-CCED-40D3-9522-9E823E823A96}">
      <dgm:prSet/>
      <dgm:spPr/>
      <dgm:t>
        <a:bodyPr/>
        <a:lstStyle/>
        <a:p>
          <a:pPr algn="ctr" rtl="0"/>
          <a:r>
            <a:rPr lang="ru-RU" b="1" dirty="0" smtClean="0"/>
            <a:t>Макет региональной </a:t>
          </a:r>
          <a:br>
            <a:rPr lang="ru-RU" b="1" dirty="0" smtClean="0"/>
          </a:br>
          <a:r>
            <a:rPr lang="ru-RU" b="1" dirty="0" smtClean="0"/>
            <a:t>Дорожной карты</a:t>
          </a:r>
          <a:endParaRPr lang="ru-RU" b="1" dirty="0"/>
        </a:p>
      </dgm:t>
    </dgm:pt>
    <dgm:pt modelId="{4B09FD29-D706-49D8-A5A6-B33D61C9A916}" type="parTrans" cxnId="{84B9B1F9-81BB-4942-BC27-62D4D1D00B08}">
      <dgm:prSet/>
      <dgm:spPr/>
      <dgm:t>
        <a:bodyPr/>
        <a:lstStyle/>
        <a:p>
          <a:endParaRPr lang="ru-RU"/>
        </a:p>
      </dgm:t>
    </dgm:pt>
    <dgm:pt modelId="{9C17293E-C531-402D-8B75-2AE667B929EE}" type="sibTrans" cxnId="{84B9B1F9-81BB-4942-BC27-62D4D1D00B08}">
      <dgm:prSet/>
      <dgm:spPr/>
      <dgm:t>
        <a:bodyPr/>
        <a:lstStyle/>
        <a:p>
          <a:endParaRPr lang="ru-RU"/>
        </a:p>
      </dgm:t>
    </dgm:pt>
    <dgm:pt modelId="{8FA4B680-9F1D-4FF9-A421-5307D3AE857E}" type="pres">
      <dgm:prSet presAssocID="{1A2820D0-46D5-439B-AE06-B7C2F7CD0FFC}" presName="linear" presStyleCnt="0">
        <dgm:presLayoutVars>
          <dgm:animLvl val="lvl"/>
          <dgm:resizeHandles val="exact"/>
        </dgm:presLayoutVars>
      </dgm:prSet>
      <dgm:spPr/>
    </dgm:pt>
    <dgm:pt modelId="{EBF5D23A-A1D9-480D-A425-24EAAEDDD01A}" type="pres">
      <dgm:prSet presAssocID="{7A038642-CCED-40D3-9522-9E823E823A9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4B9B1F9-81BB-4942-BC27-62D4D1D00B08}" srcId="{1A2820D0-46D5-439B-AE06-B7C2F7CD0FFC}" destId="{7A038642-CCED-40D3-9522-9E823E823A96}" srcOrd="0" destOrd="0" parTransId="{4B09FD29-D706-49D8-A5A6-B33D61C9A916}" sibTransId="{9C17293E-C531-402D-8B75-2AE667B929EE}"/>
    <dgm:cxn modelId="{2E4E891E-EF0A-4B07-BF38-A004F538CA0B}" type="presOf" srcId="{1A2820D0-46D5-439B-AE06-B7C2F7CD0FFC}" destId="{8FA4B680-9F1D-4FF9-A421-5307D3AE857E}" srcOrd="0" destOrd="0" presId="urn:microsoft.com/office/officeart/2005/8/layout/vList2"/>
    <dgm:cxn modelId="{CBE99998-2298-48A9-8ACC-0C2CD50763D5}" type="presOf" srcId="{7A038642-CCED-40D3-9522-9E823E823A96}" destId="{EBF5D23A-A1D9-480D-A425-24EAAEDDD01A}" srcOrd="0" destOrd="0" presId="urn:microsoft.com/office/officeart/2005/8/layout/vList2"/>
    <dgm:cxn modelId="{1816E4BC-5D17-45B6-A8A2-623205674F09}" type="presParOf" srcId="{8FA4B680-9F1D-4FF9-A421-5307D3AE857E}" destId="{EBF5D23A-A1D9-480D-A425-24EAAEDDD0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3AB14B-F6C9-4A46-8A86-77C25CACF162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3350800E-7A21-454B-9958-70094CF8CA83}">
      <dgm:prSet/>
      <dgm:spPr/>
      <dgm:t>
        <a:bodyPr/>
        <a:lstStyle/>
        <a:p>
          <a:pPr rtl="0"/>
          <a:r>
            <a:rPr lang="ru-RU" dirty="0" smtClean="0"/>
            <a:t>Разделы макета Региональной дорожной карты</a:t>
          </a:r>
          <a:endParaRPr lang="ru-RU" dirty="0"/>
        </a:p>
      </dgm:t>
    </dgm:pt>
    <dgm:pt modelId="{ED865D88-87F9-4FB7-B686-220DF9C0F19C}" type="parTrans" cxnId="{AA1D0EED-FBFE-4120-80B5-B4C9B427F8DF}">
      <dgm:prSet/>
      <dgm:spPr/>
      <dgm:t>
        <a:bodyPr/>
        <a:lstStyle/>
        <a:p>
          <a:endParaRPr lang="ru-RU"/>
        </a:p>
      </dgm:t>
    </dgm:pt>
    <dgm:pt modelId="{621516DD-BA65-4ED6-9CA7-D28AC82A2385}" type="sibTrans" cxnId="{AA1D0EED-FBFE-4120-80B5-B4C9B427F8DF}">
      <dgm:prSet/>
      <dgm:spPr/>
      <dgm:t>
        <a:bodyPr/>
        <a:lstStyle/>
        <a:p>
          <a:endParaRPr lang="ru-RU"/>
        </a:p>
      </dgm:t>
    </dgm:pt>
    <dgm:pt modelId="{EDB59376-A47A-4F05-8470-8EB65FF77F23}" type="pres">
      <dgm:prSet presAssocID="{B63AB14B-F6C9-4A46-8A86-77C25CACF162}" presName="linear" presStyleCnt="0">
        <dgm:presLayoutVars>
          <dgm:animLvl val="lvl"/>
          <dgm:resizeHandles val="exact"/>
        </dgm:presLayoutVars>
      </dgm:prSet>
      <dgm:spPr/>
    </dgm:pt>
    <dgm:pt modelId="{3C0F8F38-ECDB-43B9-9B3D-FBD8FE636F12}" type="pres">
      <dgm:prSet presAssocID="{3350800E-7A21-454B-9958-70094CF8CA8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D17B647-8588-4C9B-9454-7236810A7B70}" type="presOf" srcId="{3350800E-7A21-454B-9958-70094CF8CA83}" destId="{3C0F8F38-ECDB-43B9-9B3D-FBD8FE636F12}" srcOrd="0" destOrd="0" presId="urn:microsoft.com/office/officeart/2005/8/layout/vList2"/>
    <dgm:cxn modelId="{AA1D0EED-FBFE-4120-80B5-B4C9B427F8DF}" srcId="{B63AB14B-F6C9-4A46-8A86-77C25CACF162}" destId="{3350800E-7A21-454B-9958-70094CF8CA83}" srcOrd="0" destOrd="0" parTransId="{ED865D88-87F9-4FB7-B686-220DF9C0F19C}" sibTransId="{621516DD-BA65-4ED6-9CA7-D28AC82A2385}"/>
    <dgm:cxn modelId="{7AA0408C-B083-4B57-B3E2-A515C0866F73}" type="presOf" srcId="{B63AB14B-F6C9-4A46-8A86-77C25CACF162}" destId="{EDB59376-A47A-4F05-8470-8EB65FF77F23}" srcOrd="0" destOrd="0" presId="urn:microsoft.com/office/officeart/2005/8/layout/vList2"/>
    <dgm:cxn modelId="{45C4E6C8-2999-4DB4-9001-35DB4702739C}" type="presParOf" srcId="{EDB59376-A47A-4F05-8470-8EB65FF77F23}" destId="{3C0F8F38-ECDB-43B9-9B3D-FBD8FE636F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DD652C-ADE7-45D6-8630-2403F4D49CE6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98BF16-D36E-449D-9B09-439D6C314461}">
      <dgm:prSet/>
      <dgm:spPr/>
      <dgm:t>
        <a:bodyPr/>
        <a:lstStyle/>
        <a:p>
          <a:pPr rtl="0"/>
          <a:r>
            <a:rPr lang="ru-RU" b="1" dirty="0" smtClean="0"/>
            <a:t>1. Организационные условия создания и развития школьных театров </a:t>
          </a:r>
          <a:endParaRPr lang="ru-RU" dirty="0"/>
        </a:p>
      </dgm:t>
    </dgm:pt>
    <dgm:pt modelId="{B627750F-90C7-4930-9FDC-06D9606A6F8D}" type="parTrans" cxnId="{CB5C05A3-26DB-42B2-80B3-40908CE724BB}">
      <dgm:prSet/>
      <dgm:spPr/>
      <dgm:t>
        <a:bodyPr/>
        <a:lstStyle/>
        <a:p>
          <a:endParaRPr lang="ru-RU"/>
        </a:p>
      </dgm:t>
    </dgm:pt>
    <dgm:pt modelId="{21D2B1A1-9B66-4A50-84B7-6CF7E9E889E9}" type="sibTrans" cxnId="{CB5C05A3-26DB-42B2-80B3-40908CE724BB}">
      <dgm:prSet/>
      <dgm:spPr/>
      <dgm:t>
        <a:bodyPr/>
        <a:lstStyle/>
        <a:p>
          <a:endParaRPr lang="ru-RU"/>
        </a:p>
      </dgm:t>
    </dgm:pt>
    <dgm:pt modelId="{05661AC9-BD1A-4223-B9FA-779C4FD11CBF}" type="pres">
      <dgm:prSet presAssocID="{1EDD652C-ADE7-45D6-8630-2403F4D49CE6}" presName="linear" presStyleCnt="0">
        <dgm:presLayoutVars>
          <dgm:animLvl val="lvl"/>
          <dgm:resizeHandles val="exact"/>
        </dgm:presLayoutVars>
      </dgm:prSet>
      <dgm:spPr/>
    </dgm:pt>
    <dgm:pt modelId="{80A9CB0F-A8B2-4F38-9852-4085654E7E85}" type="pres">
      <dgm:prSet presAssocID="{9198BF16-D36E-449D-9B09-439D6C31446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B5C05A3-26DB-42B2-80B3-40908CE724BB}" srcId="{1EDD652C-ADE7-45D6-8630-2403F4D49CE6}" destId="{9198BF16-D36E-449D-9B09-439D6C314461}" srcOrd="0" destOrd="0" parTransId="{B627750F-90C7-4930-9FDC-06D9606A6F8D}" sibTransId="{21D2B1A1-9B66-4A50-84B7-6CF7E9E889E9}"/>
    <dgm:cxn modelId="{F4826F77-54FD-44B3-B27B-3AD012ABAA6E}" type="presOf" srcId="{1EDD652C-ADE7-45D6-8630-2403F4D49CE6}" destId="{05661AC9-BD1A-4223-B9FA-779C4FD11CBF}" srcOrd="0" destOrd="0" presId="urn:microsoft.com/office/officeart/2005/8/layout/vList2"/>
    <dgm:cxn modelId="{DDF01BCA-395B-46FC-81CF-43FDD17B2F47}" type="presOf" srcId="{9198BF16-D36E-449D-9B09-439D6C314461}" destId="{80A9CB0F-A8B2-4F38-9852-4085654E7E85}" srcOrd="0" destOrd="0" presId="urn:microsoft.com/office/officeart/2005/8/layout/vList2"/>
    <dgm:cxn modelId="{6E2EA3FB-C0E1-4419-A09B-35525C6B48EF}" type="presParOf" srcId="{05661AC9-BD1A-4223-B9FA-779C4FD11CBF}" destId="{80A9CB0F-A8B2-4F38-9852-4085654E7E8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707915-3126-441D-A5A2-E42F7424DB79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F98BC10F-B967-4041-B782-1B21D78B9BBB}">
      <dgm:prSet/>
      <dgm:spPr/>
      <dgm:t>
        <a:bodyPr/>
        <a:lstStyle/>
        <a:p>
          <a:pPr algn="ctr" rtl="0"/>
          <a:r>
            <a:rPr lang="ru-RU" b="1" dirty="0" smtClean="0"/>
            <a:t>Организация и проведение мероприятий по созданию и развитию школьных театров</a:t>
          </a:r>
          <a:endParaRPr lang="ru-RU" dirty="0"/>
        </a:p>
      </dgm:t>
    </dgm:pt>
    <dgm:pt modelId="{0C191394-FD28-4081-A961-19A6A843BFB0}" type="parTrans" cxnId="{4B7ED54C-3B17-44B0-8742-37B793FC5284}">
      <dgm:prSet/>
      <dgm:spPr/>
      <dgm:t>
        <a:bodyPr/>
        <a:lstStyle/>
        <a:p>
          <a:endParaRPr lang="ru-RU"/>
        </a:p>
      </dgm:t>
    </dgm:pt>
    <dgm:pt modelId="{1D8505B6-B504-46AC-85C5-619551FFC7F1}" type="sibTrans" cxnId="{4B7ED54C-3B17-44B0-8742-37B793FC5284}">
      <dgm:prSet/>
      <dgm:spPr/>
      <dgm:t>
        <a:bodyPr/>
        <a:lstStyle/>
        <a:p>
          <a:endParaRPr lang="ru-RU"/>
        </a:p>
      </dgm:t>
    </dgm:pt>
    <dgm:pt modelId="{F4D499AF-6863-42AF-B4EE-70CF2D6ABFB0}" type="pres">
      <dgm:prSet presAssocID="{3D707915-3126-441D-A5A2-E42F7424DB79}" presName="linear" presStyleCnt="0">
        <dgm:presLayoutVars>
          <dgm:animLvl val="lvl"/>
          <dgm:resizeHandles val="exact"/>
        </dgm:presLayoutVars>
      </dgm:prSet>
      <dgm:spPr/>
    </dgm:pt>
    <dgm:pt modelId="{FB443FC1-EF1C-48A6-A974-937FF4719C1D}" type="pres">
      <dgm:prSet presAssocID="{F98BC10F-B967-4041-B782-1B21D78B9BB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B7ED54C-3B17-44B0-8742-37B793FC5284}" srcId="{3D707915-3126-441D-A5A2-E42F7424DB79}" destId="{F98BC10F-B967-4041-B782-1B21D78B9BBB}" srcOrd="0" destOrd="0" parTransId="{0C191394-FD28-4081-A961-19A6A843BFB0}" sibTransId="{1D8505B6-B504-46AC-85C5-619551FFC7F1}"/>
    <dgm:cxn modelId="{3B40D156-9485-44D5-BA2F-1ACE17562EB4}" type="presOf" srcId="{F98BC10F-B967-4041-B782-1B21D78B9BBB}" destId="{FB443FC1-EF1C-48A6-A974-937FF4719C1D}" srcOrd="0" destOrd="0" presId="urn:microsoft.com/office/officeart/2005/8/layout/vList2"/>
    <dgm:cxn modelId="{1991A587-0754-4E62-B4E5-A3ED2CD90A31}" type="presOf" srcId="{3D707915-3126-441D-A5A2-E42F7424DB79}" destId="{F4D499AF-6863-42AF-B4EE-70CF2D6ABFB0}" srcOrd="0" destOrd="0" presId="urn:microsoft.com/office/officeart/2005/8/layout/vList2"/>
    <dgm:cxn modelId="{8891A597-4C0B-48E6-923E-525BA993FAD6}" type="presParOf" srcId="{F4D499AF-6863-42AF-B4EE-70CF2D6ABFB0}" destId="{FB443FC1-EF1C-48A6-A974-937FF4719C1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C13D8B-4BCD-4BB1-BADF-93CBD5FA6B4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A77E418-284A-4C1F-80F7-55A52306EDFA}">
      <dgm:prSet/>
      <dgm:spPr/>
      <dgm:t>
        <a:bodyPr/>
        <a:lstStyle/>
        <a:p>
          <a:pPr algn="ctr" rtl="0"/>
          <a:r>
            <a:rPr lang="ru-RU" b="1" dirty="0" smtClean="0"/>
            <a:t>Московский театр «Школа драматического искусства» - </a:t>
          </a:r>
        </a:p>
        <a:p>
          <a:pPr algn="ctr" rtl="0"/>
          <a:r>
            <a:rPr lang="ru-RU" b="1" dirty="0" smtClean="0"/>
            <a:t>Театр в школе. Минуя расстояния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913C8FF6-11C8-4554-ADC5-0F78005208B1}" type="parTrans" cxnId="{A0E2A9D9-EC12-4959-AE72-BBFBC1A09D4F}">
      <dgm:prSet/>
      <dgm:spPr/>
      <dgm:t>
        <a:bodyPr/>
        <a:lstStyle/>
        <a:p>
          <a:endParaRPr lang="ru-RU"/>
        </a:p>
      </dgm:t>
    </dgm:pt>
    <dgm:pt modelId="{60347977-4831-4FBF-9730-31DB11686D90}" type="sibTrans" cxnId="{A0E2A9D9-EC12-4959-AE72-BBFBC1A09D4F}">
      <dgm:prSet/>
      <dgm:spPr/>
      <dgm:t>
        <a:bodyPr/>
        <a:lstStyle/>
        <a:p>
          <a:endParaRPr lang="ru-RU"/>
        </a:p>
      </dgm:t>
    </dgm:pt>
    <dgm:pt modelId="{EA82DDDE-65CF-4A5E-B112-DAB542849E13}" type="pres">
      <dgm:prSet presAssocID="{A4C13D8B-4BCD-4BB1-BADF-93CBD5FA6B43}" presName="linear" presStyleCnt="0">
        <dgm:presLayoutVars>
          <dgm:animLvl val="lvl"/>
          <dgm:resizeHandles val="exact"/>
        </dgm:presLayoutVars>
      </dgm:prSet>
      <dgm:spPr/>
    </dgm:pt>
    <dgm:pt modelId="{5E74E352-E295-4360-B16B-21F090D21E81}" type="pres">
      <dgm:prSet presAssocID="{0A77E418-284A-4C1F-80F7-55A52306EDF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0E2A9D9-EC12-4959-AE72-BBFBC1A09D4F}" srcId="{A4C13D8B-4BCD-4BB1-BADF-93CBD5FA6B43}" destId="{0A77E418-284A-4C1F-80F7-55A52306EDFA}" srcOrd="0" destOrd="0" parTransId="{913C8FF6-11C8-4554-ADC5-0F78005208B1}" sibTransId="{60347977-4831-4FBF-9730-31DB11686D90}"/>
    <dgm:cxn modelId="{2A9612D4-9091-4CDD-8679-CB42950AD785}" type="presOf" srcId="{A4C13D8B-4BCD-4BB1-BADF-93CBD5FA6B43}" destId="{EA82DDDE-65CF-4A5E-B112-DAB542849E13}" srcOrd="0" destOrd="0" presId="urn:microsoft.com/office/officeart/2005/8/layout/vList2"/>
    <dgm:cxn modelId="{39CBA197-302C-4433-8C6B-AD9DF997D998}" type="presOf" srcId="{0A77E418-284A-4C1F-80F7-55A52306EDFA}" destId="{5E74E352-E295-4360-B16B-21F090D21E81}" srcOrd="0" destOrd="0" presId="urn:microsoft.com/office/officeart/2005/8/layout/vList2"/>
    <dgm:cxn modelId="{DE315401-CC13-4969-BBEC-7E9A59A7DCCD}" type="presParOf" srcId="{EA82DDDE-65CF-4A5E-B112-DAB542849E13}" destId="{5E74E352-E295-4360-B16B-21F090D21E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4A1E213-2AB2-4B87-881F-E894451BBF46}" type="doc">
      <dgm:prSet loTypeId="urn:microsoft.com/office/officeart/2005/8/layout/vList2" loCatId="list" qsTypeId="urn:microsoft.com/office/officeart/2005/8/quickstyle/simple2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BC3BF022-86CC-44A4-8173-31AA860680CD}">
      <dgm:prSet/>
      <dgm:spPr/>
      <dgm:t>
        <a:bodyPr/>
        <a:lstStyle/>
        <a:p>
          <a:pPr algn="ctr" rtl="0"/>
          <a:r>
            <a:rPr lang="ru-RU" b="1" dirty="0" smtClean="0"/>
            <a:t>Развитие кадрового потенциала</a:t>
          </a:r>
          <a:br>
            <a:rPr lang="ru-RU" b="1" dirty="0" smtClean="0"/>
          </a:br>
          <a:endParaRPr lang="ru-RU" dirty="0"/>
        </a:p>
      </dgm:t>
    </dgm:pt>
    <dgm:pt modelId="{6A2BA896-C9E3-4995-9672-12E71D463625}" type="parTrans" cxnId="{66C8D540-8CFB-4949-9E6A-516E1BA7B002}">
      <dgm:prSet/>
      <dgm:spPr/>
      <dgm:t>
        <a:bodyPr/>
        <a:lstStyle/>
        <a:p>
          <a:endParaRPr lang="ru-RU"/>
        </a:p>
      </dgm:t>
    </dgm:pt>
    <dgm:pt modelId="{AD0679DA-089A-4BC8-988A-6C4EFE04EC82}" type="sibTrans" cxnId="{66C8D540-8CFB-4949-9E6A-516E1BA7B002}">
      <dgm:prSet/>
      <dgm:spPr/>
      <dgm:t>
        <a:bodyPr/>
        <a:lstStyle/>
        <a:p>
          <a:endParaRPr lang="ru-RU"/>
        </a:p>
      </dgm:t>
    </dgm:pt>
    <dgm:pt modelId="{BAD7807D-783D-48EF-AF66-4A3EDA3195B3}" type="pres">
      <dgm:prSet presAssocID="{14A1E213-2AB2-4B87-881F-E894451BBF46}" presName="linear" presStyleCnt="0">
        <dgm:presLayoutVars>
          <dgm:animLvl val="lvl"/>
          <dgm:resizeHandles val="exact"/>
        </dgm:presLayoutVars>
      </dgm:prSet>
      <dgm:spPr/>
    </dgm:pt>
    <dgm:pt modelId="{0CDD3C37-EE1A-476E-99CD-80DDC89F22DC}" type="pres">
      <dgm:prSet presAssocID="{BC3BF022-86CC-44A4-8173-31AA860680C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D8868F6-9256-4817-9B93-F9BEED8EAD84}" type="presOf" srcId="{BC3BF022-86CC-44A4-8173-31AA860680CD}" destId="{0CDD3C37-EE1A-476E-99CD-80DDC89F22DC}" srcOrd="0" destOrd="0" presId="urn:microsoft.com/office/officeart/2005/8/layout/vList2"/>
    <dgm:cxn modelId="{C2FAA08A-222D-4285-AB9B-EA7C938CF478}" type="presOf" srcId="{14A1E213-2AB2-4B87-881F-E894451BBF46}" destId="{BAD7807D-783D-48EF-AF66-4A3EDA3195B3}" srcOrd="0" destOrd="0" presId="urn:microsoft.com/office/officeart/2005/8/layout/vList2"/>
    <dgm:cxn modelId="{66C8D540-8CFB-4949-9E6A-516E1BA7B002}" srcId="{14A1E213-2AB2-4B87-881F-E894451BBF46}" destId="{BC3BF022-86CC-44A4-8173-31AA860680CD}" srcOrd="0" destOrd="0" parTransId="{6A2BA896-C9E3-4995-9672-12E71D463625}" sibTransId="{AD0679DA-089A-4BC8-988A-6C4EFE04EC82}"/>
    <dgm:cxn modelId="{53F94132-F77B-40B5-9691-2388F1156617}" type="presParOf" srcId="{BAD7807D-783D-48EF-AF66-4A3EDA3195B3}" destId="{0CDD3C37-EE1A-476E-99CD-80DDC89F22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6A12BEB-A026-48CB-8D3A-2667DCDCC186}" type="doc">
      <dgm:prSet loTypeId="urn:microsoft.com/office/officeart/2005/8/layout/vList2" loCatId="list" qsTypeId="urn:microsoft.com/office/officeart/2005/8/quickstyle/simple3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5DED881A-91C6-4966-B5BF-6E73FD408DB9}">
      <dgm:prSet/>
      <dgm:spPr/>
      <dgm:t>
        <a:bodyPr/>
        <a:lstStyle/>
        <a:p>
          <a:pPr rtl="0"/>
          <a:r>
            <a:rPr lang="ru-RU" b="1" dirty="0" smtClean="0"/>
            <a:t>Создание условий для обучающихся, находящихся в тяжелой жизненной ситуации, в том числе детей с ограниченными возможностями здоровья и детей инвалидов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5DEA5887-38B7-4402-9DEE-DF801120C3BC}" type="parTrans" cxnId="{E2CCD7A4-839B-483E-B5C1-9C073F7D7570}">
      <dgm:prSet/>
      <dgm:spPr/>
      <dgm:t>
        <a:bodyPr/>
        <a:lstStyle/>
        <a:p>
          <a:endParaRPr lang="ru-RU"/>
        </a:p>
      </dgm:t>
    </dgm:pt>
    <dgm:pt modelId="{39A40926-F56E-4950-AEB3-BA10ECEE5FC7}" type="sibTrans" cxnId="{E2CCD7A4-839B-483E-B5C1-9C073F7D7570}">
      <dgm:prSet/>
      <dgm:spPr/>
      <dgm:t>
        <a:bodyPr/>
        <a:lstStyle/>
        <a:p>
          <a:endParaRPr lang="ru-RU"/>
        </a:p>
      </dgm:t>
    </dgm:pt>
    <dgm:pt modelId="{4EE9291D-20A8-417C-A717-2AE6E74D3603}" type="pres">
      <dgm:prSet presAssocID="{56A12BEB-A026-48CB-8D3A-2667DCDCC186}" presName="linear" presStyleCnt="0">
        <dgm:presLayoutVars>
          <dgm:animLvl val="lvl"/>
          <dgm:resizeHandles val="exact"/>
        </dgm:presLayoutVars>
      </dgm:prSet>
      <dgm:spPr/>
    </dgm:pt>
    <dgm:pt modelId="{F2771BA0-7533-4FCD-86DA-2FB76F8FDC87}" type="pres">
      <dgm:prSet presAssocID="{5DED881A-91C6-4966-B5BF-6E73FD408DB9}" presName="parentText" presStyleLbl="node1" presStyleIdx="0" presStyleCnt="1" custLinFactNeighborX="126" custLinFactNeighborY="2775">
        <dgm:presLayoutVars>
          <dgm:chMax val="0"/>
          <dgm:bulletEnabled val="1"/>
        </dgm:presLayoutVars>
      </dgm:prSet>
      <dgm:spPr/>
    </dgm:pt>
  </dgm:ptLst>
  <dgm:cxnLst>
    <dgm:cxn modelId="{FC940C4C-13C8-42F9-90EB-238755548B64}" type="presOf" srcId="{56A12BEB-A026-48CB-8D3A-2667DCDCC186}" destId="{4EE9291D-20A8-417C-A717-2AE6E74D3603}" srcOrd="0" destOrd="0" presId="urn:microsoft.com/office/officeart/2005/8/layout/vList2"/>
    <dgm:cxn modelId="{D306F3FF-0AD2-41BD-B2EB-E0149CEE866E}" type="presOf" srcId="{5DED881A-91C6-4966-B5BF-6E73FD408DB9}" destId="{F2771BA0-7533-4FCD-86DA-2FB76F8FDC87}" srcOrd="0" destOrd="0" presId="urn:microsoft.com/office/officeart/2005/8/layout/vList2"/>
    <dgm:cxn modelId="{E2CCD7A4-839B-483E-B5C1-9C073F7D7570}" srcId="{56A12BEB-A026-48CB-8D3A-2667DCDCC186}" destId="{5DED881A-91C6-4966-B5BF-6E73FD408DB9}" srcOrd="0" destOrd="0" parTransId="{5DEA5887-38B7-4402-9DEE-DF801120C3BC}" sibTransId="{39A40926-F56E-4950-AEB3-BA10ECEE5FC7}"/>
    <dgm:cxn modelId="{040188F9-9FC1-4402-AB9C-E66F812B37D8}" type="presParOf" srcId="{4EE9291D-20A8-417C-A717-2AE6E74D3603}" destId="{F2771BA0-7533-4FCD-86DA-2FB76F8FDC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114C1A-378F-4EC4-B204-9EB006BAB35E}">
      <dsp:nvSpPr>
        <dsp:cNvPr id="0" name=""/>
        <dsp:cNvSpPr/>
      </dsp:nvSpPr>
      <dsp:spPr>
        <a:xfrm>
          <a:off x="0" y="144009"/>
          <a:ext cx="7772400" cy="2475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О мероприятиях ФГБУК «ВЦХТ»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по сопровождению «Дорожной карты» школьных театров.</a:t>
          </a:r>
          <a:br>
            <a:rPr lang="ru-RU" sz="2300" b="1" kern="1200" dirty="0" smtClean="0"/>
          </a:br>
          <a:r>
            <a:rPr lang="ru-RU" sz="2300" b="1" kern="1200" dirty="0" smtClean="0"/>
            <a:t>О программе ДПО «Школьный театр: методология и технология организации детского творческого объединения в системе дополнительного образования»</a:t>
          </a:r>
          <a:endParaRPr lang="ru-RU" sz="2300" b="1" kern="1200" dirty="0"/>
        </a:p>
      </dsp:txBody>
      <dsp:txXfrm>
        <a:off x="0" y="144009"/>
        <a:ext cx="7772400" cy="24757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A1B75B-01F8-40C1-9644-AAA55C0D04FB}">
      <dsp:nvSpPr>
        <dsp:cNvPr id="0" name=""/>
        <dsp:cNvSpPr/>
      </dsp:nvSpPr>
      <dsp:spPr>
        <a:xfrm>
          <a:off x="0" y="21599"/>
          <a:ext cx="8229600" cy="1099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Методические рекомендации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r>
            <a:rPr lang="ru-RU" sz="2000" b="1" kern="1200" dirty="0" smtClean="0"/>
            <a:t>по разработке и реализации в школах-новостройках дополнительных общеобразовательных программ художественной направленности </a:t>
          </a:r>
          <a:endParaRPr lang="ru-RU" sz="2000" kern="1200" dirty="0"/>
        </a:p>
      </dsp:txBody>
      <dsp:txXfrm>
        <a:off x="0" y="21599"/>
        <a:ext cx="8229600" cy="1099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FBC570-EC82-46FB-BF60-82752B3E6CBD}">
      <dsp:nvSpPr>
        <dsp:cNvPr id="0" name=""/>
        <dsp:cNvSpPr/>
      </dsp:nvSpPr>
      <dsp:spPr>
        <a:xfrm>
          <a:off x="0" y="14580"/>
          <a:ext cx="8229600" cy="1113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Нормативно-правовые основания организации мероприятий по созданию школьных театров</a:t>
          </a:r>
          <a:endParaRPr lang="ru-RU" sz="2800" kern="1200" dirty="0"/>
        </a:p>
      </dsp:txBody>
      <dsp:txXfrm>
        <a:off x="0" y="14580"/>
        <a:ext cx="8229600" cy="11138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F5D23A-A1D9-480D-A425-24EAAEDDD01A}">
      <dsp:nvSpPr>
        <dsp:cNvPr id="0" name=""/>
        <dsp:cNvSpPr/>
      </dsp:nvSpPr>
      <dsp:spPr>
        <a:xfrm>
          <a:off x="0" y="14580"/>
          <a:ext cx="8229600" cy="1113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Макет региональной </a:t>
          </a:r>
          <a:br>
            <a:rPr lang="ru-RU" sz="2800" b="1" kern="1200" dirty="0" smtClean="0"/>
          </a:br>
          <a:r>
            <a:rPr lang="ru-RU" sz="2800" b="1" kern="1200" dirty="0" smtClean="0"/>
            <a:t>Дорожной карты</a:t>
          </a:r>
          <a:endParaRPr lang="ru-RU" sz="2800" b="1" kern="1200" dirty="0"/>
        </a:p>
      </dsp:txBody>
      <dsp:txXfrm>
        <a:off x="0" y="14580"/>
        <a:ext cx="8229600" cy="11138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0F8F38-ECDB-43B9-9B3D-FBD8FE636F12}">
      <dsp:nvSpPr>
        <dsp:cNvPr id="0" name=""/>
        <dsp:cNvSpPr/>
      </dsp:nvSpPr>
      <dsp:spPr>
        <a:xfrm>
          <a:off x="0" y="211725"/>
          <a:ext cx="8229600" cy="7195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Разделы макета Региональной дорожной карты</a:t>
          </a:r>
          <a:endParaRPr lang="ru-RU" sz="3000" kern="1200" dirty="0"/>
        </a:p>
      </dsp:txBody>
      <dsp:txXfrm>
        <a:off x="0" y="211725"/>
        <a:ext cx="8229600" cy="71954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A9CB0F-A8B2-4F38-9852-4085654E7E85}">
      <dsp:nvSpPr>
        <dsp:cNvPr id="0" name=""/>
        <dsp:cNvSpPr/>
      </dsp:nvSpPr>
      <dsp:spPr>
        <a:xfrm>
          <a:off x="0" y="14580"/>
          <a:ext cx="8229600" cy="1113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1. Организационные условия создания и развития школьных театров </a:t>
          </a:r>
          <a:endParaRPr lang="ru-RU" sz="2800" kern="1200" dirty="0"/>
        </a:p>
      </dsp:txBody>
      <dsp:txXfrm>
        <a:off x="0" y="14580"/>
        <a:ext cx="8229600" cy="111384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43FC1-EF1C-48A6-A974-937FF4719C1D}">
      <dsp:nvSpPr>
        <dsp:cNvPr id="0" name=""/>
        <dsp:cNvSpPr/>
      </dsp:nvSpPr>
      <dsp:spPr>
        <a:xfrm>
          <a:off x="0" y="14580"/>
          <a:ext cx="8229600" cy="1113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Организация и проведение мероприятий по созданию и развитию школьных театров</a:t>
          </a:r>
          <a:endParaRPr lang="ru-RU" sz="2800" kern="1200" dirty="0"/>
        </a:p>
      </dsp:txBody>
      <dsp:txXfrm>
        <a:off x="0" y="14580"/>
        <a:ext cx="8229600" cy="111384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74E352-E295-4360-B16B-21F090D21E81}">
      <dsp:nvSpPr>
        <dsp:cNvPr id="0" name=""/>
        <dsp:cNvSpPr/>
      </dsp:nvSpPr>
      <dsp:spPr>
        <a:xfrm>
          <a:off x="0" y="13410"/>
          <a:ext cx="8229600" cy="11161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Московский театр «Школа драматического искусства» -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Театр в школе. Минуя расстояния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0" y="13410"/>
        <a:ext cx="8229600" cy="111617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DD3C37-EE1A-476E-99CD-80DDC89F22DC}">
      <dsp:nvSpPr>
        <dsp:cNvPr id="0" name=""/>
        <dsp:cNvSpPr/>
      </dsp:nvSpPr>
      <dsp:spPr>
        <a:xfrm>
          <a:off x="0" y="14580"/>
          <a:ext cx="8229600" cy="1113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Развитие кадрового потенциала</a:t>
          </a:r>
          <a:br>
            <a:rPr lang="ru-RU" sz="2800" b="1" kern="1200" dirty="0" smtClean="0"/>
          </a:br>
          <a:endParaRPr lang="ru-RU" sz="2800" kern="1200" dirty="0"/>
        </a:p>
      </dsp:txBody>
      <dsp:txXfrm>
        <a:off x="0" y="14580"/>
        <a:ext cx="8229600" cy="111384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771BA0-7533-4FCD-86DA-2FB76F8FDC87}">
      <dsp:nvSpPr>
        <dsp:cNvPr id="0" name=""/>
        <dsp:cNvSpPr/>
      </dsp:nvSpPr>
      <dsp:spPr>
        <a:xfrm>
          <a:off x="0" y="130026"/>
          <a:ext cx="8229600" cy="93483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Создание условий для обучающихся, находящихся в тяжелой жизненной ситуации, в том числе детей с ограниченными возможностями здоровья и детей инвалидов</a:t>
          </a: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0" y="130026"/>
        <a:ext cx="8229600" cy="934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sdart.ru/teatr-v-shkole/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uppet.ru/projects/obraztsovfest/archive" TargetMode="External"/><Relationship Id="rId3" Type="http://schemas.openxmlformats.org/officeDocument/2006/relationships/diagramLayout" Target="../diagrams/layout9.xml"/><Relationship Id="rId7" Type="http://schemas.openxmlformats.org/officeDocument/2006/relationships/hyperlink" Target="https://www.gctm.ru/" TargetMode="Externa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hyperlink" Target="https://puppet.ru/projects/activities-for-schoolchildr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683568" y="2132856"/>
          <a:ext cx="7772400" cy="2763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869160"/>
            <a:ext cx="6400800" cy="1320552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/>
              <a:t>Львова Л.С.,</a:t>
            </a:r>
          </a:p>
          <a:p>
            <a:pPr algn="r"/>
            <a:r>
              <a:rPr lang="ru-RU" sz="2000" b="1" dirty="0" smtClean="0"/>
              <a:t>зам. директора по научно-методической работе </a:t>
            </a:r>
          </a:p>
          <a:p>
            <a:pPr algn="r"/>
            <a:r>
              <a:rPr lang="ru-RU" sz="2000" b="1" dirty="0" smtClean="0"/>
              <a:t>ФГБУК «ВЦХТ»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99591" y="260648"/>
            <a:ext cx="7416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Министерство просвещения РФ</a:t>
            </a:r>
          </a:p>
          <a:p>
            <a:pPr algn="ctr"/>
            <a:r>
              <a:rPr lang="ru-RU" b="1" dirty="0" smtClean="0"/>
              <a:t>ФГБУК «Всероссийский центр развития художественного </a:t>
            </a:r>
          </a:p>
          <a:p>
            <a:pPr algn="ctr"/>
            <a:r>
              <a:rPr lang="ru-RU" b="1" dirty="0" smtClean="0"/>
              <a:t>творчества и гуманитарных технологий»</a:t>
            </a:r>
            <a:endParaRPr lang="ru-RU" b="1" dirty="0"/>
          </a:p>
        </p:txBody>
      </p:sp>
      <p:pic>
        <p:nvPicPr>
          <p:cNvPr id="6" name="image1.png" descr="Изображение выглядит как наружный объект, ночное небо  Автоматически созданное описание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80312" y="332656"/>
            <a:ext cx="1269503" cy="17739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Методические </a:t>
            </a:r>
            <a:r>
              <a:rPr lang="ru-RU" dirty="0" smtClean="0"/>
              <a:t>рекомендации включают 4 раздела.</a:t>
            </a:r>
          </a:p>
          <a:p>
            <a:r>
              <a:rPr lang="ru-RU" dirty="0" smtClean="0"/>
              <a:t>1-й раздел посвящен характеристике образовательной деятельности по дополнительному образованию художественной направленности.</a:t>
            </a:r>
          </a:p>
          <a:p>
            <a:r>
              <a:rPr lang="ru-RU" dirty="0" smtClean="0"/>
              <a:t>2-й раздел представляет краткие нормативно-правовые требования к разработке дополнительных общеобразовательных программ.</a:t>
            </a:r>
          </a:p>
          <a:p>
            <a:r>
              <a:rPr lang="ru-RU" dirty="0" smtClean="0"/>
              <a:t>3-й раздел включает краткие аннотации примеров пяти дополнительных общеобразовательных </a:t>
            </a:r>
            <a:r>
              <a:rPr lang="ru-RU" dirty="0" err="1" smtClean="0"/>
              <a:t>общеразвивающих</a:t>
            </a:r>
            <a:r>
              <a:rPr lang="ru-RU" dirty="0" smtClean="0"/>
              <a:t> программ художественной направленности по различным видам искусств и жанрам, состоящих на официальном сайте ФГБУК «ВЦХТ» в цифровой панораме программ педагогов – победителей всероссийских конкурсов профессионального мастерства работников сферы дополнительного образования детей. Поскольку каждая программа объемна по содержанию, отражает вариативность педагогического мастерства, для удобства представлена информационная карта программы, активная ссылка на программу, и примерный перечень необходимого оборудования, которое необходимо для открытия программы и набора детей.</a:t>
            </a:r>
          </a:p>
          <a:p>
            <a:r>
              <a:rPr lang="ru-RU" dirty="0" smtClean="0"/>
              <a:t>4-й раздел включает список актуальных нормативно-правовых документов, регулирующих дополнительное образование детей, и список полезных информационных ресурсов.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Письмо зам. министра Грибова Д.Е. от 08.02.2022 № ДГ № 333/06 «О </a:t>
            </a:r>
            <a:r>
              <a:rPr lang="ru-RU" dirty="0" smtClean="0"/>
              <a:t>разработке плана мероприятий </a:t>
            </a:r>
            <a:r>
              <a:rPr lang="ru-RU" dirty="0" smtClean="0"/>
              <a:t> по </a:t>
            </a:r>
            <a:r>
              <a:rPr lang="ru-RU" dirty="0" smtClean="0"/>
              <a:t>созданию и развитию школьных </a:t>
            </a:r>
            <a:r>
              <a:rPr lang="ru-RU" dirty="0" smtClean="0"/>
              <a:t>театров</a:t>
            </a:r>
          </a:p>
          <a:p>
            <a:r>
              <a:rPr lang="ru-RU" dirty="0" smtClean="0"/>
              <a:t> Соисполнители плана мероприятий по реализации Поручения Президента РФ: </a:t>
            </a:r>
          </a:p>
          <a:p>
            <a:r>
              <a:rPr lang="ru-RU" dirty="0" err="1" smtClean="0"/>
              <a:t>Минпрос</a:t>
            </a:r>
            <a:r>
              <a:rPr lang="ru-RU" dirty="0" smtClean="0"/>
              <a:t> России, </a:t>
            </a:r>
          </a:p>
          <a:p>
            <a:r>
              <a:rPr lang="ru-RU" dirty="0" smtClean="0"/>
              <a:t>Минкультуры России, </a:t>
            </a:r>
          </a:p>
          <a:p>
            <a:r>
              <a:rPr lang="ru-RU" dirty="0" smtClean="0"/>
              <a:t>Театральный институт им. Б.Щукина, </a:t>
            </a:r>
          </a:p>
          <a:p>
            <a:r>
              <a:rPr lang="ru-RU" dirty="0" smtClean="0"/>
              <a:t>РДШ, </a:t>
            </a:r>
          </a:p>
          <a:p>
            <a:r>
              <a:rPr lang="ru-RU" dirty="0" smtClean="0"/>
              <a:t>ВЦХТ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Примерный План работы («дорожная карта</a:t>
            </a:r>
            <a:r>
              <a:rPr lang="ru-RU" b="1" dirty="0" smtClean="0"/>
              <a:t>»)</a:t>
            </a:r>
            <a:r>
              <a:rPr lang="ru-RU" dirty="0" smtClean="0"/>
              <a:t> </a:t>
            </a:r>
            <a:r>
              <a:rPr lang="ru-RU" b="1" dirty="0" smtClean="0"/>
              <a:t>по </a:t>
            </a:r>
            <a:r>
              <a:rPr lang="ru-RU" b="1" dirty="0" smtClean="0"/>
              <a:t>созданию и развитию школьных театров на 2021-2024 годы </a:t>
            </a:r>
            <a:endParaRPr lang="ru-RU" dirty="0" smtClean="0"/>
          </a:p>
          <a:p>
            <a:pPr>
              <a:buNone/>
            </a:pPr>
            <a:r>
              <a:rPr lang="ru-RU" b="1" dirty="0" err="1" smtClean="0"/>
              <a:t>в_____________________________________________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(указать субъект Российской Федерации)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ru-RU" b="1" dirty="0" smtClean="0"/>
              <a:t>Организационные условия создания и развития школьных театров </a:t>
            </a:r>
            <a:endParaRPr lang="ru-RU" b="1" dirty="0" smtClean="0"/>
          </a:p>
          <a:p>
            <a:pPr marL="571500" indent="-571500">
              <a:buFont typeface="+mj-lt"/>
              <a:buAutoNum type="romanUcPeriod"/>
            </a:pPr>
            <a:r>
              <a:rPr lang="ru-RU" b="1" dirty="0" smtClean="0"/>
              <a:t>Организация и проведение мероприятий по созданию и развитию школьных </a:t>
            </a:r>
            <a:r>
              <a:rPr lang="ru-RU" b="1" dirty="0" smtClean="0"/>
              <a:t>театров</a:t>
            </a:r>
          </a:p>
          <a:p>
            <a:pPr marL="571500" indent="-571500">
              <a:buFont typeface="+mj-lt"/>
              <a:buAutoNum type="romanUcPeriod"/>
            </a:pPr>
            <a:r>
              <a:rPr lang="ru-RU" b="1" dirty="0" smtClean="0"/>
              <a:t>Развитие кадрового </a:t>
            </a:r>
            <a:r>
              <a:rPr lang="ru-RU" b="1" dirty="0" smtClean="0"/>
              <a:t>потенциала</a:t>
            </a:r>
          </a:p>
          <a:p>
            <a:pPr marL="571500" indent="-571500">
              <a:buFont typeface="+mj-lt"/>
              <a:buAutoNum type="romanUcPeriod"/>
            </a:pPr>
            <a:r>
              <a:rPr lang="ru-RU" b="1" dirty="0" smtClean="0"/>
              <a:t>Создание условий для обучающихся, находящихся в тяжелой жизненной ситуации, в том числе детей с ограниченными возможностями здоровья и детей </a:t>
            </a:r>
            <a:r>
              <a:rPr lang="ru-RU" b="1" dirty="0" smtClean="0"/>
              <a:t>инвалидов</a:t>
            </a:r>
            <a:endParaRPr lang="ru-RU" dirty="0" smtClean="0"/>
          </a:p>
          <a:p>
            <a:pPr marL="571500" lvl="0" indent="-571500">
              <a:buFont typeface="+mj-lt"/>
              <a:buAutoNum type="romanUcPeriod"/>
            </a:pPr>
            <a:r>
              <a:rPr lang="ru-RU" b="1" dirty="0" smtClean="0"/>
              <a:t>Иное, по решению субъекта Российской Федерации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Ответственные должностные лица в субъекте РФ</a:t>
            </a:r>
          </a:p>
          <a:p>
            <a:r>
              <a:rPr lang="ru-RU" dirty="0" smtClean="0"/>
              <a:t>Координатор региональной дорожной карты в субъекте РФ в оперативном взаимодействии с рабочей группой </a:t>
            </a:r>
            <a:r>
              <a:rPr lang="ru-RU" dirty="0" err="1" smtClean="0"/>
              <a:t>Минпрос</a:t>
            </a:r>
            <a:r>
              <a:rPr lang="ru-RU" dirty="0" smtClean="0"/>
              <a:t> и ВЦХТ (чат, почта) </a:t>
            </a:r>
          </a:p>
          <a:p>
            <a:r>
              <a:rPr lang="ru-RU" dirty="0" smtClean="0"/>
              <a:t>Отв. от ВЦХТ – Львова Л.С., Акимова Наталья Евгеньевна, почта </a:t>
            </a:r>
          </a:p>
          <a:p>
            <a:r>
              <a:rPr lang="ru-RU" dirty="0" smtClean="0"/>
              <a:t>Региональная Дорожная карта</a:t>
            </a:r>
          </a:p>
          <a:p>
            <a:r>
              <a:rPr lang="ru-RU" dirty="0" smtClean="0"/>
              <a:t>Театры – партнеры в регионе</a:t>
            </a:r>
          </a:p>
          <a:p>
            <a:r>
              <a:rPr lang="ru-RU" dirty="0" smtClean="0"/>
              <a:t>Вузы региональные по УГСН по специальностям и направлениям подготовки «Культура и искусство» в СПО и ВО</a:t>
            </a:r>
          </a:p>
          <a:p>
            <a:r>
              <a:rPr lang="ru-RU" dirty="0" smtClean="0"/>
              <a:t>Театр как часть региональных традиций в Год сохранения Культурного наследия народов России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Мониторинг школьных театров в школах, организациях дополнительного образования</a:t>
            </a:r>
          </a:p>
          <a:p>
            <a:r>
              <a:rPr lang="ru-RU" dirty="0" smtClean="0"/>
              <a:t>Новые формы театрализованной деятельности детей дошкольного возраста в детских садах</a:t>
            </a:r>
          </a:p>
          <a:p>
            <a:r>
              <a:rPr lang="ru-RU" dirty="0" smtClean="0"/>
              <a:t>Создание и поддержка школьных театров в рамках внеурочной деятельности по программам НОО, ООО и СОО</a:t>
            </a:r>
          </a:p>
          <a:p>
            <a:r>
              <a:rPr lang="ru-RU" dirty="0" smtClean="0"/>
              <a:t>Создание и поддержка школьных театров и театральных детских объединений в рамках программ ДООП художественной направленности</a:t>
            </a:r>
          </a:p>
          <a:p>
            <a:r>
              <a:rPr lang="ru-RU" dirty="0" smtClean="0"/>
              <a:t>Проведение театральных фестивалей </a:t>
            </a:r>
          </a:p>
          <a:p>
            <a:r>
              <a:rPr lang="ru-RU" dirty="0" smtClean="0"/>
              <a:t>Участие в Конкурсах ВЦХТ из Перечня Министерства </a:t>
            </a:r>
          </a:p>
          <a:p>
            <a:r>
              <a:rPr lang="ru-RU" dirty="0" smtClean="0"/>
              <a:t>Участие в Большой Олимпиаде «Искусство»</a:t>
            </a:r>
          </a:p>
          <a:p>
            <a:r>
              <a:rPr lang="ru-RU" dirty="0" smtClean="0"/>
              <a:t>Создание школьных театров в рамках мероприятия «Создание новых мест»</a:t>
            </a:r>
          </a:p>
          <a:p>
            <a:r>
              <a:rPr lang="ru-RU" dirty="0" smtClean="0"/>
              <a:t>Встречи с актерами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МЕТОДИЧЕСКАЯ СРЕДА ВЦХТ 16 ФЕВРАЛЯ 2022 ПО ВСЕМ НОВЫМ КОНКУРСАМ!!!!!   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hlinkClick r:id="rId7"/>
              </a:rPr>
              <a:t>https://sdart.ru/teatr-v-shkole</a:t>
            </a:r>
            <a:r>
              <a:rPr lang="en-US" dirty="0" smtClean="0">
                <a:hlinkClick r:id="rId7"/>
              </a:rPr>
              <a:t>/</a:t>
            </a:r>
            <a:endParaRPr lang="ru-RU" dirty="0" smtClean="0"/>
          </a:p>
          <a:p>
            <a:r>
              <a:rPr lang="ru-RU" dirty="0" smtClean="0"/>
              <a:t>С 2018 года наш театр является одним из самых активных участников просветительской программы Департамента культуры и Департамента образования г. Москвы «Театр в школе».</a:t>
            </a:r>
          </a:p>
          <a:p>
            <a:r>
              <a:rPr lang="ru-RU" dirty="0" smtClean="0"/>
              <a:t>Сейчас, в дни самоизоляции, театр не прервал сложившуюся традицию, а продолжил общение с юными зрителями в новом формате, организовав </a:t>
            </a:r>
            <a:r>
              <a:rPr lang="ru-RU" dirty="0" err="1" smtClean="0"/>
              <a:t>онлайн</a:t>
            </a:r>
            <a:r>
              <a:rPr lang="ru-RU" dirty="0" smtClean="0"/>
              <a:t> трансляции мастер-классов. Живое общение с профессионалами театрального дела принимается на «ура» учениками и педагогами, открывает неизвестные стороны актерской профессии, даёт возможность глубже узнать и полюбить литературу.</a:t>
            </a:r>
          </a:p>
          <a:p>
            <a:r>
              <a:rPr lang="ru-RU" dirty="0" smtClean="0"/>
              <a:t>Предлагаем вашему вниманию своеобразный «Школьный дневник», где можно увидеть полное расписание мастер-классов.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 плану в течение 1 полугодия будут направлены разработки УМК и  Метод рекомендации  Театрального института им. Щукина для педагогов по разработке программ школьных театров</a:t>
            </a:r>
          </a:p>
          <a:p>
            <a:r>
              <a:rPr lang="ru-RU" dirty="0" smtClean="0"/>
              <a:t>Метод рекомендации ВЦХТ для РОИВ, руководителей школ по созданию школьных театров</a:t>
            </a:r>
          </a:p>
          <a:p>
            <a:r>
              <a:rPr lang="ru-RU" dirty="0" smtClean="0"/>
              <a:t>Программы повышения квалификации для учителей и  педагогов ДОД по открытию школьных театров от </a:t>
            </a:r>
            <a:r>
              <a:rPr lang="ru-RU" dirty="0" smtClean="0"/>
              <a:t>Театрального института им. </a:t>
            </a:r>
            <a:r>
              <a:rPr lang="ru-RU" dirty="0" smtClean="0"/>
              <a:t>Щукина</a:t>
            </a:r>
          </a:p>
          <a:p>
            <a:r>
              <a:rPr lang="ru-RU" dirty="0" smtClean="0"/>
              <a:t>Программа повышения квалификации ВЦХТ в </a:t>
            </a:r>
            <a:r>
              <a:rPr lang="ru-RU" dirty="0" err="1" smtClean="0"/>
              <a:t>очно-заочной</a:t>
            </a:r>
            <a:r>
              <a:rPr lang="ru-RU" dirty="0" smtClean="0"/>
              <a:t> форме с использованием формы стажировки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b="1" dirty="0" smtClean="0"/>
              <a:t>Театр как </a:t>
            </a:r>
            <a:r>
              <a:rPr lang="ru-RU" b="1" dirty="0" err="1" smtClean="0"/>
              <a:t>социокультурная</a:t>
            </a:r>
            <a:r>
              <a:rPr lang="ru-RU" b="1" dirty="0" smtClean="0"/>
              <a:t> </a:t>
            </a:r>
            <a:r>
              <a:rPr lang="ru-RU" b="1" dirty="0" err="1" smtClean="0"/>
              <a:t>реабилитиация</a:t>
            </a:r>
            <a:endParaRPr lang="ru-RU" b="1" dirty="0" smtClean="0"/>
          </a:p>
          <a:p>
            <a:pPr lvl="0"/>
            <a:r>
              <a:rPr lang="ru-RU" b="1" dirty="0" smtClean="0"/>
              <a:t>Использование возможностей и ресурсов театральных музеев, </a:t>
            </a:r>
            <a:r>
              <a:rPr lang="ru-RU" b="1" dirty="0" err="1" smtClean="0"/>
              <a:t>н-р</a:t>
            </a:r>
            <a:r>
              <a:rPr lang="ru-RU" b="1" dirty="0" smtClean="0"/>
              <a:t>:</a:t>
            </a:r>
          </a:p>
          <a:p>
            <a:pPr lvl="0">
              <a:buNone/>
            </a:pPr>
            <a:r>
              <a:rPr lang="ru-RU" b="1" dirty="0" err="1" smtClean="0"/>
              <a:t>Бахрушинский</a:t>
            </a:r>
            <a:r>
              <a:rPr lang="ru-RU" b="1" dirty="0" smtClean="0"/>
              <a:t> </a:t>
            </a:r>
            <a:r>
              <a:rPr lang="ru-RU" b="1" dirty="0" smtClean="0"/>
              <a:t>музей – Государственный центральный театральный музей имени А.А. Бахрушина</a:t>
            </a:r>
          </a:p>
          <a:p>
            <a:r>
              <a:rPr lang="en-US" dirty="0" smtClean="0">
                <a:hlinkClick r:id="rId7"/>
              </a:rPr>
              <a:t>https</a:t>
            </a:r>
            <a:r>
              <a:rPr lang="en-US" dirty="0" smtClean="0">
                <a:hlinkClick r:id="rId7"/>
              </a:rPr>
              <a:t>://www.gctm.ru</a:t>
            </a:r>
            <a:r>
              <a:rPr lang="en-US" dirty="0" smtClean="0">
                <a:hlinkClick r:id="rId7"/>
              </a:rPr>
              <a:t>/</a:t>
            </a:r>
            <a:endParaRPr lang="ru-RU" dirty="0" smtClean="0"/>
          </a:p>
          <a:p>
            <a:pPr>
              <a:buNone/>
            </a:pPr>
            <a:r>
              <a:rPr lang="ru-RU" cap="all" dirty="0" smtClean="0">
                <a:hlinkClick r:id="rId8"/>
              </a:rPr>
              <a:t>Кукольный театр детям</a:t>
            </a:r>
            <a:r>
              <a:rPr lang="ru-RU" cap="all" dirty="0" smtClean="0">
                <a:hlinkClick r:id="rId8"/>
              </a:rPr>
              <a:t/>
            </a:r>
            <a:br>
              <a:rPr lang="ru-RU" cap="all" dirty="0" smtClean="0">
                <a:hlinkClick r:id="rId8"/>
              </a:rPr>
            </a:br>
            <a:r>
              <a:rPr lang="ru-RU" dirty="0" smtClean="0"/>
              <a:t>В </a:t>
            </a:r>
            <a:r>
              <a:rPr lang="ru-RU" dirty="0" smtClean="0"/>
              <a:t>программу «ГАЦТК им. С.В. Образцова – школьникам» включены спектакли по произведениям мировой классической литературы, а также военно-патриотической тематики. Концепция программы заключается в проведении специальных мероприятий в дополнение к показам спектаклей.</a:t>
            </a:r>
          </a:p>
          <a:p>
            <a:r>
              <a:rPr lang="en-US" b="1" dirty="0" smtClean="0">
                <a:hlinkClick r:id="rId9"/>
              </a:rPr>
              <a:t>https</a:t>
            </a:r>
            <a:r>
              <a:rPr lang="en-US" b="1" dirty="0" smtClean="0">
                <a:hlinkClick r:id="rId9"/>
              </a:rPr>
              <a:t>://</a:t>
            </a:r>
            <a:r>
              <a:rPr lang="en-US" b="1" dirty="0" smtClean="0">
                <a:hlinkClick r:id="rId9"/>
              </a:rPr>
              <a:t>puppet.ru/projects/activities-for-schoolchildren</a:t>
            </a:r>
            <a:endParaRPr lang="ru-RU" b="1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644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Larisa</dc:creator>
  <cp:lastModifiedBy>Larisa</cp:lastModifiedBy>
  <cp:revision>10</cp:revision>
  <dcterms:created xsi:type="dcterms:W3CDTF">2022-02-10T21:31:55Z</dcterms:created>
  <dcterms:modified xsi:type="dcterms:W3CDTF">2022-02-10T23:08:05Z</dcterms:modified>
</cp:coreProperties>
</file>