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9" r:id="rId2"/>
    <p:sldId id="328" r:id="rId3"/>
    <p:sldId id="261" r:id="rId4"/>
    <p:sldId id="258" r:id="rId5"/>
    <p:sldId id="263" r:id="rId6"/>
    <p:sldId id="265" r:id="rId7"/>
    <p:sldId id="267" r:id="rId8"/>
    <p:sldId id="270" r:id="rId9"/>
    <p:sldId id="272" r:id="rId10"/>
    <p:sldId id="273" r:id="rId11"/>
    <p:sldId id="274" r:id="rId12"/>
    <p:sldId id="314" r:id="rId13"/>
    <p:sldId id="320" r:id="rId14"/>
    <p:sldId id="322" r:id="rId15"/>
    <p:sldId id="321" r:id="rId16"/>
    <p:sldId id="325" r:id="rId17"/>
    <p:sldId id="277" r:id="rId18"/>
    <p:sldId id="279" r:id="rId19"/>
    <p:sldId id="280" r:id="rId20"/>
    <p:sldId id="281" r:id="rId21"/>
    <p:sldId id="278" r:id="rId22"/>
    <p:sldId id="282" r:id="rId23"/>
    <p:sldId id="317" r:id="rId24"/>
    <p:sldId id="318" r:id="rId25"/>
    <p:sldId id="319" r:id="rId26"/>
    <p:sldId id="313" r:id="rId2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9467" autoAdjust="0"/>
  </p:normalViewPr>
  <p:slideViewPr>
    <p:cSldViewPr>
      <p:cViewPr varScale="1">
        <p:scale>
          <a:sx n="107" d="100"/>
          <a:sy n="107" d="100"/>
        </p:scale>
        <p:origin x="-8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555A36-7FBB-4702-8C8D-4AC1D5995444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84E98477-21A1-465C-9879-6C6A8F088FC5}">
      <dgm:prSet phldrT="[Текст]" custT="1"/>
      <dgm:spPr/>
      <dgm:t>
        <a:bodyPr/>
        <a:lstStyle/>
        <a:p>
          <a:r>
            <a:rPr lang="ru-RU" sz="1500" b="1" i="0" dirty="0" smtClean="0"/>
            <a:t>Внешние источники</a:t>
          </a:r>
          <a:endParaRPr lang="ru-RU" sz="1500" b="1" i="0" dirty="0"/>
        </a:p>
      </dgm:t>
    </dgm:pt>
    <dgm:pt modelId="{DCBE05B0-47B2-457F-A151-F24BCA89F64C}" type="parTrans" cxnId="{1D58C3BD-2599-4912-B2C1-6159473DD7D2}">
      <dgm:prSet custT="1"/>
      <dgm:spPr/>
      <dgm:t>
        <a:bodyPr/>
        <a:lstStyle/>
        <a:p>
          <a:endParaRPr lang="ru-RU" sz="1500" b="1" i="0"/>
        </a:p>
      </dgm:t>
    </dgm:pt>
    <dgm:pt modelId="{2118DE9B-58EB-4BB5-850E-0049BFFAE19D}" type="sibTrans" cxnId="{1D58C3BD-2599-4912-B2C1-6159473DD7D2}">
      <dgm:prSet/>
      <dgm:spPr/>
      <dgm:t>
        <a:bodyPr/>
        <a:lstStyle/>
        <a:p>
          <a:endParaRPr lang="ru-RU" sz="1500" b="1" i="0"/>
        </a:p>
      </dgm:t>
    </dgm:pt>
    <dgm:pt modelId="{AB4C10C9-7179-41AB-9C1E-3B8883CE6A62}">
      <dgm:prSet phldrT="[Текст]" custT="1"/>
      <dgm:spPr/>
      <dgm:t>
        <a:bodyPr/>
        <a:lstStyle/>
        <a:p>
          <a:r>
            <a:rPr lang="ru-RU" sz="1500" b="1" i="0" dirty="0" smtClean="0"/>
            <a:t>Макроэкономические показатели </a:t>
          </a:r>
          <a:endParaRPr lang="ru-RU" sz="1500" b="1" i="0" dirty="0"/>
        </a:p>
      </dgm:t>
    </dgm:pt>
    <dgm:pt modelId="{EAE71C8B-8726-4EB8-90EA-62E3287ACDBD}" type="parTrans" cxnId="{4BDA15B1-5288-4D43-948F-8A4EA450C2DB}">
      <dgm:prSet custT="1"/>
      <dgm:spPr/>
      <dgm:t>
        <a:bodyPr/>
        <a:lstStyle/>
        <a:p>
          <a:endParaRPr lang="ru-RU" sz="1500" b="1" i="0"/>
        </a:p>
      </dgm:t>
    </dgm:pt>
    <dgm:pt modelId="{9D41C0C1-21F1-4702-A8D3-193B28C6B502}" type="sibTrans" cxnId="{4BDA15B1-5288-4D43-948F-8A4EA450C2DB}">
      <dgm:prSet/>
      <dgm:spPr/>
      <dgm:t>
        <a:bodyPr/>
        <a:lstStyle/>
        <a:p>
          <a:endParaRPr lang="ru-RU" sz="1500" b="1" i="0"/>
        </a:p>
      </dgm:t>
    </dgm:pt>
    <dgm:pt modelId="{E8C95496-8F34-42D6-8AAB-CF455E8B1920}">
      <dgm:prSet phldrT="[Текст]" custT="1"/>
      <dgm:spPr/>
      <dgm:t>
        <a:bodyPr/>
        <a:lstStyle/>
        <a:p>
          <a:r>
            <a:rPr lang="ru-RU" sz="1500" b="1" i="0" dirty="0" smtClean="0"/>
            <a:t>Показатели конъюнктуры рынка</a:t>
          </a:r>
          <a:endParaRPr lang="ru-RU" sz="1500" b="1" i="0" dirty="0"/>
        </a:p>
      </dgm:t>
    </dgm:pt>
    <dgm:pt modelId="{EAF02F83-9163-4FAE-B718-8BF17D8B6262}" type="parTrans" cxnId="{2A2C628A-9FD4-4CFF-A515-C013FE2C4148}">
      <dgm:prSet custT="1"/>
      <dgm:spPr/>
      <dgm:t>
        <a:bodyPr/>
        <a:lstStyle/>
        <a:p>
          <a:endParaRPr lang="ru-RU" sz="1500" b="1" i="0"/>
        </a:p>
      </dgm:t>
    </dgm:pt>
    <dgm:pt modelId="{E496B802-8E86-44B4-920F-AD12A2F69C7C}" type="sibTrans" cxnId="{2A2C628A-9FD4-4CFF-A515-C013FE2C4148}">
      <dgm:prSet/>
      <dgm:spPr/>
      <dgm:t>
        <a:bodyPr/>
        <a:lstStyle/>
        <a:p>
          <a:endParaRPr lang="ru-RU" sz="1500" b="1" i="0"/>
        </a:p>
      </dgm:t>
    </dgm:pt>
    <dgm:pt modelId="{1F1345BE-6F04-4125-B9B3-73E6A09DAFA4}">
      <dgm:prSet phldrT="[Текст]" custT="1"/>
      <dgm:spPr/>
      <dgm:t>
        <a:bodyPr/>
        <a:lstStyle/>
        <a:p>
          <a:r>
            <a:rPr lang="ru-RU" sz="1500" b="1" i="0" dirty="0" smtClean="0"/>
            <a:t>Внутренние источники</a:t>
          </a:r>
          <a:endParaRPr lang="ru-RU" sz="1500" b="1" i="0" dirty="0"/>
        </a:p>
      </dgm:t>
    </dgm:pt>
    <dgm:pt modelId="{3C4AAA4E-B023-4641-BE63-2AFAAAA54823}" type="parTrans" cxnId="{D50A2B0A-DEDA-4633-997A-2708584045A9}">
      <dgm:prSet custT="1"/>
      <dgm:spPr/>
      <dgm:t>
        <a:bodyPr/>
        <a:lstStyle/>
        <a:p>
          <a:endParaRPr lang="ru-RU" sz="1500" b="1" i="0"/>
        </a:p>
      </dgm:t>
    </dgm:pt>
    <dgm:pt modelId="{9D4C2DB9-7D78-43B1-B031-B7563FA0029A}" type="sibTrans" cxnId="{D50A2B0A-DEDA-4633-997A-2708584045A9}">
      <dgm:prSet/>
      <dgm:spPr/>
      <dgm:t>
        <a:bodyPr/>
        <a:lstStyle/>
        <a:p>
          <a:endParaRPr lang="ru-RU" sz="1500" b="1" i="0"/>
        </a:p>
      </dgm:t>
    </dgm:pt>
    <dgm:pt modelId="{4A38EE20-8893-4510-88C2-D455FA5C0D20}">
      <dgm:prSet phldrT="[Текст]" custT="1"/>
      <dgm:spPr/>
      <dgm:t>
        <a:bodyPr/>
        <a:lstStyle/>
        <a:p>
          <a:r>
            <a:rPr lang="ru-RU" sz="1500" b="1" i="0" dirty="0" smtClean="0"/>
            <a:t>Показатели финансового состояния и результатов финансовой деятельности организации  </a:t>
          </a:r>
          <a:endParaRPr lang="ru-RU" sz="1500" b="1" i="0" dirty="0"/>
        </a:p>
      </dgm:t>
    </dgm:pt>
    <dgm:pt modelId="{DDD26617-0F91-4B1F-9C82-0674ED8936DD}" type="parTrans" cxnId="{A600D47C-CC2A-48CF-845D-9901D96192A4}">
      <dgm:prSet custT="1"/>
      <dgm:spPr/>
      <dgm:t>
        <a:bodyPr/>
        <a:lstStyle/>
        <a:p>
          <a:endParaRPr lang="ru-RU" sz="1500" b="1" i="0"/>
        </a:p>
      </dgm:t>
    </dgm:pt>
    <dgm:pt modelId="{32D22A1D-EB5D-41C5-9646-137B4CDB21CF}" type="sibTrans" cxnId="{A600D47C-CC2A-48CF-845D-9901D96192A4}">
      <dgm:prSet/>
      <dgm:spPr/>
      <dgm:t>
        <a:bodyPr/>
        <a:lstStyle/>
        <a:p>
          <a:endParaRPr lang="ru-RU" sz="1500" b="1" i="0"/>
        </a:p>
      </dgm:t>
    </dgm:pt>
    <dgm:pt modelId="{C12D2655-750D-4BF6-9354-3D748FC5F688}">
      <dgm:prSet custT="1"/>
      <dgm:spPr/>
      <dgm:t>
        <a:bodyPr/>
        <a:lstStyle/>
        <a:p>
          <a:r>
            <a:rPr lang="ru-RU" sz="1500" b="1" i="0" dirty="0" smtClean="0"/>
            <a:t>Показатели деятельности контрагентов и конкурентов </a:t>
          </a:r>
          <a:endParaRPr lang="ru-RU" sz="1500" b="1" i="0" dirty="0"/>
        </a:p>
      </dgm:t>
    </dgm:pt>
    <dgm:pt modelId="{E7637714-3BD1-4C84-BB9C-5FE3E9E152A6}" type="parTrans" cxnId="{E3519D2E-8E79-4783-A5F6-8EE2360FD66D}">
      <dgm:prSet custT="1"/>
      <dgm:spPr/>
      <dgm:t>
        <a:bodyPr/>
        <a:lstStyle/>
        <a:p>
          <a:endParaRPr lang="ru-RU" sz="1500" b="1" i="0"/>
        </a:p>
      </dgm:t>
    </dgm:pt>
    <dgm:pt modelId="{989FA87D-6EFB-4213-84E2-9216D4E030F4}" type="sibTrans" cxnId="{E3519D2E-8E79-4783-A5F6-8EE2360FD66D}">
      <dgm:prSet/>
      <dgm:spPr/>
      <dgm:t>
        <a:bodyPr/>
        <a:lstStyle/>
        <a:p>
          <a:endParaRPr lang="ru-RU" sz="1500" b="1" i="0"/>
        </a:p>
      </dgm:t>
    </dgm:pt>
    <dgm:pt modelId="{8B7A957C-B8FD-47F6-91A3-C8541EB24225}">
      <dgm:prSet custT="1"/>
      <dgm:spPr/>
      <dgm:t>
        <a:bodyPr/>
        <a:lstStyle/>
        <a:p>
          <a:r>
            <a:rPr lang="ru-RU" sz="1500" b="1" i="0" dirty="0" smtClean="0"/>
            <a:t>Нормативно-правовые акты </a:t>
          </a:r>
          <a:endParaRPr lang="ru-RU" sz="1500" b="1" i="0" dirty="0"/>
        </a:p>
      </dgm:t>
    </dgm:pt>
    <dgm:pt modelId="{F501048C-1CC8-4C8F-9E51-752E8096FB00}" type="parTrans" cxnId="{761947C7-791F-4B9B-B9E7-B74BF3F1F6DF}">
      <dgm:prSet custT="1"/>
      <dgm:spPr/>
      <dgm:t>
        <a:bodyPr/>
        <a:lstStyle/>
        <a:p>
          <a:endParaRPr lang="ru-RU" sz="1500" b="1" i="0"/>
        </a:p>
      </dgm:t>
    </dgm:pt>
    <dgm:pt modelId="{7F2F1A07-1A67-4FDF-8290-A2129B5D9B5A}" type="sibTrans" cxnId="{761947C7-791F-4B9B-B9E7-B74BF3F1F6DF}">
      <dgm:prSet/>
      <dgm:spPr/>
      <dgm:t>
        <a:bodyPr/>
        <a:lstStyle/>
        <a:p>
          <a:endParaRPr lang="ru-RU" sz="1500" b="1" i="0"/>
        </a:p>
      </dgm:t>
    </dgm:pt>
    <dgm:pt modelId="{D4B5DCE0-CD3A-4843-A5F5-A8DCF1C2FDD5}">
      <dgm:prSet custT="1"/>
      <dgm:spPr/>
      <dgm:t>
        <a:bodyPr/>
        <a:lstStyle/>
        <a:p>
          <a:r>
            <a:rPr lang="ru-RU" sz="1500" b="1" i="0" dirty="0" smtClean="0"/>
            <a:t> Показатели финансовых результатов деятельности  структурных подразделений </a:t>
          </a:r>
          <a:endParaRPr lang="ru-RU" sz="1500" b="1" i="0" dirty="0"/>
        </a:p>
      </dgm:t>
    </dgm:pt>
    <dgm:pt modelId="{F6EEFCFB-6998-4F35-8BA3-594CE57FD3AF}" type="parTrans" cxnId="{E14AD1C5-664B-420F-B186-367D765B3ABD}">
      <dgm:prSet custT="1"/>
      <dgm:spPr/>
      <dgm:t>
        <a:bodyPr/>
        <a:lstStyle/>
        <a:p>
          <a:endParaRPr lang="ru-RU" sz="1500" b="1" i="0"/>
        </a:p>
      </dgm:t>
    </dgm:pt>
    <dgm:pt modelId="{F1BFB86A-A1D4-4895-945F-5B3BDF249673}" type="sibTrans" cxnId="{E14AD1C5-664B-420F-B186-367D765B3ABD}">
      <dgm:prSet/>
      <dgm:spPr/>
      <dgm:t>
        <a:bodyPr/>
        <a:lstStyle/>
        <a:p>
          <a:endParaRPr lang="ru-RU" sz="1500" b="1" i="0"/>
        </a:p>
      </dgm:t>
    </dgm:pt>
    <dgm:pt modelId="{29E2300A-46D6-41C9-8191-25EE7BD398D8}">
      <dgm:prSet phldrT="[Текст]" custT="1"/>
      <dgm:spPr/>
      <dgm:t>
        <a:bodyPr/>
        <a:lstStyle/>
        <a:p>
          <a:r>
            <a:rPr lang="ru-RU" sz="1500" b="1" i="0" dirty="0" smtClean="0"/>
            <a:t>Информационное обеспечение</a:t>
          </a:r>
          <a:endParaRPr lang="ru-RU" sz="1500" b="1" i="0" dirty="0"/>
        </a:p>
      </dgm:t>
    </dgm:pt>
    <dgm:pt modelId="{C190267D-E3E0-4777-9CC7-BC8FC4980EF2}" type="sibTrans" cxnId="{F2DAF1AE-FB1F-4D1B-9D6D-D0104E60E855}">
      <dgm:prSet/>
      <dgm:spPr/>
      <dgm:t>
        <a:bodyPr/>
        <a:lstStyle/>
        <a:p>
          <a:endParaRPr lang="ru-RU" sz="1500" b="1" i="0"/>
        </a:p>
      </dgm:t>
    </dgm:pt>
    <dgm:pt modelId="{CAAF70C6-48BF-4FC8-B647-22C5E1876541}" type="parTrans" cxnId="{F2DAF1AE-FB1F-4D1B-9D6D-D0104E60E855}">
      <dgm:prSet/>
      <dgm:spPr/>
      <dgm:t>
        <a:bodyPr/>
        <a:lstStyle/>
        <a:p>
          <a:endParaRPr lang="ru-RU" sz="1500" b="1" i="0"/>
        </a:p>
      </dgm:t>
    </dgm:pt>
    <dgm:pt modelId="{E70473F2-9A64-4498-96C0-E45F508C5273}">
      <dgm:prSet custT="1"/>
      <dgm:spPr/>
      <dgm:t>
        <a:bodyPr/>
        <a:lstStyle/>
        <a:p>
          <a:r>
            <a:rPr lang="ru-RU" sz="1500" b="1" i="0" dirty="0" smtClean="0"/>
            <a:t>Нормативно-плановые показатели  финансо­вого развития организации</a:t>
          </a:r>
          <a:endParaRPr lang="ru-RU" sz="1500" b="1" i="0" dirty="0"/>
        </a:p>
      </dgm:t>
    </dgm:pt>
    <dgm:pt modelId="{19560B54-F338-4549-97B0-A4B77CB9830B}" type="parTrans" cxnId="{AA34E436-E179-4E09-9E30-391964A92421}">
      <dgm:prSet custT="1"/>
      <dgm:spPr/>
      <dgm:t>
        <a:bodyPr/>
        <a:lstStyle/>
        <a:p>
          <a:endParaRPr lang="ru-RU" sz="1500" b="1" i="0"/>
        </a:p>
      </dgm:t>
    </dgm:pt>
    <dgm:pt modelId="{C197C33F-5649-4FA8-83F0-B40E14E2435E}" type="sibTrans" cxnId="{AA34E436-E179-4E09-9E30-391964A92421}">
      <dgm:prSet/>
      <dgm:spPr/>
      <dgm:t>
        <a:bodyPr/>
        <a:lstStyle/>
        <a:p>
          <a:endParaRPr lang="ru-RU" sz="1500" b="1" i="0"/>
        </a:p>
      </dgm:t>
    </dgm:pt>
    <dgm:pt modelId="{4213A56E-EC36-4B7D-8D00-E4717500DF97}" type="pres">
      <dgm:prSet presAssocID="{86555A36-7FBB-4702-8C8D-4AC1D599544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E77A5A-B0D5-4431-909E-53975B587967}" type="pres">
      <dgm:prSet presAssocID="{29E2300A-46D6-41C9-8191-25EE7BD398D8}" presName="root1" presStyleCnt="0"/>
      <dgm:spPr/>
    </dgm:pt>
    <dgm:pt modelId="{E143D41C-31B7-4BC5-9142-A70033BDA978}" type="pres">
      <dgm:prSet presAssocID="{29E2300A-46D6-41C9-8191-25EE7BD398D8}" presName="LevelOneTextNode" presStyleLbl="node0" presStyleIdx="0" presStyleCnt="1" custScaleX="111500" custScaleY="172505" custLinFactX="-100000" custLinFactNeighborX="-123431" custLinFactNeighborY="-54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411840-7CCE-4A20-9267-43F114480BA5}" type="pres">
      <dgm:prSet presAssocID="{29E2300A-46D6-41C9-8191-25EE7BD398D8}" presName="level2hierChild" presStyleCnt="0"/>
      <dgm:spPr/>
    </dgm:pt>
    <dgm:pt modelId="{9C74A589-3F89-443E-BAD3-1F94C111AB2C}" type="pres">
      <dgm:prSet presAssocID="{DCBE05B0-47B2-457F-A151-F24BCA89F64C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C56294ED-C1F9-4237-B326-7DB610F6B318}" type="pres">
      <dgm:prSet presAssocID="{DCBE05B0-47B2-457F-A151-F24BCA89F64C}" presName="connTx" presStyleLbl="parChTrans1D2" presStyleIdx="0" presStyleCnt="2"/>
      <dgm:spPr/>
      <dgm:t>
        <a:bodyPr/>
        <a:lstStyle/>
        <a:p>
          <a:endParaRPr lang="ru-RU"/>
        </a:p>
      </dgm:t>
    </dgm:pt>
    <dgm:pt modelId="{3506A175-CC89-46E2-96C2-B878082490F1}" type="pres">
      <dgm:prSet presAssocID="{84E98477-21A1-465C-9879-6C6A8F088FC5}" presName="root2" presStyleCnt="0"/>
      <dgm:spPr/>
    </dgm:pt>
    <dgm:pt modelId="{55676A6C-8549-4E5B-B12E-56D6008F65B1}" type="pres">
      <dgm:prSet presAssocID="{84E98477-21A1-465C-9879-6C6A8F088FC5}" presName="LevelTwoTextNode" presStyleLbl="node2" presStyleIdx="0" presStyleCnt="2" custLinFactNeighborX="-4018" custLinFactNeighborY="-80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4A9C89-BF75-41BE-8096-411107B204E5}" type="pres">
      <dgm:prSet presAssocID="{84E98477-21A1-465C-9879-6C6A8F088FC5}" presName="level3hierChild" presStyleCnt="0"/>
      <dgm:spPr/>
    </dgm:pt>
    <dgm:pt modelId="{19FC831D-6404-484D-8E30-711E95F2B6F7}" type="pres">
      <dgm:prSet presAssocID="{EAE71C8B-8726-4EB8-90EA-62E3287ACDBD}" presName="conn2-1" presStyleLbl="parChTrans1D3" presStyleIdx="0" presStyleCnt="7"/>
      <dgm:spPr/>
      <dgm:t>
        <a:bodyPr/>
        <a:lstStyle/>
        <a:p>
          <a:endParaRPr lang="ru-RU"/>
        </a:p>
      </dgm:t>
    </dgm:pt>
    <dgm:pt modelId="{BB32E432-4E0E-4DE7-B234-DE45F097EC4F}" type="pres">
      <dgm:prSet presAssocID="{EAE71C8B-8726-4EB8-90EA-62E3287ACDBD}" presName="connTx" presStyleLbl="parChTrans1D3" presStyleIdx="0" presStyleCnt="7"/>
      <dgm:spPr/>
      <dgm:t>
        <a:bodyPr/>
        <a:lstStyle/>
        <a:p>
          <a:endParaRPr lang="ru-RU"/>
        </a:p>
      </dgm:t>
    </dgm:pt>
    <dgm:pt modelId="{8ADA5A2F-1212-47DC-B376-B453FE0CC0A4}" type="pres">
      <dgm:prSet presAssocID="{AB4C10C9-7179-41AB-9C1E-3B8883CE6A62}" presName="root2" presStyleCnt="0"/>
      <dgm:spPr/>
    </dgm:pt>
    <dgm:pt modelId="{36CEA21B-3C8C-44F1-B5F8-BAFD8B3C25F2}" type="pres">
      <dgm:prSet presAssocID="{AB4C10C9-7179-41AB-9C1E-3B8883CE6A62}" presName="LevelTwoTextNode" presStyleLbl="node3" presStyleIdx="0" presStyleCnt="7" custScaleX="2650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9C8C2A-3E9D-4142-BB62-F1400794C06B}" type="pres">
      <dgm:prSet presAssocID="{AB4C10C9-7179-41AB-9C1E-3B8883CE6A62}" presName="level3hierChild" presStyleCnt="0"/>
      <dgm:spPr/>
    </dgm:pt>
    <dgm:pt modelId="{93F0AC59-7006-493E-AF00-D809F4F089C8}" type="pres">
      <dgm:prSet presAssocID="{EAF02F83-9163-4FAE-B718-8BF17D8B6262}" presName="conn2-1" presStyleLbl="parChTrans1D3" presStyleIdx="1" presStyleCnt="7"/>
      <dgm:spPr/>
      <dgm:t>
        <a:bodyPr/>
        <a:lstStyle/>
        <a:p>
          <a:endParaRPr lang="ru-RU"/>
        </a:p>
      </dgm:t>
    </dgm:pt>
    <dgm:pt modelId="{E46077A6-41F1-4547-8D38-9453FA449DAF}" type="pres">
      <dgm:prSet presAssocID="{EAF02F83-9163-4FAE-B718-8BF17D8B6262}" presName="connTx" presStyleLbl="parChTrans1D3" presStyleIdx="1" presStyleCnt="7"/>
      <dgm:spPr/>
      <dgm:t>
        <a:bodyPr/>
        <a:lstStyle/>
        <a:p>
          <a:endParaRPr lang="ru-RU"/>
        </a:p>
      </dgm:t>
    </dgm:pt>
    <dgm:pt modelId="{6CABF41C-1720-48FC-8FA2-860C1DAD2A09}" type="pres">
      <dgm:prSet presAssocID="{E8C95496-8F34-42D6-8AAB-CF455E8B1920}" presName="root2" presStyleCnt="0"/>
      <dgm:spPr/>
    </dgm:pt>
    <dgm:pt modelId="{AAA45654-71FA-45CA-B3AE-0645B8B638D5}" type="pres">
      <dgm:prSet presAssocID="{E8C95496-8F34-42D6-8AAB-CF455E8B1920}" presName="LevelTwoTextNode" presStyleLbl="node3" presStyleIdx="1" presStyleCnt="7" custScaleX="2692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87AB59-FEF7-41C8-A507-D9E2DBCA9893}" type="pres">
      <dgm:prSet presAssocID="{E8C95496-8F34-42D6-8AAB-CF455E8B1920}" presName="level3hierChild" presStyleCnt="0"/>
      <dgm:spPr/>
    </dgm:pt>
    <dgm:pt modelId="{A075DF1B-454B-4286-90A8-2938E20E7BA6}" type="pres">
      <dgm:prSet presAssocID="{E7637714-3BD1-4C84-BB9C-5FE3E9E152A6}" presName="conn2-1" presStyleLbl="parChTrans1D3" presStyleIdx="2" presStyleCnt="7"/>
      <dgm:spPr/>
      <dgm:t>
        <a:bodyPr/>
        <a:lstStyle/>
        <a:p>
          <a:endParaRPr lang="ru-RU"/>
        </a:p>
      </dgm:t>
    </dgm:pt>
    <dgm:pt modelId="{2649D6D1-4C47-433F-9849-879818F75AEB}" type="pres">
      <dgm:prSet presAssocID="{E7637714-3BD1-4C84-BB9C-5FE3E9E152A6}" presName="connTx" presStyleLbl="parChTrans1D3" presStyleIdx="2" presStyleCnt="7"/>
      <dgm:spPr/>
      <dgm:t>
        <a:bodyPr/>
        <a:lstStyle/>
        <a:p>
          <a:endParaRPr lang="ru-RU"/>
        </a:p>
      </dgm:t>
    </dgm:pt>
    <dgm:pt modelId="{4DA39441-8BAB-4016-B6D9-B802C423C898}" type="pres">
      <dgm:prSet presAssocID="{C12D2655-750D-4BF6-9354-3D748FC5F688}" presName="root2" presStyleCnt="0"/>
      <dgm:spPr/>
    </dgm:pt>
    <dgm:pt modelId="{571CD711-C837-4823-83EC-C8F583DAB205}" type="pres">
      <dgm:prSet presAssocID="{C12D2655-750D-4BF6-9354-3D748FC5F688}" presName="LevelTwoTextNode" presStyleLbl="node3" presStyleIdx="2" presStyleCnt="7" custScaleX="2691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6A0209-BCA3-455F-B177-4A3B53ECEE26}" type="pres">
      <dgm:prSet presAssocID="{C12D2655-750D-4BF6-9354-3D748FC5F688}" presName="level3hierChild" presStyleCnt="0"/>
      <dgm:spPr/>
    </dgm:pt>
    <dgm:pt modelId="{DB47CA24-4072-405B-A3C4-866A297756E9}" type="pres">
      <dgm:prSet presAssocID="{F501048C-1CC8-4C8F-9E51-752E8096FB00}" presName="conn2-1" presStyleLbl="parChTrans1D3" presStyleIdx="3" presStyleCnt="7"/>
      <dgm:spPr/>
      <dgm:t>
        <a:bodyPr/>
        <a:lstStyle/>
        <a:p>
          <a:endParaRPr lang="ru-RU"/>
        </a:p>
      </dgm:t>
    </dgm:pt>
    <dgm:pt modelId="{989183D3-984E-4194-B0F8-07E9E09E18F0}" type="pres">
      <dgm:prSet presAssocID="{F501048C-1CC8-4C8F-9E51-752E8096FB00}" presName="connTx" presStyleLbl="parChTrans1D3" presStyleIdx="3" presStyleCnt="7"/>
      <dgm:spPr/>
      <dgm:t>
        <a:bodyPr/>
        <a:lstStyle/>
        <a:p>
          <a:endParaRPr lang="ru-RU"/>
        </a:p>
      </dgm:t>
    </dgm:pt>
    <dgm:pt modelId="{E5F835F3-7CCF-42A6-9809-1BDBB9C377E0}" type="pres">
      <dgm:prSet presAssocID="{8B7A957C-B8FD-47F6-91A3-C8541EB24225}" presName="root2" presStyleCnt="0"/>
      <dgm:spPr/>
    </dgm:pt>
    <dgm:pt modelId="{406D9785-41D2-43A5-B859-096D7738F59B}" type="pres">
      <dgm:prSet presAssocID="{8B7A957C-B8FD-47F6-91A3-C8541EB24225}" presName="LevelTwoTextNode" presStyleLbl="node3" presStyleIdx="3" presStyleCnt="7" custScaleX="2835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51E941-DFA0-4FC2-A788-6CEFD999B65E}" type="pres">
      <dgm:prSet presAssocID="{8B7A957C-B8FD-47F6-91A3-C8541EB24225}" presName="level3hierChild" presStyleCnt="0"/>
      <dgm:spPr/>
    </dgm:pt>
    <dgm:pt modelId="{C63E63EE-BB68-42BC-B99B-2E12FAC0EE20}" type="pres">
      <dgm:prSet presAssocID="{3C4AAA4E-B023-4641-BE63-2AFAAAA5482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FC24F919-C860-4F92-95FE-646ED9F1B997}" type="pres">
      <dgm:prSet presAssocID="{3C4AAA4E-B023-4641-BE63-2AFAAAA5482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D345CFF9-1DD9-4D80-A5E2-5F816C57D1A1}" type="pres">
      <dgm:prSet presAssocID="{1F1345BE-6F04-4125-B9B3-73E6A09DAFA4}" presName="root2" presStyleCnt="0"/>
      <dgm:spPr/>
    </dgm:pt>
    <dgm:pt modelId="{9311820B-ACE4-4C00-BFE3-CF02249A432B}" type="pres">
      <dgm:prSet presAssocID="{1F1345BE-6F04-4125-B9B3-73E6A09DAFA4}" presName="LevelTwoTextNode" presStyleLbl="node2" presStyleIdx="1" presStyleCnt="2" custLinFactNeighborX="-4855" custLinFactNeighborY="599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DE8931-A130-4D9D-8E76-F623365B1492}" type="pres">
      <dgm:prSet presAssocID="{1F1345BE-6F04-4125-B9B3-73E6A09DAFA4}" presName="level3hierChild" presStyleCnt="0"/>
      <dgm:spPr/>
    </dgm:pt>
    <dgm:pt modelId="{9D614CA3-2DEF-4355-B46D-C887EE4A0A99}" type="pres">
      <dgm:prSet presAssocID="{DDD26617-0F91-4B1F-9C82-0674ED8936DD}" presName="conn2-1" presStyleLbl="parChTrans1D3" presStyleIdx="4" presStyleCnt="7"/>
      <dgm:spPr/>
      <dgm:t>
        <a:bodyPr/>
        <a:lstStyle/>
        <a:p>
          <a:endParaRPr lang="ru-RU"/>
        </a:p>
      </dgm:t>
    </dgm:pt>
    <dgm:pt modelId="{2F967215-40F7-4271-ACCB-F4476DEA6C14}" type="pres">
      <dgm:prSet presAssocID="{DDD26617-0F91-4B1F-9C82-0674ED8936DD}" presName="connTx" presStyleLbl="parChTrans1D3" presStyleIdx="4" presStyleCnt="7"/>
      <dgm:spPr/>
      <dgm:t>
        <a:bodyPr/>
        <a:lstStyle/>
        <a:p>
          <a:endParaRPr lang="ru-RU"/>
        </a:p>
      </dgm:t>
    </dgm:pt>
    <dgm:pt modelId="{2ED454F0-9513-450F-96F7-E1605FD0C01A}" type="pres">
      <dgm:prSet presAssocID="{4A38EE20-8893-4510-88C2-D455FA5C0D20}" presName="root2" presStyleCnt="0"/>
      <dgm:spPr/>
    </dgm:pt>
    <dgm:pt modelId="{3A28B54A-16D8-422D-B82A-93B87DB6BF9A}" type="pres">
      <dgm:prSet presAssocID="{4A38EE20-8893-4510-88C2-D455FA5C0D20}" presName="LevelTwoTextNode" presStyleLbl="node3" presStyleIdx="4" presStyleCnt="7" custScaleX="379612" custScaleY="171320" custLinFactNeighborY="531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9D8B6E-4F9A-4D82-BC8B-3643A29D3CE6}" type="pres">
      <dgm:prSet presAssocID="{4A38EE20-8893-4510-88C2-D455FA5C0D20}" presName="level3hierChild" presStyleCnt="0"/>
      <dgm:spPr/>
    </dgm:pt>
    <dgm:pt modelId="{5DFEA724-5FB2-4968-A601-9A4FEFA8448F}" type="pres">
      <dgm:prSet presAssocID="{F6EEFCFB-6998-4F35-8BA3-594CE57FD3AF}" presName="conn2-1" presStyleLbl="parChTrans1D3" presStyleIdx="5" presStyleCnt="7"/>
      <dgm:spPr/>
      <dgm:t>
        <a:bodyPr/>
        <a:lstStyle/>
        <a:p>
          <a:endParaRPr lang="ru-RU"/>
        </a:p>
      </dgm:t>
    </dgm:pt>
    <dgm:pt modelId="{47B2AAD0-B0B2-4867-8AD7-EB7758E9999B}" type="pres">
      <dgm:prSet presAssocID="{F6EEFCFB-6998-4F35-8BA3-594CE57FD3AF}" presName="connTx" presStyleLbl="parChTrans1D3" presStyleIdx="5" presStyleCnt="7"/>
      <dgm:spPr/>
      <dgm:t>
        <a:bodyPr/>
        <a:lstStyle/>
        <a:p>
          <a:endParaRPr lang="ru-RU"/>
        </a:p>
      </dgm:t>
    </dgm:pt>
    <dgm:pt modelId="{AF298019-FAEF-4939-912A-3C3B60699C1B}" type="pres">
      <dgm:prSet presAssocID="{D4B5DCE0-CD3A-4843-A5F5-A8DCF1C2FDD5}" presName="root2" presStyleCnt="0"/>
      <dgm:spPr/>
    </dgm:pt>
    <dgm:pt modelId="{A9D05FBC-DE77-4152-B068-21859DD248C6}" type="pres">
      <dgm:prSet presAssocID="{D4B5DCE0-CD3A-4843-A5F5-A8DCF1C2FDD5}" presName="LevelTwoTextNode" presStyleLbl="node3" presStyleIdx="5" presStyleCnt="7" custScaleX="369990" custLinFactNeighborY="599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4648CE-CBDC-4247-8DDE-CF5196630329}" type="pres">
      <dgm:prSet presAssocID="{D4B5DCE0-CD3A-4843-A5F5-A8DCF1C2FDD5}" presName="level3hierChild" presStyleCnt="0"/>
      <dgm:spPr/>
    </dgm:pt>
    <dgm:pt modelId="{0B1FA286-4D7C-4D0A-9056-6FB7E1538230}" type="pres">
      <dgm:prSet presAssocID="{19560B54-F338-4549-97B0-A4B77CB9830B}" presName="conn2-1" presStyleLbl="parChTrans1D3" presStyleIdx="6" presStyleCnt="7"/>
      <dgm:spPr/>
      <dgm:t>
        <a:bodyPr/>
        <a:lstStyle/>
        <a:p>
          <a:endParaRPr lang="ru-RU"/>
        </a:p>
      </dgm:t>
    </dgm:pt>
    <dgm:pt modelId="{C41DD1AD-F3F2-43C6-8EB7-929EF39656F3}" type="pres">
      <dgm:prSet presAssocID="{19560B54-F338-4549-97B0-A4B77CB9830B}" presName="connTx" presStyleLbl="parChTrans1D3" presStyleIdx="6" presStyleCnt="7"/>
      <dgm:spPr/>
      <dgm:t>
        <a:bodyPr/>
        <a:lstStyle/>
        <a:p>
          <a:endParaRPr lang="ru-RU"/>
        </a:p>
      </dgm:t>
    </dgm:pt>
    <dgm:pt modelId="{13DB028D-5ECE-46AD-B9A5-3A45DD5AD2F5}" type="pres">
      <dgm:prSet presAssocID="{E70473F2-9A64-4498-96C0-E45F508C5273}" presName="root2" presStyleCnt="0"/>
      <dgm:spPr/>
    </dgm:pt>
    <dgm:pt modelId="{04FD52E5-246B-4B7E-990D-B7FF7DB0EF1B}" type="pres">
      <dgm:prSet presAssocID="{E70473F2-9A64-4498-96C0-E45F508C5273}" presName="LevelTwoTextNode" presStyleLbl="node3" presStyleIdx="6" presStyleCnt="7" custScaleX="370131" custLinFactNeighborY="77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586F7F-A2B9-4D63-9A9C-D9122B8BE496}" type="pres">
      <dgm:prSet presAssocID="{E70473F2-9A64-4498-96C0-E45F508C5273}" presName="level3hierChild" presStyleCnt="0"/>
      <dgm:spPr/>
    </dgm:pt>
  </dgm:ptLst>
  <dgm:cxnLst>
    <dgm:cxn modelId="{8CE0E293-A8A4-41C1-B0CA-F9AA3F315BCB}" type="presOf" srcId="{E7637714-3BD1-4C84-BB9C-5FE3E9E152A6}" destId="{A075DF1B-454B-4286-90A8-2938E20E7BA6}" srcOrd="0" destOrd="0" presId="urn:microsoft.com/office/officeart/2008/layout/HorizontalMultiLevelHierarchy"/>
    <dgm:cxn modelId="{AA34E436-E179-4E09-9E30-391964A92421}" srcId="{1F1345BE-6F04-4125-B9B3-73E6A09DAFA4}" destId="{E70473F2-9A64-4498-96C0-E45F508C5273}" srcOrd="2" destOrd="0" parTransId="{19560B54-F338-4549-97B0-A4B77CB9830B}" sibTransId="{C197C33F-5649-4FA8-83F0-B40E14E2435E}"/>
    <dgm:cxn modelId="{5F3BF831-AE2B-4D16-849F-90B2E7CA01C3}" type="presOf" srcId="{D4B5DCE0-CD3A-4843-A5F5-A8DCF1C2FDD5}" destId="{A9D05FBC-DE77-4152-B068-21859DD248C6}" srcOrd="0" destOrd="0" presId="urn:microsoft.com/office/officeart/2008/layout/HorizontalMultiLevelHierarchy"/>
    <dgm:cxn modelId="{E14AD1C5-664B-420F-B186-367D765B3ABD}" srcId="{1F1345BE-6F04-4125-B9B3-73E6A09DAFA4}" destId="{D4B5DCE0-CD3A-4843-A5F5-A8DCF1C2FDD5}" srcOrd="1" destOrd="0" parTransId="{F6EEFCFB-6998-4F35-8BA3-594CE57FD3AF}" sibTransId="{F1BFB86A-A1D4-4895-945F-5B3BDF249673}"/>
    <dgm:cxn modelId="{829BACC0-0A89-4528-B3A0-F7209F1CF8F3}" type="presOf" srcId="{E7637714-3BD1-4C84-BB9C-5FE3E9E152A6}" destId="{2649D6D1-4C47-433F-9849-879818F75AEB}" srcOrd="1" destOrd="0" presId="urn:microsoft.com/office/officeart/2008/layout/HorizontalMultiLevelHierarchy"/>
    <dgm:cxn modelId="{A2BCE7A7-0B56-4403-855A-F6FDBED7B73F}" type="presOf" srcId="{AB4C10C9-7179-41AB-9C1E-3B8883CE6A62}" destId="{36CEA21B-3C8C-44F1-B5F8-BAFD8B3C25F2}" srcOrd="0" destOrd="0" presId="urn:microsoft.com/office/officeart/2008/layout/HorizontalMultiLevelHierarchy"/>
    <dgm:cxn modelId="{07A7B937-2EF1-49E1-B4AA-A32A1025979D}" type="presOf" srcId="{E70473F2-9A64-4498-96C0-E45F508C5273}" destId="{04FD52E5-246B-4B7E-990D-B7FF7DB0EF1B}" srcOrd="0" destOrd="0" presId="urn:microsoft.com/office/officeart/2008/layout/HorizontalMultiLevelHierarchy"/>
    <dgm:cxn modelId="{A600D47C-CC2A-48CF-845D-9901D96192A4}" srcId="{1F1345BE-6F04-4125-B9B3-73E6A09DAFA4}" destId="{4A38EE20-8893-4510-88C2-D455FA5C0D20}" srcOrd="0" destOrd="0" parTransId="{DDD26617-0F91-4B1F-9C82-0674ED8936DD}" sibTransId="{32D22A1D-EB5D-41C5-9646-137B4CDB21CF}"/>
    <dgm:cxn modelId="{5BBFD69F-CD9E-409E-BC9F-89D2ED1791BF}" type="presOf" srcId="{84E98477-21A1-465C-9879-6C6A8F088FC5}" destId="{55676A6C-8549-4E5B-B12E-56D6008F65B1}" srcOrd="0" destOrd="0" presId="urn:microsoft.com/office/officeart/2008/layout/HorizontalMultiLevelHierarchy"/>
    <dgm:cxn modelId="{A1119382-0DF9-496B-9081-2B49B4CE2BFC}" type="presOf" srcId="{E8C95496-8F34-42D6-8AAB-CF455E8B1920}" destId="{AAA45654-71FA-45CA-B3AE-0645B8B638D5}" srcOrd="0" destOrd="0" presId="urn:microsoft.com/office/officeart/2008/layout/HorizontalMultiLevelHierarchy"/>
    <dgm:cxn modelId="{7E058BFF-CE6A-4957-BE77-51F116B833BA}" type="presOf" srcId="{1F1345BE-6F04-4125-B9B3-73E6A09DAFA4}" destId="{9311820B-ACE4-4C00-BFE3-CF02249A432B}" srcOrd="0" destOrd="0" presId="urn:microsoft.com/office/officeart/2008/layout/HorizontalMultiLevelHierarchy"/>
    <dgm:cxn modelId="{4BDA15B1-5288-4D43-948F-8A4EA450C2DB}" srcId="{84E98477-21A1-465C-9879-6C6A8F088FC5}" destId="{AB4C10C9-7179-41AB-9C1E-3B8883CE6A62}" srcOrd="0" destOrd="0" parTransId="{EAE71C8B-8726-4EB8-90EA-62E3287ACDBD}" sibTransId="{9D41C0C1-21F1-4702-A8D3-193B28C6B502}"/>
    <dgm:cxn modelId="{D0E1EF20-F49A-46BB-905B-CCAD121B8CA6}" type="presOf" srcId="{F501048C-1CC8-4C8F-9E51-752E8096FB00}" destId="{DB47CA24-4072-405B-A3C4-866A297756E9}" srcOrd="0" destOrd="0" presId="urn:microsoft.com/office/officeart/2008/layout/HorizontalMultiLevelHierarchy"/>
    <dgm:cxn modelId="{E3519D2E-8E79-4783-A5F6-8EE2360FD66D}" srcId="{84E98477-21A1-465C-9879-6C6A8F088FC5}" destId="{C12D2655-750D-4BF6-9354-3D748FC5F688}" srcOrd="2" destOrd="0" parTransId="{E7637714-3BD1-4C84-BB9C-5FE3E9E152A6}" sibTransId="{989FA87D-6EFB-4213-84E2-9216D4E030F4}"/>
    <dgm:cxn modelId="{0C60D488-FD6D-44C3-9070-676A8DB9A91A}" type="presOf" srcId="{8B7A957C-B8FD-47F6-91A3-C8541EB24225}" destId="{406D9785-41D2-43A5-B859-096D7738F59B}" srcOrd="0" destOrd="0" presId="urn:microsoft.com/office/officeart/2008/layout/HorizontalMultiLevelHierarchy"/>
    <dgm:cxn modelId="{1D58C3BD-2599-4912-B2C1-6159473DD7D2}" srcId="{29E2300A-46D6-41C9-8191-25EE7BD398D8}" destId="{84E98477-21A1-465C-9879-6C6A8F088FC5}" srcOrd="0" destOrd="0" parTransId="{DCBE05B0-47B2-457F-A151-F24BCA89F64C}" sibTransId="{2118DE9B-58EB-4BB5-850E-0049BFFAE19D}"/>
    <dgm:cxn modelId="{A85B6B2C-C755-43CE-AA60-AEAF8FEF6465}" type="presOf" srcId="{EAE71C8B-8726-4EB8-90EA-62E3287ACDBD}" destId="{BB32E432-4E0E-4DE7-B234-DE45F097EC4F}" srcOrd="1" destOrd="0" presId="urn:microsoft.com/office/officeart/2008/layout/HorizontalMultiLevelHierarchy"/>
    <dgm:cxn modelId="{A069B60E-B1BF-43A3-B8F9-20F7E137687F}" type="presOf" srcId="{F6EEFCFB-6998-4F35-8BA3-594CE57FD3AF}" destId="{47B2AAD0-B0B2-4867-8AD7-EB7758E9999B}" srcOrd="1" destOrd="0" presId="urn:microsoft.com/office/officeart/2008/layout/HorizontalMultiLevelHierarchy"/>
    <dgm:cxn modelId="{D50A2B0A-DEDA-4633-997A-2708584045A9}" srcId="{29E2300A-46D6-41C9-8191-25EE7BD398D8}" destId="{1F1345BE-6F04-4125-B9B3-73E6A09DAFA4}" srcOrd="1" destOrd="0" parTransId="{3C4AAA4E-B023-4641-BE63-2AFAAAA54823}" sibTransId="{9D4C2DB9-7D78-43B1-B031-B7563FA0029A}"/>
    <dgm:cxn modelId="{66F7D2B7-4BB2-48E6-8E54-A056DCD03899}" type="presOf" srcId="{F501048C-1CC8-4C8F-9E51-752E8096FB00}" destId="{989183D3-984E-4194-B0F8-07E9E09E18F0}" srcOrd="1" destOrd="0" presId="urn:microsoft.com/office/officeart/2008/layout/HorizontalMultiLevelHierarchy"/>
    <dgm:cxn modelId="{F2DAF1AE-FB1F-4D1B-9D6D-D0104E60E855}" srcId="{86555A36-7FBB-4702-8C8D-4AC1D5995444}" destId="{29E2300A-46D6-41C9-8191-25EE7BD398D8}" srcOrd="0" destOrd="0" parTransId="{CAAF70C6-48BF-4FC8-B647-22C5E1876541}" sibTransId="{C190267D-E3E0-4777-9CC7-BC8FC4980EF2}"/>
    <dgm:cxn modelId="{00D5EC1D-8129-40E9-A79B-83F32637EF5D}" type="presOf" srcId="{DDD26617-0F91-4B1F-9C82-0674ED8936DD}" destId="{9D614CA3-2DEF-4355-B46D-C887EE4A0A99}" srcOrd="0" destOrd="0" presId="urn:microsoft.com/office/officeart/2008/layout/HorizontalMultiLevelHierarchy"/>
    <dgm:cxn modelId="{B3F6ECBA-663F-4076-AA0D-E089858D01CD}" type="presOf" srcId="{EAF02F83-9163-4FAE-B718-8BF17D8B6262}" destId="{E46077A6-41F1-4547-8D38-9453FA449DAF}" srcOrd="1" destOrd="0" presId="urn:microsoft.com/office/officeart/2008/layout/HorizontalMultiLevelHierarchy"/>
    <dgm:cxn modelId="{93ADD409-694A-4660-A6A1-1FAFDEC1A364}" type="presOf" srcId="{EAE71C8B-8726-4EB8-90EA-62E3287ACDBD}" destId="{19FC831D-6404-484D-8E30-711E95F2B6F7}" srcOrd="0" destOrd="0" presId="urn:microsoft.com/office/officeart/2008/layout/HorizontalMultiLevelHierarchy"/>
    <dgm:cxn modelId="{00156FE9-BEDE-458A-97CA-C6E731AC723C}" type="presOf" srcId="{19560B54-F338-4549-97B0-A4B77CB9830B}" destId="{0B1FA286-4D7C-4D0A-9056-6FB7E1538230}" srcOrd="0" destOrd="0" presId="urn:microsoft.com/office/officeart/2008/layout/HorizontalMultiLevelHierarchy"/>
    <dgm:cxn modelId="{88A3E04F-ED0D-4768-A887-5D528554FA4F}" type="presOf" srcId="{F6EEFCFB-6998-4F35-8BA3-594CE57FD3AF}" destId="{5DFEA724-5FB2-4968-A601-9A4FEFA8448F}" srcOrd="0" destOrd="0" presId="urn:microsoft.com/office/officeart/2008/layout/HorizontalMultiLevelHierarchy"/>
    <dgm:cxn modelId="{D75B3EEB-0C16-4684-8AF7-93C4E1A860D8}" type="presOf" srcId="{86555A36-7FBB-4702-8C8D-4AC1D5995444}" destId="{4213A56E-EC36-4B7D-8D00-E4717500DF97}" srcOrd="0" destOrd="0" presId="urn:microsoft.com/office/officeart/2008/layout/HorizontalMultiLevelHierarchy"/>
    <dgm:cxn modelId="{B11DC156-BF93-4166-8A0B-42300DFD04E2}" type="presOf" srcId="{DCBE05B0-47B2-457F-A151-F24BCA89F64C}" destId="{9C74A589-3F89-443E-BAD3-1F94C111AB2C}" srcOrd="0" destOrd="0" presId="urn:microsoft.com/office/officeart/2008/layout/HorizontalMultiLevelHierarchy"/>
    <dgm:cxn modelId="{1142841B-F760-40E5-A43F-3A156134A5CC}" type="presOf" srcId="{19560B54-F338-4549-97B0-A4B77CB9830B}" destId="{C41DD1AD-F3F2-43C6-8EB7-929EF39656F3}" srcOrd="1" destOrd="0" presId="urn:microsoft.com/office/officeart/2008/layout/HorizontalMultiLevelHierarchy"/>
    <dgm:cxn modelId="{53216208-A8EA-46A4-A493-99B7DA31C071}" type="presOf" srcId="{DCBE05B0-47B2-457F-A151-F24BCA89F64C}" destId="{C56294ED-C1F9-4237-B326-7DB610F6B318}" srcOrd="1" destOrd="0" presId="urn:microsoft.com/office/officeart/2008/layout/HorizontalMultiLevelHierarchy"/>
    <dgm:cxn modelId="{0BD40F6D-92E8-48B6-A432-92C3D8168450}" type="presOf" srcId="{DDD26617-0F91-4B1F-9C82-0674ED8936DD}" destId="{2F967215-40F7-4271-ACCB-F4476DEA6C14}" srcOrd="1" destOrd="0" presId="urn:microsoft.com/office/officeart/2008/layout/HorizontalMultiLevelHierarchy"/>
    <dgm:cxn modelId="{5B0D9047-ED7F-4C90-981F-D91928A9410D}" type="presOf" srcId="{EAF02F83-9163-4FAE-B718-8BF17D8B6262}" destId="{93F0AC59-7006-493E-AF00-D809F4F089C8}" srcOrd="0" destOrd="0" presId="urn:microsoft.com/office/officeart/2008/layout/HorizontalMultiLevelHierarchy"/>
    <dgm:cxn modelId="{E4A85BD3-B3CC-4323-A6FB-AAEE1816BB56}" type="presOf" srcId="{3C4AAA4E-B023-4641-BE63-2AFAAAA54823}" destId="{FC24F919-C860-4F92-95FE-646ED9F1B997}" srcOrd="1" destOrd="0" presId="urn:microsoft.com/office/officeart/2008/layout/HorizontalMultiLevelHierarchy"/>
    <dgm:cxn modelId="{A6E08310-456B-4116-8082-0D45A6D5AADE}" type="presOf" srcId="{4A38EE20-8893-4510-88C2-D455FA5C0D20}" destId="{3A28B54A-16D8-422D-B82A-93B87DB6BF9A}" srcOrd="0" destOrd="0" presId="urn:microsoft.com/office/officeart/2008/layout/HorizontalMultiLevelHierarchy"/>
    <dgm:cxn modelId="{46D85590-8A1F-49AF-9C6A-F3781DBBD36C}" type="presOf" srcId="{C12D2655-750D-4BF6-9354-3D748FC5F688}" destId="{571CD711-C837-4823-83EC-C8F583DAB205}" srcOrd="0" destOrd="0" presId="urn:microsoft.com/office/officeart/2008/layout/HorizontalMultiLevelHierarchy"/>
    <dgm:cxn modelId="{761947C7-791F-4B9B-B9E7-B74BF3F1F6DF}" srcId="{84E98477-21A1-465C-9879-6C6A8F088FC5}" destId="{8B7A957C-B8FD-47F6-91A3-C8541EB24225}" srcOrd="3" destOrd="0" parTransId="{F501048C-1CC8-4C8F-9E51-752E8096FB00}" sibTransId="{7F2F1A07-1A67-4FDF-8290-A2129B5D9B5A}"/>
    <dgm:cxn modelId="{DECC1954-734F-4FE0-B3B1-7D87ADE1551E}" type="presOf" srcId="{29E2300A-46D6-41C9-8191-25EE7BD398D8}" destId="{E143D41C-31B7-4BC5-9142-A70033BDA978}" srcOrd="0" destOrd="0" presId="urn:microsoft.com/office/officeart/2008/layout/HorizontalMultiLevelHierarchy"/>
    <dgm:cxn modelId="{2A2C628A-9FD4-4CFF-A515-C013FE2C4148}" srcId="{84E98477-21A1-465C-9879-6C6A8F088FC5}" destId="{E8C95496-8F34-42D6-8AAB-CF455E8B1920}" srcOrd="1" destOrd="0" parTransId="{EAF02F83-9163-4FAE-B718-8BF17D8B6262}" sibTransId="{E496B802-8E86-44B4-920F-AD12A2F69C7C}"/>
    <dgm:cxn modelId="{10B506B3-FCB1-43DA-8279-9D401159A645}" type="presOf" srcId="{3C4AAA4E-B023-4641-BE63-2AFAAAA54823}" destId="{C63E63EE-BB68-42BC-B99B-2E12FAC0EE20}" srcOrd="0" destOrd="0" presId="urn:microsoft.com/office/officeart/2008/layout/HorizontalMultiLevelHierarchy"/>
    <dgm:cxn modelId="{70C4ADCB-FCB7-4421-8AAE-4364A7E4B00D}" type="presParOf" srcId="{4213A56E-EC36-4B7D-8D00-E4717500DF97}" destId="{C4E77A5A-B0D5-4431-909E-53975B587967}" srcOrd="0" destOrd="0" presId="urn:microsoft.com/office/officeart/2008/layout/HorizontalMultiLevelHierarchy"/>
    <dgm:cxn modelId="{A51448F7-1700-4E9E-98CA-BF224EF723CB}" type="presParOf" srcId="{C4E77A5A-B0D5-4431-909E-53975B587967}" destId="{E143D41C-31B7-4BC5-9142-A70033BDA978}" srcOrd="0" destOrd="0" presId="urn:microsoft.com/office/officeart/2008/layout/HorizontalMultiLevelHierarchy"/>
    <dgm:cxn modelId="{440E0E88-7972-469B-B4E0-B0C64204D125}" type="presParOf" srcId="{C4E77A5A-B0D5-4431-909E-53975B587967}" destId="{20411840-7CCE-4A20-9267-43F114480BA5}" srcOrd="1" destOrd="0" presId="urn:microsoft.com/office/officeart/2008/layout/HorizontalMultiLevelHierarchy"/>
    <dgm:cxn modelId="{7425E453-BF61-41EA-9AC8-D68E81DBCA34}" type="presParOf" srcId="{20411840-7CCE-4A20-9267-43F114480BA5}" destId="{9C74A589-3F89-443E-BAD3-1F94C111AB2C}" srcOrd="0" destOrd="0" presId="urn:microsoft.com/office/officeart/2008/layout/HorizontalMultiLevelHierarchy"/>
    <dgm:cxn modelId="{E6A9CA25-0BB8-48E4-B4D7-A3457778A807}" type="presParOf" srcId="{9C74A589-3F89-443E-BAD3-1F94C111AB2C}" destId="{C56294ED-C1F9-4237-B326-7DB610F6B318}" srcOrd="0" destOrd="0" presId="urn:microsoft.com/office/officeart/2008/layout/HorizontalMultiLevelHierarchy"/>
    <dgm:cxn modelId="{4D89A6D5-61DA-4789-AE9A-2FCA1B65FF39}" type="presParOf" srcId="{20411840-7CCE-4A20-9267-43F114480BA5}" destId="{3506A175-CC89-46E2-96C2-B878082490F1}" srcOrd="1" destOrd="0" presId="urn:microsoft.com/office/officeart/2008/layout/HorizontalMultiLevelHierarchy"/>
    <dgm:cxn modelId="{DA3A9A34-66A3-45D9-BB65-1E88DDFD442F}" type="presParOf" srcId="{3506A175-CC89-46E2-96C2-B878082490F1}" destId="{55676A6C-8549-4E5B-B12E-56D6008F65B1}" srcOrd="0" destOrd="0" presId="urn:microsoft.com/office/officeart/2008/layout/HorizontalMultiLevelHierarchy"/>
    <dgm:cxn modelId="{280014A1-8DF0-4BB7-B7D8-8EBAC89026BA}" type="presParOf" srcId="{3506A175-CC89-46E2-96C2-B878082490F1}" destId="{A24A9C89-BF75-41BE-8096-411107B204E5}" srcOrd="1" destOrd="0" presId="urn:microsoft.com/office/officeart/2008/layout/HorizontalMultiLevelHierarchy"/>
    <dgm:cxn modelId="{73B980E6-94D1-4237-892A-F2827FC5C2D9}" type="presParOf" srcId="{A24A9C89-BF75-41BE-8096-411107B204E5}" destId="{19FC831D-6404-484D-8E30-711E95F2B6F7}" srcOrd="0" destOrd="0" presId="urn:microsoft.com/office/officeart/2008/layout/HorizontalMultiLevelHierarchy"/>
    <dgm:cxn modelId="{229360AF-2134-4CA7-ABF0-497F14DCC236}" type="presParOf" srcId="{19FC831D-6404-484D-8E30-711E95F2B6F7}" destId="{BB32E432-4E0E-4DE7-B234-DE45F097EC4F}" srcOrd="0" destOrd="0" presId="urn:microsoft.com/office/officeart/2008/layout/HorizontalMultiLevelHierarchy"/>
    <dgm:cxn modelId="{586C807E-7877-4819-BA74-A4EB8DF5B89B}" type="presParOf" srcId="{A24A9C89-BF75-41BE-8096-411107B204E5}" destId="{8ADA5A2F-1212-47DC-B376-B453FE0CC0A4}" srcOrd="1" destOrd="0" presId="urn:microsoft.com/office/officeart/2008/layout/HorizontalMultiLevelHierarchy"/>
    <dgm:cxn modelId="{F65B8F47-281D-4F42-994B-8DD140EEFE36}" type="presParOf" srcId="{8ADA5A2F-1212-47DC-B376-B453FE0CC0A4}" destId="{36CEA21B-3C8C-44F1-B5F8-BAFD8B3C25F2}" srcOrd="0" destOrd="0" presId="urn:microsoft.com/office/officeart/2008/layout/HorizontalMultiLevelHierarchy"/>
    <dgm:cxn modelId="{99F36FB8-AA1C-4DBF-ABFA-CA15FF778650}" type="presParOf" srcId="{8ADA5A2F-1212-47DC-B376-B453FE0CC0A4}" destId="{169C8C2A-3E9D-4142-BB62-F1400794C06B}" srcOrd="1" destOrd="0" presId="urn:microsoft.com/office/officeart/2008/layout/HorizontalMultiLevelHierarchy"/>
    <dgm:cxn modelId="{B2E55227-5C1C-47AD-8658-333485236189}" type="presParOf" srcId="{A24A9C89-BF75-41BE-8096-411107B204E5}" destId="{93F0AC59-7006-493E-AF00-D809F4F089C8}" srcOrd="2" destOrd="0" presId="urn:microsoft.com/office/officeart/2008/layout/HorizontalMultiLevelHierarchy"/>
    <dgm:cxn modelId="{AE98E887-9543-4FFB-85EA-E659E36AE9AF}" type="presParOf" srcId="{93F0AC59-7006-493E-AF00-D809F4F089C8}" destId="{E46077A6-41F1-4547-8D38-9453FA449DAF}" srcOrd="0" destOrd="0" presId="urn:microsoft.com/office/officeart/2008/layout/HorizontalMultiLevelHierarchy"/>
    <dgm:cxn modelId="{01AB5597-0637-43D1-AFCB-FF458BFE6256}" type="presParOf" srcId="{A24A9C89-BF75-41BE-8096-411107B204E5}" destId="{6CABF41C-1720-48FC-8FA2-860C1DAD2A09}" srcOrd="3" destOrd="0" presId="urn:microsoft.com/office/officeart/2008/layout/HorizontalMultiLevelHierarchy"/>
    <dgm:cxn modelId="{64959749-3091-4C36-A773-14D77FFB49E7}" type="presParOf" srcId="{6CABF41C-1720-48FC-8FA2-860C1DAD2A09}" destId="{AAA45654-71FA-45CA-B3AE-0645B8B638D5}" srcOrd="0" destOrd="0" presId="urn:microsoft.com/office/officeart/2008/layout/HorizontalMultiLevelHierarchy"/>
    <dgm:cxn modelId="{B23B3DD0-7064-4CE3-837B-797D42303217}" type="presParOf" srcId="{6CABF41C-1720-48FC-8FA2-860C1DAD2A09}" destId="{2587AB59-FEF7-41C8-A507-D9E2DBCA9893}" srcOrd="1" destOrd="0" presId="urn:microsoft.com/office/officeart/2008/layout/HorizontalMultiLevelHierarchy"/>
    <dgm:cxn modelId="{18B3C644-72E4-4DC4-83B7-388F5C97EE94}" type="presParOf" srcId="{A24A9C89-BF75-41BE-8096-411107B204E5}" destId="{A075DF1B-454B-4286-90A8-2938E20E7BA6}" srcOrd="4" destOrd="0" presId="urn:microsoft.com/office/officeart/2008/layout/HorizontalMultiLevelHierarchy"/>
    <dgm:cxn modelId="{E6AE473B-C55A-4196-BE2A-5E415BCD75C0}" type="presParOf" srcId="{A075DF1B-454B-4286-90A8-2938E20E7BA6}" destId="{2649D6D1-4C47-433F-9849-879818F75AEB}" srcOrd="0" destOrd="0" presId="urn:microsoft.com/office/officeart/2008/layout/HorizontalMultiLevelHierarchy"/>
    <dgm:cxn modelId="{AA5C2ED0-ECB7-4ECF-9812-7C0B2C5CF06A}" type="presParOf" srcId="{A24A9C89-BF75-41BE-8096-411107B204E5}" destId="{4DA39441-8BAB-4016-B6D9-B802C423C898}" srcOrd="5" destOrd="0" presId="urn:microsoft.com/office/officeart/2008/layout/HorizontalMultiLevelHierarchy"/>
    <dgm:cxn modelId="{B0B73AE6-FCB6-43A0-98A0-64EB74D0CFCE}" type="presParOf" srcId="{4DA39441-8BAB-4016-B6D9-B802C423C898}" destId="{571CD711-C837-4823-83EC-C8F583DAB205}" srcOrd="0" destOrd="0" presId="urn:microsoft.com/office/officeart/2008/layout/HorizontalMultiLevelHierarchy"/>
    <dgm:cxn modelId="{F63B33BA-C3BA-4B5D-86F1-6D3F8C264B46}" type="presParOf" srcId="{4DA39441-8BAB-4016-B6D9-B802C423C898}" destId="{4C6A0209-BCA3-455F-B177-4A3B53ECEE26}" srcOrd="1" destOrd="0" presId="urn:microsoft.com/office/officeart/2008/layout/HorizontalMultiLevelHierarchy"/>
    <dgm:cxn modelId="{5D4E69C1-D997-4D3E-8BF0-4FF05976C8A1}" type="presParOf" srcId="{A24A9C89-BF75-41BE-8096-411107B204E5}" destId="{DB47CA24-4072-405B-A3C4-866A297756E9}" srcOrd="6" destOrd="0" presId="urn:microsoft.com/office/officeart/2008/layout/HorizontalMultiLevelHierarchy"/>
    <dgm:cxn modelId="{7343B3E7-46C4-4B01-B5CB-9CAAB2590318}" type="presParOf" srcId="{DB47CA24-4072-405B-A3C4-866A297756E9}" destId="{989183D3-984E-4194-B0F8-07E9E09E18F0}" srcOrd="0" destOrd="0" presId="urn:microsoft.com/office/officeart/2008/layout/HorizontalMultiLevelHierarchy"/>
    <dgm:cxn modelId="{558C54E8-B66A-4B1A-B6BE-E25D270B3FD0}" type="presParOf" srcId="{A24A9C89-BF75-41BE-8096-411107B204E5}" destId="{E5F835F3-7CCF-42A6-9809-1BDBB9C377E0}" srcOrd="7" destOrd="0" presId="urn:microsoft.com/office/officeart/2008/layout/HorizontalMultiLevelHierarchy"/>
    <dgm:cxn modelId="{8767B789-C63C-4B24-B431-E4B154936BED}" type="presParOf" srcId="{E5F835F3-7CCF-42A6-9809-1BDBB9C377E0}" destId="{406D9785-41D2-43A5-B859-096D7738F59B}" srcOrd="0" destOrd="0" presId="urn:microsoft.com/office/officeart/2008/layout/HorizontalMultiLevelHierarchy"/>
    <dgm:cxn modelId="{A4A89535-802F-4BAE-9C8C-D8346B41541A}" type="presParOf" srcId="{E5F835F3-7CCF-42A6-9809-1BDBB9C377E0}" destId="{BF51E941-DFA0-4FC2-A788-6CEFD999B65E}" srcOrd="1" destOrd="0" presId="urn:microsoft.com/office/officeart/2008/layout/HorizontalMultiLevelHierarchy"/>
    <dgm:cxn modelId="{104997A5-EC80-4B7F-B822-CBBAD5F30768}" type="presParOf" srcId="{20411840-7CCE-4A20-9267-43F114480BA5}" destId="{C63E63EE-BB68-42BC-B99B-2E12FAC0EE20}" srcOrd="2" destOrd="0" presId="urn:microsoft.com/office/officeart/2008/layout/HorizontalMultiLevelHierarchy"/>
    <dgm:cxn modelId="{F2980457-AD90-47EF-A844-2F9ABDF5937E}" type="presParOf" srcId="{C63E63EE-BB68-42BC-B99B-2E12FAC0EE20}" destId="{FC24F919-C860-4F92-95FE-646ED9F1B997}" srcOrd="0" destOrd="0" presId="urn:microsoft.com/office/officeart/2008/layout/HorizontalMultiLevelHierarchy"/>
    <dgm:cxn modelId="{B7F8A4A3-3945-48A6-BA1A-B645AAD8FE73}" type="presParOf" srcId="{20411840-7CCE-4A20-9267-43F114480BA5}" destId="{D345CFF9-1DD9-4D80-A5E2-5F816C57D1A1}" srcOrd="3" destOrd="0" presId="urn:microsoft.com/office/officeart/2008/layout/HorizontalMultiLevelHierarchy"/>
    <dgm:cxn modelId="{55141817-0A7F-4415-849A-AC3DC24D8669}" type="presParOf" srcId="{D345CFF9-1DD9-4D80-A5E2-5F816C57D1A1}" destId="{9311820B-ACE4-4C00-BFE3-CF02249A432B}" srcOrd="0" destOrd="0" presId="urn:microsoft.com/office/officeart/2008/layout/HorizontalMultiLevelHierarchy"/>
    <dgm:cxn modelId="{DEEB1EB3-5875-47B5-BCF3-660D9989434E}" type="presParOf" srcId="{D345CFF9-1DD9-4D80-A5E2-5F816C57D1A1}" destId="{26DE8931-A130-4D9D-8E76-F623365B1492}" srcOrd="1" destOrd="0" presId="urn:microsoft.com/office/officeart/2008/layout/HorizontalMultiLevelHierarchy"/>
    <dgm:cxn modelId="{FAA2813A-0281-4BEE-B2EA-080259B2D976}" type="presParOf" srcId="{26DE8931-A130-4D9D-8E76-F623365B1492}" destId="{9D614CA3-2DEF-4355-B46D-C887EE4A0A99}" srcOrd="0" destOrd="0" presId="urn:microsoft.com/office/officeart/2008/layout/HorizontalMultiLevelHierarchy"/>
    <dgm:cxn modelId="{3BEEA668-40CB-41FA-AA11-55C29B55AADA}" type="presParOf" srcId="{9D614CA3-2DEF-4355-B46D-C887EE4A0A99}" destId="{2F967215-40F7-4271-ACCB-F4476DEA6C14}" srcOrd="0" destOrd="0" presId="urn:microsoft.com/office/officeart/2008/layout/HorizontalMultiLevelHierarchy"/>
    <dgm:cxn modelId="{5564373A-BBF5-411E-9692-326FF1C46ABF}" type="presParOf" srcId="{26DE8931-A130-4D9D-8E76-F623365B1492}" destId="{2ED454F0-9513-450F-96F7-E1605FD0C01A}" srcOrd="1" destOrd="0" presId="urn:microsoft.com/office/officeart/2008/layout/HorizontalMultiLevelHierarchy"/>
    <dgm:cxn modelId="{8AF24FC7-9BBE-46F1-9764-74236967C3E1}" type="presParOf" srcId="{2ED454F0-9513-450F-96F7-E1605FD0C01A}" destId="{3A28B54A-16D8-422D-B82A-93B87DB6BF9A}" srcOrd="0" destOrd="0" presId="urn:microsoft.com/office/officeart/2008/layout/HorizontalMultiLevelHierarchy"/>
    <dgm:cxn modelId="{63529694-5FCB-4F35-A05F-C4C3E767D040}" type="presParOf" srcId="{2ED454F0-9513-450F-96F7-E1605FD0C01A}" destId="{359D8B6E-4F9A-4D82-BC8B-3643A29D3CE6}" srcOrd="1" destOrd="0" presId="urn:microsoft.com/office/officeart/2008/layout/HorizontalMultiLevelHierarchy"/>
    <dgm:cxn modelId="{AFF6AE5A-4FE7-446B-8708-FA797B39C18D}" type="presParOf" srcId="{26DE8931-A130-4D9D-8E76-F623365B1492}" destId="{5DFEA724-5FB2-4968-A601-9A4FEFA8448F}" srcOrd="2" destOrd="0" presId="urn:microsoft.com/office/officeart/2008/layout/HorizontalMultiLevelHierarchy"/>
    <dgm:cxn modelId="{0EE9C6B2-904B-4243-91A9-BE2DD17C2E2C}" type="presParOf" srcId="{5DFEA724-5FB2-4968-A601-9A4FEFA8448F}" destId="{47B2AAD0-B0B2-4867-8AD7-EB7758E9999B}" srcOrd="0" destOrd="0" presId="urn:microsoft.com/office/officeart/2008/layout/HorizontalMultiLevelHierarchy"/>
    <dgm:cxn modelId="{5DB76D68-3AEA-4B0D-BCA4-8EECC3728B3F}" type="presParOf" srcId="{26DE8931-A130-4D9D-8E76-F623365B1492}" destId="{AF298019-FAEF-4939-912A-3C3B60699C1B}" srcOrd="3" destOrd="0" presId="urn:microsoft.com/office/officeart/2008/layout/HorizontalMultiLevelHierarchy"/>
    <dgm:cxn modelId="{B48F233D-8ABB-4916-84B0-19A937161B82}" type="presParOf" srcId="{AF298019-FAEF-4939-912A-3C3B60699C1B}" destId="{A9D05FBC-DE77-4152-B068-21859DD248C6}" srcOrd="0" destOrd="0" presId="urn:microsoft.com/office/officeart/2008/layout/HorizontalMultiLevelHierarchy"/>
    <dgm:cxn modelId="{8DEBF935-28C2-4132-A7F5-BFEED8C92ED0}" type="presParOf" srcId="{AF298019-FAEF-4939-912A-3C3B60699C1B}" destId="{004648CE-CBDC-4247-8DDE-CF5196630329}" srcOrd="1" destOrd="0" presId="urn:microsoft.com/office/officeart/2008/layout/HorizontalMultiLevelHierarchy"/>
    <dgm:cxn modelId="{7C1B02F3-AFFF-4B93-B8C1-147BEA848CC1}" type="presParOf" srcId="{26DE8931-A130-4D9D-8E76-F623365B1492}" destId="{0B1FA286-4D7C-4D0A-9056-6FB7E1538230}" srcOrd="4" destOrd="0" presId="urn:microsoft.com/office/officeart/2008/layout/HorizontalMultiLevelHierarchy"/>
    <dgm:cxn modelId="{0EEB3851-652B-4A70-8EDE-8398DE0B9454}" type="presParOf" srcId="{0B1FA286-4D7C-4D0A-9056-6FB7E1538230}" destId="{C41DD1AD-F3F2-43C6-8EB7-929EF39656F3}" srcOrd="0" destOrd="0" presId="urn:microsoft.com/office/officeart/2008/layout/HorizontalMultiLevelHierarchy"/>
    <dgm:cxn modelId="{1377CF3B-9FA4-4DF7-A11F-F36031187F79}" type="presParOf" srcId="{26DE8931-A130-4D9D-8E76-F623365B1492}" destId="{13DB028D-5ECE-46AD-B9A5-3A45DD5AD2F5}" srcOrd="5" destOrd="0" presId="urn:microsoft.com/office/officeart/2008/layout/HorizontalMultiLevelHierarchy"/>
    <dgm:cxn modelId="{97B9C25E-0554-4EE4-855E-1BCD2DE6ACB3}" type="presParOf" srcId="{13DB028D-5ECE-46AD-B9A5-3A45DD5AD2F5}" destId="{04FD52E5-246B-4B7E-990D-B7FF7DB0EF1B}" srcOrd="0" destOrd="0" presId="urn:microsoft.com/office/officeart/2008/layout/HorizontalMultiLevelHierarchy"/>
    <dgm:cxn modelId="{566E744E-312F-44CF-93EA-586777A49C06}" type="presParOf" srcId="{13DB028D-5ECE-46AD-B9A5-3A45DD5AD2F5}" destId="{97586F7F-A2B9-4D63-9A9C-D9122B8BE49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EB006-4148-451B-BE70-E0C15B366BA6}" type="doc">
      <dgm:prSet loTypeId="urn:microsoft.com/office/officeart/2005/8/layout/chevron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8E4FBAB9-940F-4CF4-853A-78377DC03971}">
      <dgm:prSet phldrT="[Текст]" custT="1"/>
      <dgm:spPr/>
      <dgm:t>
        <a:bodyPr/>
        <a:lstStyle/>
        <a:p>
          <a:r>
            <a:rPr lang="ru-RU" sz="900" b="1" dirty="0" smtClean="0"/>
            <a:t>Форма 1</a:t>
          </a:r>
          <a:endParaRPr lang="ru-RU" sz="900" b="1" dirty="0"/>
        </a:p>
      </dgm:t>
    </dgm:pt>
    <dgm:pt modelId="{F334BD3C-4305-4532-8853-C6180E4CC799}" type="parTrans" cxnId="{8EAF301D-8E1C-44F4-8DD8-9DD5D6017091}">
      <dgm:prSet/>
      <dgm:spPr/>
      <dgm:t>
        <a:bodyPr/>
        <a:lstStyle/>
        <a:p>
          <a:endParaRPr lang="ru-RU" b="1"/>
        </a:p>
      </dgm:t>
    </dgm:pt>
    <dgm:pt modelId="{D146E886-CFC0-4B38-82BD-A9D142D436A0}" type="sibTrans" cxnId="{8EAF301D-8E1C-44F4-8DD8-9DD5D6017091}">
      <dgm:prSet/>
      <dgm:spPr/>
      <dgm:t>
        <a:bodyPr/>
        <a:lstStyle/>
        <a:p>
          <a:endParaRPr lang="ru-RU" b="1"/>
        </a:p>
      </dgm:t>
    </dgm:pt>
    <dgm:pt modelId="{9D5C0791-49E2-4F2A-A094-6075D50E0B90}">
      <dgm:prSet phldrT="[Текст]"/>
      <dgm:spPr/>
      <dgm:t>
        <a:bodyPr/>
        <a:lstStyle/>
        <a:p>
          <a:r>
            <a:rPr lang="ru-RU" b="1" dirty="0" smtClean="0"/>
            <a:t>Бухгалтерский баланс</a:t>
          </a:r>
          <a:endParaRPr lang="ru-RU" b="1" dirty="0"/>
        </a:p>
      </dgm:t>
    </dgm:pt>
    <dgm:pt modelId="{C728ACE3-5EA9-4D80-B3FB-330D868506CD}" type="parTrans" cxnId="{193FF1F8-8DDE-41BA-AB78-D6255FC23174}">
      <dgm:prSet/>
      <dgm:spPr/>
      <dgm:t>
        <a:bodyPr/>
        <a:lstStyle/>
        <a:p>
          <a:endParaRPr lang="ru-RU" b="1"/>
        </a:p>
      </dgm:t>
    </dgm:pt>
    <dgm:pt modelId="{20DB864A-489B-4775-A6A3-12DF3EFFC912}" type="sibTrans" cxnId="{193FF1F8-8DDE-41BA-AB78-D6255FC23174}">
      <dgm:prSet/>
      <dgm:spPr/>
      <dgm:t>
        <a:bodyPr/>
        <a:lstStyle/>
        <a:p>
          <a:endParaRPr lang="ru-RU" b="1"/>
        </a:p>
      </dgm:t>
    </dgm:pt>
    <dgm:pt modelId="{78F00AC7-2D04-4FEE-9AC8-A901BFE1BC48}">
      <dgm:prSet phldrT="[Текст]" custT="1"/>
      <dgm:spPr/>
      <dgm:t>
        <a:bodyPr/>
        <a:lstStyle/>
        <a:p>
          <a:r>
            <a:rPr lang="ru-RU" sz="900" b="1" dirty="0" smtClean="0"/>
            <a:t>Форма 2</a:t>
          </a:r>
          <a:endParaRPr lang="ru-RU" sz="900" b="1" dirty="0"/>
        </a:p>
      </dgm:t>
    </dgm:pt>
    <dgm:pt modelId="{091DED32-5220-4EBA-A6AE-0096853E17A8}" type="parTrans" cxnId="{DDD08623-2386-4F80-9A14-19A5CD6CCB2B}">
      <dgm:prSet/>
      <dgm:spPr/>
      <dgm:t>
        <a:bodyPr/>
        <a:lstStyle/>
        <a:p>
          <a:endParaRPr lang="ru-RU" b="1"/>
        </a:p>
      </dgm:t>
    </dgm:pt>
    <dgm:pt modelId="{A098F1BB-97A2-47F6-A375-D31B93828853}" type="sibTrans" cxnId="{DDD08623-2386-4F80-9A14-19A5CD6CCB2B}">
      <dgm:prSet/>
      <dgm:spPr/>
      <dgm:t>
        <a:bodyPr/>
        <a:lstStyle/>
        <a:p>
          <a:endParaRPr lang="ru-RU" b="1"/>
        </a:p>
      </dgm:t>
    </dgm:pt>
    <dgm:pt modelId="{BAE4219A-9390-4E3D-9A12-FB590F41BDC2}">
      <dgm:prSet phldrT="[Текст]"/>
      <dgm:spPr/>
      <dgm:t>
        <a:bodyPr/>
        <a:lstStyle/>
        <a:p>
          <a:r>
            <a:rPr lang="ru-RU" b="1" dirty="0" smtClean="0"/>
            <a:t>Отчет о прибылях и убытках</a:t>
          </a:r>
          <a:endParaRPr lang="ru-RU" b="1" dirty="0"/>
        </a:p>
      </dgm:t>
    </dgm:pt>
    <dgm:pt modelId="{11B2A390-12C0-4BB3-B5DD-A4F2D88EE513}" type="parTrans" cxnId="{B5A7D29A-A317-4426-853D-482FF4EA2B5D}">
      <dgm:prSet/>
      <dgm:spPr/>
      <dgm:t>
        <a:bodyPr/>
        <a:lstStyle/>
        <a:p>
          <a:endParaRPr lang="ru-RU" b="1"/>
        </a:p>
      </dgm:t>
    </dgm:pt>
    <dgm:pt modelId="{F644A6B8-A216-4E4D-8B85-A58B8FD4FBEA}" type="sibTrans" cxnId="{B5A7D29A-A317-4426-853D-482FF4EA2B5D}">
      <dgm:prSet/>
      <dgm:spPr/>
      <dgm:t>
        <a:bodyPr/>
        <a:lstStyle/>
        <a:p>
          <a:endParaRPr lang="ru-RU" b="1"/>
        </a:p>
      </dgm:t>
    </dgm:pt>
    <dgm:pt modelId="{83093ABB-C71F-43E5-9314-B3FEC3A0E9B4}">
      <dgm:prSet phldrT="[Текст]" custT="1"/>
      <dgm:spPr/>
      <dgm:t>
        <a:bodyPr/>
        <a:lstStyle/>
        <a:p>
          <a:r>
            <a:rPr lang="ru-RU" sz="900" b="1" dirty="0" smtClean="0"/>
            <a:t>Форма 3</a:t>
          </a:r>
          <a:endParaRPr lang="ru-RU" sz="900" b="1" dirty="0"/>
        </a:p>
      </dgm:t>
    </dgm:pt>
    <dgm:pt modelId="{A22E7A75-F9D0-42E1-AFA2-B9D2F8B23ADB}" type="parTrans" cxnId="{A9B229BF-7B17-4838-9950-150ED8ABDBF2}">
      <dgm:prSet/>
      <dgm:spPr/>
      <dgm:t>
        <a:bodyPr/>
        <a:lstStyle/>
        <a:p>
          <a:endParaRPr lang="ru-RU" b="1"/>
        </a:p>
      </dgm:t>
    </dgm:pt>
    <dgm:pt modelId="{4E7A2D66-45B1-4B9F-9ED8-70567B31C7B8}" type="sibTrans" cxnId="{A9B229BF-7B17-4838-9950-150ED8ABDBF2}">
      <dgm:prSet/>
      <dgm:spPr/>
      <dgm:t>
        <a:bodyPr/>
        <a:lstStyle/>
        <a:p>
          <a:endParaRPr lang="ru-RU" b="1"/>
        </a:p>
      </dgm:t>
    </dgm:pt>
    <dgm:pt modelId="{4CE52D33-00E3-43E3-8D91-680F602A503D}">
      <dgm:prSet phldrT="[Текст]"/>
      <dgm:spPr/>
      <dgm:t>
        <a:bodyPr/>
        <a:lstStyle/>
        <a:p>
          <a:r>
            <a:rPr lang="ru-RU" b="1" dirty="0" smtClean="0"/>
            <a:t>Отчет об изменении капитала</a:t>
          </a:r>
          <a:endParaRPr lang="ru-RU" b="1" dirty="0"/>
        </a:p>
      </dgm:t>
    </dgm:pt>
    <dgm:pt modelId="{8040FC00-A24B-4CFF-9EC3-9DBF6F5B5B81}" type="parTrans" cxnId="{181C0F61-3CB3-475C-889E-B2F6CE8E6973}">
      <dgm:prSet/>
      <dgm:spPr/>
      <dgm:t>
        <a:bodyPr/>
        <a:lstStyle/>
        <a:p>
          <a:endParaRPr lang="ru-RU" b="1"/>
        </a:p>
      </dgm:t>
    </dgm:pt>
    <dgm:pt modelId="{C1D0192A-2CBB-441E-B65B-7778895A91D1}" type="sibTrans" cxnId="{181C0F61-3CB3-475C-889E-B2F6CE8E6973}">
      <dgm:prSet/>
      <dgm:spPr/>
      <dgm:t>
        <a:bodyPr/>
        <a:lstStyle/>
        <a:p>
          <a:endParaRPr lang="ru-RU" b="1"/>
        </a:p>
      </dgm:t>
    </dgm:pt>
    <dgm:pt modelId="{D44AA976-E1E6-43EB-AD7D-A99464E014AE}">
      <dgm:prSet custT="1"/>
      <dgm:spPr/>
      <dgm:t>
        <a:bodyPr/>
        <a:lstStyle/>
        <a:p>
          <a:r>
            <a:rPr lang="ru-RU" sz="900" b="1" dirty="0" smtClean="0"/>
            <a:t>Форма 4 </a:t>
          </a:r>
          <a:endParaRPr lang="ru-RU" sz="900" b="1" dirty="0"/>
        </a:p>
      </dgm:t>
    </dgm:pt>
    <dgm:pt modelId="{62D07B47-4133-4E4A-91BC-1AD48AC2FF20}" type="parTrans" cxnId="{3202F5DE-8230-4130-AC77-68923E7D71E2}">
      <dgm:prSet/>
      <dgm:spPr/>
      <dgm:t>
        <a:bodyPr/>
        <a:lstStyle/>
        <a:p>
          <a:endParaRPr lang="ru-RU" b="1"/>
        </a:p>
      </dgm:t>
    </dgm:pt>
    <dgm:pt modelId="{393A5F46-C91B-43EB-B0F3-7904F41E8C07}" type="sibTrans" cxnId="{3202F5DE-8230-4130-AC77-68923E7D71E2}">
      <dgm:prSet/>
      <dgm:spPr/>
      <dgm:t>
        <a:bodyPr/>
        <a:lstStyle/>
        <a:p>
          <a:endParaRPr lang="ru-RU" b="1"/>
        </a:p>
      </dgm:t>
    </dgm:pt>
    <dgm:pt modelId="{6AB25C08-3BD5-4B95-BD4A-74E691EF4F5B}">
      <dgm:prSet custT="1"/>
      <dgm:spPr/>
      <dgm:t>
        <a:bodyPr/>
        <a:lstStyle/>
        <a:p>
          <a:r>
            <a:rPr lang="ru-RU" sz="900" b="1" dirty="0" smtClean="0"/>
            <a:t>Форма 5</a:t>
          </a:r>
          <a:endParaRPr lang="ru-RU" sz="900" b="1" dirty="0"/>
        </a:p>
      </dgm:t>
    </dgm:pt>
    <dgm:pt modelId="{326631C8-4E09-49B0-91D6-66B1DA2F8A6B}" type="parTrans" cxnId="{1DE3FF39-E655-4AB3-AADB-662226740CAB}">
      <dgm:prSet/>
      <dgm:spPr/>
      <dgm:t>
        <a:bodyPr/>
        <a:lstStyle/>
        <a:p>
          <a:endParaRPr lang="ru-RU" b="1"/>
        </a:p>
      </dgm:t>
    </dgm:pt>
    <dgm:pt modelId="{64160AD4-47CD-473A-86F8-7938F620C55B}" type="sibTrans" cxnId="{1DE3FF39-E655-4AB3-AADB-662226740CAB}">
      <dgm:prSet/>
      <dgm:spPr/>
      <dgm:t>
        <a:bodyPr/>
        <a:lstStyle/>
        <a:p>
          <a:endParaRPr lang="ru-RU" b="1"/>
        </a:p>
      </dgm:t>
    </dgm:pt>
    <dgm:pt modelId="{4A84F92C-6169-4304-A365-7925C3D5C3FA}">
      <dgm:prSet custT="1"/>
      <dgm:spPr/>
      <dgm:t>
        <a:bodyPr/>
        <a:lstStyle/>
        <a:p>
          <a:r>
            <a:rPr lang="ru-RU" sz="900" b="1" dirty="0" smtClean="0"/>
            <a:t>Форма 6</a:t>
          </a:r>
          <a:endParaRPr lang="ru-RU" sz="900" b="1" dirty="0"/>
        </a:p>
      </dgm:t>
    </dgm:pt>
    <dgm:pt modelId="{2BC37DBD-6EEC-4C19-8E4A-FD1827A0872C}" type="parTrans" cxnId="{161B3D6C-63BB-4A18-B604-328649DA792C}">
      <dgm:prSet/>
      <dgm:spPr/>
      <dgm:t>
        <a:bodyPr/>
        <a:lstStyle/>
        <a:p>
          <a:endParaRPr lang="ru-RU" b="1"/>
        </a:p>
      </dgm:t>
    </dgm:pt>
    <dgm:pt modelId="{221A730F-F364-4450-9520-1B085CA24BD5}" type="sibTrans" cxnId="{161B3D6C-63BB-4A18-B604-328649DA792C}">
      <dgm:prSet/>
      <dgm:spPr/>
      <dgm:t>
        <a:bodyPr/>
        <a:lstStyle/>
        <a:p>
          <a:endParaRPr lang="ru-RU" b="1"/>
        </a:p>
      </dgm:t>
    </dgm:pt>
    <dgm:pt modelId="{D6FD2C74-59FD-403A-A7C8-B4855B6BC378}">
      <dgm:prSet/>
      <dgm:spPr/>
      <dgm:t>
        <a:bodyPr/>
        <a:lstStyle/>
        <a:p>
          <a:r>
            <a:rPr lang="ru-RU" b="1" dirty="0" smtClean="0"/>
            <a:t>Отчет о движении денежных средств</a:t>
          </a:r>
          <a:endParaRPr lang="ru-RU" b="1" dirty="0"/>
        </a:p>
      </dgm:t>
    </dgm:pt>
    <dgm:pt modelId="{D9D3F5C8-1F78-4186-AA04-0E0DAA16056F}" type="parTrans" cxnId="{AFBA98AF-4A0C-4134-B090-8A1DE4E68494}">
      <dgm:prSet/>
      <dgm:spPr/>
      <dgm:t>
        <a:bodyPr/>
        <a:lstStyle/>
        <a:p>
          <a:endParaRPr lang="ru-RU" b="1"/>
        </a:p>
      </dgm:t>
    </dgm:pt>
    <dgm:pt modelId="{A8FDD427-E748-4E92-896A-0EA0B7EF2775}" type="sibTrans" cxnId="{AFBA98AF-4A0C-4134-B090-8A1DE4E68494}">
      <dgm:prSet/>
      <dgm:spPr/>
      <dgm:t>
        <a:bodyPr/>
        <a:lstStyle/>
        <a:p>
          <a:endParaRPr lang="ru-RU" b="1"/>
        </a:p>
      </dgm:t>
    </dgm:pt>
    <dgm:pt modelId="{6F4696DC-3852-40F2-A180-E78A31825BFC}">
      <dgm:prSet/>
      <dgm:spPr/>
      <dgm:t>
        <a:bodyPr/>
        <a:lstStyle/>
        <a:p>
          <a:r>
            <a:rPr lang="ru-RU" b="1" dirty="0" smtClean="0"/>
            <a:t>Приложение к бухгалтерскому балансу</a:t>
          </a:r>
          <a:endParaRPr lang="ru-RU" b="1" dirty="0"/>
        </a:p>
      </dgm:t>
    </dgm:pt>
    <dgm:pt modelId="{C8E7629A-6536-4DEA-B01B-8666DAFA7258}" type="parTrans" cxnId="{2173D342-4A25-4FC1-83BE-4EBB37E5E075}">
      <dgm:prSet/>
      <dgm:spPr/>
      <dgm:t>
        <a:bodyPr/>
        <a:lstStyle/>
        <a:p>
          <a:endParaRPr lang="ru-RU" b="1"/>
        </a:p>
      </dgm:t>
    </dgm:pt>
    <dgm:pt modelId="{B68298E8-9A56-436B-981B-96DE3F451FE8}" type="sibTrans" cxnId="{2173D342-4A25-4FC1-83BE-4EBB37E5E075}">
      <dgm:prSet/>
      <dgm:spPr/>
      <dgm:t>
        <a:bodyPr/>
        <a:lstStyle/>
        <a:p>
          <a:endParaRPr lang="ru-RU" b="1"/>
        </a:p>
      </dgm:t>
    </dgm:pt>
    <dgm:pt modelId="{BAC175A3-46C5-428E-B75C-588D1B99FCF1}">
      <dgm:prSet/>
      <dgm:spPr/>
      <dgm:t>
        <a:bodyPr/>
        <a:lstStyle/>
        <a:p>
          <a:r>
            <a:rPr lang="ru-RU" b="1" dirty="0" smtClean="0"/>
            <a:t>Отчет о целевом использовании полученных средств</a:t>
          </a:r>
          <a:endParaRPr lang="ru-RU" b="1" dirty="0"/>
        </a:p>
      </dgm:t>
    </dgm:pt>
    <dgm:pt modelId="{C2A1B307-5D3F-48DA-AB40-E8F6A7FAC9EB}" type="parTrans" cxnId="{39CC223C-0128-49C2-8A84-D6D682275E7B}">
      <dgm:prSet/>
      <dgm:spPr/>
      <dgm:t>
        <a:bodyPr/>
        <a:lstStyle/>
        <a:p>
          <a:endParaRPr lang="ru-RU" b="1"/>
        </a:p>
      </dgm:t>
    </dgm:pt>
    <dgm:pt modelId="{A9F81B16-4A2A-4AAF-83EA-C272F5D3CF88}" type="sibTrans" cxnId="{39CC223C-0128-49C2-8A84-D6D682275E7B}">
      <dgm:prSet/>
      <dgm:spPr/>
      <dgm:t>
        <a:bodyPr/>
        <a:lstStyle/>
        <a:p>
          <a:endParaRPr lang="ru-RU" b="1"/>
        </a:p>
      </dgm:t>
    </dgm:pt>
    <dgm:pt modelId="{5E5EEFF2-C8C3-4FD1-B486-42715AFF6264}">
      <dgm:prSet/>
      <dgm:spPr/>
      <dgm:t>
        <a:bodyPr/>
        <a:lstStyle/>
        <a:p>
          <a:endParaRPr lang="ru-RU" b="1"/>
        </a:p>
      </dgm:t>
    </dgm:pt>
    <dgm:pt modelId="{7DB4F254-A22F-4650-A684-31B2E287EA20}" type="parTrans" cxnId="{C30F372E-0A97-441D-9497-1C0A7463C4F0}">
      <dgm:prSet/>
      <dgm:spPr/>
      <dgm:t>
        <a:bodyPr/>
        <a:lstStyle/>
        <a:p>
          <a:endParaRPr lang="ru-RU" b="1"/>
        </a:p>
      </dgm:t>
    </dgm:pt>
    <dgm:pt modelId="{B53833E1-E4F6-4901-AF59-291BF0FEB26D}" type="sibTrans" cxnId="{C30F372E-0A97-441D-9497-1C0A7463C4F0}">
      <dgm:prSet/>
      <dgm:spPr/>
      <dgm:t>
        <a:bodyPr/>
        <a:lstStyle/>
        <a:p>
          <a:endParaRPr lang="ru-RU" b="1"/>
        </a:p>
      </dgm:t>
    </dgm:pt>
    <dgm:pt modelId="{A86A48B9-7751-42CF-B386-33779722C375}">
      <dgm:prSet/>
      <dgm:spPr/>
      <dgm:t>
        <a:bodyPr/>
        <a:lstStyle/>
        <a:p>
          <a:endParaRPr lang="ru-RU" b="1"/>
        </a:p>
      </dgm:t>
    </dgm:pt>
    <dgm:pt modelId="{000955B5-FC68-429B-BB04-56674C6EFD74}" type="parTrans" cxnId="{D7790980-7D42-450A-B7B2-2DADB1BF683E}">
      <dgm:prSet/>
      <dgm:spPr/>
      <dgm:t>
        <a:bodyPr/>
        <a:lstStyle/>
        <a:p>
          <a:endParaRPr lang="ru-RU" b="1"/>
        </a:p>
      </dgm:t>
    </dgm:pt>
    <dgm:pt modelId="{A62DABC3-AD55-42C4-B822-C5916E1F972B}" type="sibTrans" cxnId="{D7790980-7D42-450A-B7B2-2DADB1BF683E}">
      <dgm:prSet/>
      <dgm:spPr/>
      <dgm:t>
        <a:bodyPr/>
        <a:lstStyle/>
        <a:p>
          <a:endParaRPr lang="ru-RU" b="1"/>
        </a:p>
      </dgm:t>
    </dgm:pt>
    <dgm:pt modelId="{825D518C-A58E-4E47-9A41-EFC3F56725A2}">
      <dgm:prSet/>
      <dgm:spPr/>
      <dgm:t>
        <a:bodyPr/>
        <a:lstStyle/>
        <a:p>
          <a:r>
            <a:rPr lang="ru-RU" b="1" dirty="0" smtClean="0"/>
            <a:t>Пояснительная записка</a:t>
          </a:r>
          <a:endParaRPr lang="ru-RU" b="1" dirty="0"/>
        </a:p>
      </dgm:t>
    </dgm:pt>
    <dgm:pt modelId="{7D8DB423-FC11-4B59-B1FC-62335262CF69}" type="parTrans" cxnId="{ED6E0924-14DC-4D01-94F4-E74A32076EF8}">
      <dgm:prSet/>
      <dgm:spPr/>
      <dgm:t>
        <a:bodyPr/>
        <a:lstStyle/>
        <a:p>
          <a:endParaRPr lang="ru-RU" b="1"/>
        </a:p>
      </dgm:t>
    </dgm:pt>
    <dgm:pt modelId="{77E2EAF9-FB64-4FE6-8305-9C63421502F2}" type="sibTrans" cxnId="{ED6E0924-14DC-4D01-94F4-E74A32076EF8}">
      <dgm:prSet/>
      <dgm:spPr/>
      <dgm:t>
        <a:bodyPr/>
        <a:lstStyle/>
        <a:p>
          <a:endParaRPr lang="ru-RU" b="1"/>
        </a:p>
      </dgm:t>
    </dgm:pt>
    <dgm:pt modelId="{BF388098-5157-46BF-9A55-150D89FB0271}">
      <dgm:prSet/>
      <dgm:spPr/>
      <dgm:t>
        <a:bodyPr/>
        <a:lstStyle/>
        <a:p>
          <a:r>
            <a:rPr lang="ru-RU" b="1" dirty="0" smtClean="0"/>
            <a:t>Аудиторское заключение</a:t>
          </a:r>
          <a:endParaRPr lang="ru-RU" b="1" dirty="0"/>
        </a:p>
      </dgm:t>
    </dgm:pt>
    <dgm:pt modelId="{F9901EFA-B09D-4DB2-94A4-5C03A4E63274}" type="parTrans" cxnId="{C7344D63-7B55-4C49-85B4-D8ED00B99A00}">
      <dgm:prSet/>
      <dgm:spPr/>
      <dgm:t>
        <a:bodyPr/>
        <a:lstStyle/>
        <a:p>
          <a:endParaRPr lang="ru-RU" b="1"/>
        </a:p>
      </dgm:t>
    </dgm:pt>
    <dgm:pt modelId="{D73DDBB4-04E7-4031-A974-57757A502B9B}" type="sibTrans" cxnId="{C7344D63-7B55-4C49-85B4-D8ED00B99A00}">
      <dgm:prSet/>
      <dgm:spPr/>
      <dgm:t>
        <a:bodyPr/>
        <a:lstStyle/>
        <a:p>
          <a:endParaRPr lang="ru-RU" b="1"/>
        </a:p>
      </dgm:t>
    </dgm:pt>
    <dgm:pt modelId="{E6035D95-8898-4FD4-B925-DC58038335B2}" type="pres">
      <dgm:prSet presAssocID="{278EB006-4148-451B-BE70-E0C15B366B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D197A6-170E-4136-980D-A8F9C62C740F}" type="pres">
      <dgm:prSet presAssocID="{8E4FBAB9-940F-4CF4-853A-78377DC03971}" presName="composite" presStyleCnt="0"/>
      <dgm:spPr/>
    </dgm:pt>
    <dgm:pt modelId="{0B1159F4-DDAB-4ED2-91F8-BFA3D8C4DFC0}" type="pres">
      <dgm:prSet presAssocID="{8E4FBAB9-940F-4CF4-853A-78377DC03971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4FEFD0-6A0D-49DC-8A09-E91E967E6950}" type="pres">
      <dgm:prSet presAssocID="{8E4FBAB9-940F-4CF4-853A-78377DC03971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8AB8B5-72C8-4269-8E75-7C5B0A43933A}" type="pres">
      <dgm:prSet presAssocID="{D146E886-CFC0-4B38-82BD-A9D142D436A0}" presName="sp" presStyleCnt="0"/>
      <dgm:spPr/>
    </dgm:pt>
    <dgm:pt modelId="{9D132843-DED4-45F2-A26C-A11B97C7E66B}" type="pres">
      <dgm:prSet presAssocID="{78F00AC7-2D04-4FEE-9AC8-A901BFE1BC48}" presName="composite" presStyleCnt="0"/>
      <dgm:spPr/>
    </dgm:pt>
    <dgm:pt modelId="{E324029A-FB11-45B4-B2A8-65FE5C4ECFD9}" type="pres">
      <dgm:prSet presAssocID="{78F00AC7-2D04-4FEE-9AC8-A901BFE1BC48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653EC-B106-460A-BBA6-827687F7383F}" type="pres">
      <dgm:prSet presAssocID="{78F00AC7-2D04-4FEE-9AC8-A901BFE1BC48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70738-B77E-48D6-8C69-93621B977ADF}" type="pres">
      <dgm:prSet presAssocID="{A098F1BB-97A2-47F6-A375-D31B93828853}" presName="sp" presStyleCnt="0"/>
      <dgm:spPr/>
    </dgm:pt>
    <dgm:pt modelId="{139D936B-49F3-4175-9A57-C515CA788BA5}" type="pres">
      <dgm:prSet presAssocID="{83093ABB-C71F-43E5-9314-B3FEC3A0E9B4}" presName="composite" presStyleCnt="0"/>
      <dgm:spPr/>
    </dgm:pt>
    <dgm:pt modelId="{BBBB197B-A9B8-4DBB-9137-ADA1F9FF7378}" type="pres">
      <dgm:prSet presAssocID="{83093ABB-C71F-43E5-9314-B3FEC3A0E9B4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EEEAE-8FB4-4645-951A-957343929D91}" type="pres">
      <dgm:prSet presAssocID="{83093ABB-C71F-43E5-9314-B3FEC3A0E9B4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B6DC0-4721-490D-B8FA-F58AD4981261}" type="pres">
      <dgm:prSet presAssocID="{4E7A2D66-45B1-4B9F-9ED8-70567B31C7B8}" presName="sp" presStyleCnt="0"/>
      <dgm:spPr/>
    </dgm:pt>
    <dgm:pt modelId="{583DD953-FB23-4C43-B37A-1D021F1B2BCD}" type="pres">
      <dgm:prSet presAssocID="{D44AA976-E1E6-43EB-AD7D-A99464E014AE}" presName="composite" presStyleCnt="0"/>
      <dgm:spPr/>
    </dgm:pt>
    <dgm:pt modelId="{60B97B0A-2B1F-427A-BB44-BF57571BA77E}" type="pres">
      <dgm:prSet presAssocID="{D44AA976-E1E6-43EB-AD7D-A99464E014AE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46E227-5F04-4C2A-8A1D-2DAEFD5BD5AE}" type="pres">
      <dgm:prSet presAssocID="{D44AA976-E1E6-43EB-AD7D-A99464E014AE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DED43-F1BA-4AB4-BBEB-863A0F64529C}" type="pres">
      <dgm:prSet presAssocID="{393A5F46-C91B-43EB-B0F3-7904F41E8C07}" presName="sp" presStyleCnt="0"/>
      <dgm:spPr/>
    </dgm:pt>
    <dgm:pt modelId="{A0A46875-1537-41AF-9C23-2459017E8AED}" type="pres">
      <dgm:prSet presAssocID="{6AB25C08-3BD5-4B95-BD4A-74E691EF4F5B}" presName="composite" presStyleCnt="0"/>
      <dgm:spPr/>
    </dgm:pt>
    <dgm:pt modelId="{39F8DC16-416F-492F-8605-676E1B18FB0C}" type="pres">
      <dgm:prSet presAssocID="{6AB25C08-3BD5-4B95-BD4A-74E691EF4F5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EB295-E68C-40A6-B0C0-B3AFF0F9CE1B}" type="pres">
      <dgm:prSet presAssocID="{6AB25C08-3BD5-4B95-BD4A-74E691EF4F5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6A7C6-F6B9-4381-8B84-AB33CD1786B5}" type="pres">
      <dgm:prSet presAssocID="{64160AD4-47CD-473A-86F8-7938F620C55B}" presName="sp" presStyleCnt="0"/>
      <dgm:spPr/>
    </dgm:pt>
    <dgm:pt modelId="{F56574FB-DD04-433D-9933-3CBAB674FF4F}" type="pres">
      <dgm:prSet presAssocID="{4A84F92C-6169-4304-A365-7925C3D5C3FA}" presName="composite" presStyleCnt="0"/>
      <dgm:spPr/>
    </dgm:pt>
    <dgm:pt modelId="{8806110B-C7FB-4174-AF81-081FDDFB765E}" type="pres">
      <dgm:prSet presAssocID="{4A84F92C-6169-4304-A365-7925C3D5C3FA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11D6D-EC50-4936-BA38-9B92890EC63E}" type="pres">
      <dgm:prSet presAssocID="{4A84F92C-6169-4304-A365-7925C3D5C3FA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C6465-B57E-4FD5-A836-B411BFC07E97}" type="pres">
      <dgm:prSet presAssocID="{221A730F-F364-4450-9520-1B085CA24BD5}" presName="sp" presStyleCnt="0"/>
      <dgm:spPr/>
    </dgm:pt>
    <dgm:pt modelId="{C3CE87D5-729A-486A-AA4C-016D4A7F591A}" type="pres">
      <dgm:prSet presAssocID="{5E5EEFF2-C8C3-4FD1-B486-42715AFF6264}" presName="composite" presStyleCnt="0"/>
      <dgm:spPr/>
    </dgm:pt>
    <dgm:pt modelId="{9B9E233A-94AD-43EC-B16B-6147B91B3CBD}" type="pres">
      <dgm:prSet presAssocID="{5E5EEFF2-C8C3-4FD1-B486-42715AFF6264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51F88-66B6-4D55-BB13-FF9450107D9B}" type="pres">
      <dgm:prSet presAssocID="{5E5EEFF2-C8C3-4FD1-B486-42715AFF6264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E28FA9-45C2-4512-8775-6142EA2228FE}" type="pres">
      <dgm:prSet presAssocID="{B53833E1-E4F6-4901-AF59-291BF0FEB26D}" presName="sp" presStyleCnt="0"/>
      <dgm:spPr/>
    </dgm:pt>
    <dgm:pt modelId="{F274F587-4B9E-4C0B-ACD5-E082E2830E2A}" type="pres">
      <dgm:prSet presAssocID="{A86A48B9-7751-42CF-B386-33779722C375}" presName="composite" presStyleCnt="0"/>
      <dgm:spPr/>
    </dgm:pt>
    <dgm:pt modelId="{702ECDC0-2D8E-4849-8904-9681B1046435}" type="pres">
      <dgm:prSet presAssocID="{A86A48B9-7751-42CF-B386-33779722C37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F6ACD-D057-45C8-A937-956165CD78F9}" type="pres">
      <dgm:prSet presAssocID="{A86A48B9-7751-42CF-B386-33779722C37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02F5DE-8230-4130-AC77-68923E7D71E2}" srcId="{278EB006-4148-451B-BE70-E0C15B366BA6}" destId="{D44AA976-E1E6-43EB-AD7D-A99464E014AE}" srcOrd="3" destOrd="0" parTransId="{62D07B47-4133-4E4A-91BC-1AD48AC2FF20}" sibTransId="{393A5F46-C91B-43EB-B0F3-7904F41E8C07}"/>
    <dgm:cxn modelId="{39CC223C-0128-49C2-8A84-D6D682275E7B}" srcId="{4A84F92C-6169-4304-A365-7925C3D5C3FA}" destId="{BAC175A3-46C5-428E-B75C-588D1B99FCF1}" srcOrd="0" destOrd="0" parTransId="{C2A1B307-5D3F-48DA-AB40-E8F6A7FAC9EB}" sibTransId="{A9F81B16-4A2A-4AAF-83EA-C272F5D3CF88}"/>
    <dgm:cxn modelId="{26DB6DDF-0F43-4330-92A2-AEFF6643A10D}" type="presOf" srcId="{A86A48B9-7751-42CF-B386-33779722C375}" destId="{702ECDC0-2D8E-4849-8904-9681B1046435}" srcOrd="0" destOrd="0" presId="urn:microsoft.com/office/officeart/2005/8/layout/chevron2"/>
    <dgm:cxn modelId="{A181D860-ED8C-49A0-8DC4-FFD04B7581A6}" type="presOf" srcId="{4A84F92C-6169-4304-A365-7925C3D5C3FA}" destId="{8806110B-C7FB-4174-AF81-081FDDFB765E}" srcOrd="0" destOrd="0" presId="urn:microsoft.com/office/officeart/2005/8/layout/chevron2"/>
    <dgm:cxn modelId="{C7344D63-7B55-4C49-85B4-D8ED00B99A00}" srcId="{A86A48B9-7751-42CF-B386-33779722C375}" destId="{BF388098-5157-46BF-9A55-150D89FB0271}" srcOrd="0" destOrd="0" parTransId="{F9901EFA-B09D-4DB2-94A4-5C03A4E63274}" sibTransId="{D73DDBB4-04E7-4031-A974-57757A502B9B}"/>
    <dgm:cxn modelId="{F99DCD7B-9AFB-480A-B698-B9F2D6AA3EA6}" type="presOf" srcId="{278EB006-4148-451B-BE70-E0C15B366BA6}" destId="{E6035D95-8898-4FD4-B925-DC58038335B2}" srcOrd="0" destOrd="0" presId="urn:microsoft.com/office/officeart/2005/8/layout/chevron2"/>
    <dgm:cxn modelId="{3E8C1E12-9E64-491F-87A8-94A5C237219E}" type="presOf" srcId="{BAC175A3-46C5-428E-B75C-588D1B99FCF1}" destId="{4E011D6D-EC50-4936-BA38-9B92890EC63E}" srcOrd="0" destOrd="0" presId="urn:microsoft.com/office/officeart/2005/8/layout/chevron2"/>
    <dgm:cxn modelId="{1DE3FF39-E655-4AB3-AADB-662226740CAB}" srcId="{278EB006-4148-451B-BE70-E0C15B366BA6}" destId="{6AB25C08-3BD5-4B95-BD4A-74E691EF4F5B}" srcOrd="4" destOrd="0" parTransId="{326631C8-4E09-49B0-91D6-66B1DA2F8A6B}" sibTransId="{64160AD4-47CD-473A-86F8-7938F620C55B}"/>
    <dgm:cxn modelId="{4AEFEDAE-2BE7-4667-ADCA-59067991726D}" type="presOf" srcId="{825D518C-A58E-4E47-9A41-EFC3F56725A2}" destId="{26D51F88-66B6-4D55-BB13-FF9450107D9B}" srcOrd="0" destOrd="0" presId="urn:microsoft.com/office/officeart/2005/8/layout/chevron2"/>
    <dgm:cxn modelId="{2173D342-4A25-4FC1-83BE-4EBB37E5E075}" srcId="{6AB25C08-3BD5-4B95-BD4A-74E691EF4F5B}" destId="{6F4696DC-3852-40F2-A180-E78A31825BFC}" srcOrd="0" destOrd="0" parTransId="{C8E7629A-6536-4DEA-B01B-8666DAFA7258}" sibTransId="{B68298E8-9A56-436B-981B-96DE3F451FE8}"/>
    <dgm:cxn modelId="{DBFDF8B6-311D-46F3-9A94-735E67DAAAC5}" type="presOf" srcId="{4CE52D33-00E3-43E3-8D91-680F602A503D}" destId="{04FEEEAE-8FB4-4645-951A-957343929D91}" srcOrd="0" destOrd="0" presId="urn:microsoft.com/office/officeart/2005/8/layout/chevron2"/>
    <dgm:cxn modelId="{EE7FCA28-3535-4244-A8A5-4B683DE7F2A7}" type="presOf" srcId="{6F4696DC-3852-40F2-A180-E78A31825BFC}" destId="{319EB295-E68C-40A6-B0C0-B3AFF0F9CE1B}" srcOrd="0" destOrd="0" presId="urn:microsoft.com/office/officeart/2005/8/layout/chevron2"/>
    <dgm:cxn modelId="{97784A94-77DD-4DDF-A470-23E90BB735DB}" type="presOf" srcId="{D6FD2C74-59FD-403A-A7C8-B4855B6BC378}" destId="{D246E227-5F04-4C2A-8A1D-2DAEFD5BD5AE}" srcOrd="0" destOrd="0" presId="urn:microsoft.com/office/officeart/2005/8/layout/chevron2"/>
    <dgm:cxn modelId="{ED6E0924-14DC-4D01-94F4-E74A32076EF8}" srcId="{5E5EEFF2-C8C3-4FD1-B486-42715AFF6264}" destId="{825D518C-A58E-4E47-9A41-EFC3F56725A2}" srcOrd="0" destOrd="0" parTransId="{7D8DB423-FC11-4B59-B1FC-62335262CF69}" sibTransId="{77E2EAF9-FB64-4FE6-8305-9C63421502F2}"/>
    <dgm:cxn modelId="{8EAF301D-8E1C-44F4-8DD8-9DD5D6017091}" srcId="{278EB006-4148-451B-BE70-E0C15B366BA6}" destId="{8E4FBAB9-940F-4CF4-853A-78377DC03971}" srcOrd="0" destOrd="0" parTransId="{F334BD3C-4305-4532-8853-C6180E4CC799}" sibTransId="{D146E886-CFC0-4B38-82BD-A9D142D436A0}"/>
    <dgm:cxn modelId="{6F7C528F-7544-4B84-98F1-A307C49F0FBA}" type="presOf" srcId="{8E4FBAB9-940F-4CF4-853A-78377DC03971}" destId="{0B1159F4-DDAB-4ED2-91F8-BFA3D8C4DFC0}" srcOrd="0" destOrd="0" presId="urn:microsoft.com/office/officeart/2005/8/layout/chevron2"/>
    <dgm:cxn modelId="{B5A7D29A-A317-4426-853D-482FF4EA2B5D}" srcId="{78F00AC7-2D04-4FEE-9AC8-A901BFE1BC48}" destId="{BAE4219A-9390-4E3D-9A12-FB590F41BDC2}" srcOrd="0" destOrd="0" parTransId="{11B2A390-12C0-4BB3-B5DD-A4F2D88EE513}" sibTransId="{F644A6B8-A216-4E4D-8B85-A58B8FD4FBEA}"/>
    <dgm:cxn modelId="{161B3D6C-63BB-4A18-B604-328649DA792C}" srcId="{278EB006-4148-451B-BE70-E0C15B366BA6}" destId="{4A84F92C-6169-4304-A365-7925C3D5C3FA}" srcOrd="5" destOrd="0" parTransId="{2BC37DBD-6EEC-4C19-8E4A-FD1827A0872C}" sibTransId="{221A730F-F364-4450-9520-1B085CA24BD5}"/>
    <dgm:cxn modelId="{181C0F61-3CB3-475C-889E-B2F6CE8E6973}" srcId="{83093ABB-C71F-43E5-9314-B3FEC3A0E9B4}" destId="{4CE52D33-00E3-43E3-8D91-680F602A503D}" srcOrd="0" destOrd="0" parTransId="{8040FC00-A24B-4CFF-9EC3-9DBF6F5B5B81}" sibTransId="{C1D0192A-2CBB-441E-B65B-7778895A91D1}"/>
    <dgm:cxn modelId="{193FF1F8-8DDE-41BA-AB78-D6255FC23174}" srcId="{8E4FBAB9-940F-4CF4-853A-78377DC03971}" destId="{9D5C0791-49E2-4F2A-A094-6075D50E0B90}" srcOrd="0" destOrd="0" parTransId="{C728ACE3-5EA9-4D80-B3FB-330D868506CD}" sibTransId="{20DB864A-489B-4775-A6A3-12DF3EFFC912}"/>
    <dgm:cxn modelId="{30BF1F91-9446-4873-BAB8-9BC6B76FF1B4}" type="presOf" srcId="{83093ABB-C71F-43E5-9314-B3FEC3A0E9B4}" destId="{BBBB197B-A9B8-4DBB-9137-ADA1F9FF7378}" srcOrd="0" destOrd="0" presId="urn:microsoft.com/office/officeart/2005/8/layout/chevron2"/>
    <dgm:cxn modelId="{D7790980-7D42-450A-B7B2-2DADB1BF683E}" srcId="{278EB006-4148-451B-BE70-E0C15B366BA6}" destId="{A86A48B9-7751-42CF-B386-33779722C375}" srcOrd="7" destOrd="0" parTransId="{000955B5-FC68-429B-BB04-56674C6EFD74}" sibTransId="{A62DABC3-AD55-42C4-B822-C5916E1F972B}"/>
    <dgm:cxn modelId="{8D2FC20E-671F-4EC5-990E-3E14EFC6D22C}" type="presOf" srcId="{BAE4219A-9390-4E3D-9A12-FB590F41BDC2}" destId="{590653EC-B106-460A-BBA6-827687F7383F}" srcOrd="0" destOrd="0" presId="urn:microsoft.com/office/officeart/2005/8/layout/chevron2"/>
    <dgm:cxn modelId="{310EE6A2-CF25-47C8-B1E0-EC253A42EE53}" type="presOf" srcId="{9D5C0791-49E2-4F2A-A094-6075D50E0B90}" destId="{2A4FEFD0-6A0D-49DC-8A09-E91E967E6950}" srcOrd="0" destOrd="0" presId="urn:microsoft.com/office/officeart/2005/8/layout/chevron2"/>
    <dgm:cxn modelId="{AFBA98AF-4A0C-4134-B090-8A1DE4E68494}" srcId="{D44AA976-E1E6-43EB-AD7D-A99464E014AE}" destId="{D6FD2C74-59FD-403A-A7C8-B4855B6BC378}" srcOrd="0" destOrd="0" parTransId="{D9D3F5C8-1F78-4186-AA04-0E0DAA16056F}" sibTransId="{A8FDD427-E748-4E92-896A-0EA0B7EF2775}"/>
    <dgm:cxn modelId="{A9B229BF-7B17-4838-9950-150ED8ABDBF2}" srcId="{278EB006-4148-451B-BE70-E0C15B366BA6}" destId="{83093ABB-C71F-43E5-9314-B3FEC3A0E9B4}" srcOrd="2" destOrd="0" parTransId="{A22E7A75-F9D0-42E1-AFA2-B9D2F8B23ADB}" sibTransId="{4E7A2D66-45B1-4B9F-9ED8-70567B31C7B8}"/>
    <dgm:cxn modelId="{D285383B-301B-4DFE-A0A7-CBD1BC726850}" type="presOf" srcId="{5E5EEFF2-C8C3-4FD1-B486-42715AFF6264}" destId="{9B9E233A-94AD-43EC-B16B-6147B91B3CBD}" srcOrd="0" destOrd="0" presId="urn:microsoft.com/office/officeart/2005/8/layout/chevron2"/>
    <dgm:cxn modelId="{A31D41C8-4AA8-4D90-AAA2-61368174D0C1}" type="presOf" srcId="{D44AA976-E1E6-43EB-AD7D-A99464E014AE}" destId="{60B97B0A-2B1F-427A-BB44-BF57571BA77E}" srcOrd="0" destOrd="0" presId="urn:microsoft.com/office/officeart/2005/8/layout/chevron2"/>
    <dgm:cxn modelId="{C30F372E-0A97-441D-9497-1C0A7463C4F0}" srcId="{278EB006-4148-451B-BE70-E0C15B366BA6}" destId="{5E5EEFF2-C8C3-4FD1-B486-42715AFF6264}" srcOrd="6" destOrd="0" parTransId="{7DB4F254-A22F-4650-A684-31B2E287EA20}" sibTransId="{B53833E1-E4F6-4901-AF59-291BF0FEB26D}"/>
    <dgm:cxn modelId="{CFA72C44-FADC-49D4-8DBB-B33CD21B74EB}" type="presOf" srcId="{78F00AC7-2D04-4FEE-9AC8-A901BFE1BC48}" destId="{E324029A-FB11-45B4-B2A8-65FE5C4ECFD9}" srcOrd="0" destOrd="0" presId="urn:microsoft.com/office/officeart/2005/8/layout/chevron2"/>
    <dgm:cxn modelId="{6B426B7A-7008-41F9-ACD2-479E9A419F42}" type="presOf" srcId="{6AB25C08-3BD5-4B95-BD4A-74E691EF4F5B}" destId="{39F8DC16-416F-492F-8605-676E1B18FB0C}" srcOrd="0" destOrd="0" presId="urn:microsoft.com/office/officeart/2005/8/layout/chevron2"/>
    <dgm:cxn modelId="{6D787BBA-AED8-4120-A2B6-F45F931F154D}" type="presOf" srcId="{BF388098-5157-46BF-9A55-150D89FB0271}" destId="{D99F6ACD-D057-45C8-A937-956165CD78F9}" srcOrd="0" destOrd="0" presId="urn:microsoft.com/office/officeart/2005/8/layout/chevron2"/>
    <dgm:cxn modelId="{DDD08623-2386-4F80-9A14-19A5CD6CCB2B}" srcId="{278EB006-4148-451B-BE70-E0C15B366BA6}" destId="{78F00AC7-2D04-4FEE-9AC8-A901BFE1BC48}" srcOrd="1" destOrd="0" parTransId="{091DED32-5220-4EBA-A6AE-0096853E17A8}" sibTransId="{A098F1BB-97A2-47F6-A375-D31B93828853}"/>
    <dgm:cxn modelId="{D03EE464-097A-4D0E-8E9C-4E1302CFF676}" type="presParOf" srcId="{E6035D95-8898-4FD4-B925-DC58038335B2}" destId="{AAD197A6-170E-4136-980D-A8F9C62C740F}" srcOrd="0" destOrd="0" presId="urn:microsoft.com/office/officeart/2005/8/layout/chevron2"/>
    <dgm:cxn modelId="{65CF366B-1ABA-4DFD-BFC8-E0CE94AE2088}" type="presParOf" srcId="{AAD197A6-170E-4136-980D-A8F9C62C740F}" destId="{0B1159F4-DDAB-4ED2-91F8-BFA3D8C4DFC0}" srcOrd="0" destOrd="0" presId="urn:microsoft.com/office/officeart/2005/8/layout/chevron2"/>
    <dgm:cxn modelId="{868E26C0-D27A-4775-A3F3-38ED2BDD921D}" type="presParOf" srcId="{AAD197A6-170E-4136-980D-A8F9C62C740F}" destId="{2A4FEFD0-6A0D-49DC-8A09-E91E967E6950}" srcOrd="1" destOrd="0" presId="urn:microsoft.com/office/officeart/2005/8/layout/chevron2"/>
    <dgm:cxn modelId="{B21A9361-F92E-47E4-BCB0-75590DB5C47E}" type="presParOf" srcId="{E6035D95-8898-4FD4-B925-DC58038335B2}" destId="{BE8AB8B5-72C8-4269-8E75-7C5B0A43933A}" srcOrd="1" destOrd="0" presId="urn:microsoft.com/office/officeart/2005/8/layout/chevron2"/>
    <dgm:cxn modelId="{ED5A3FA6-F6D1-485F-8991-1CD1BD1842BE}" type="presParOf" srcId="{E6035D95-8898-4FD4-B925-DC58038335B2}" destId="{9D132843-DED4-45F2-A26C-A11B97C7E66B}" srcOrd="2" destOrd="0" presId="urn:microsoft.com/office/officeart/2005/8/layout/chevron2"/>
    <dgm:cxn modelId="{CA87AD5B-16F6-4A65-AD4A-84900AB92090}" type="presParOf" srcId="{9D132843-DED4-45F2-A26C-A11B97C7E66B}" destId="{E324029A-FB11-45B4-B2A8-65FE5C4ECFD9}" srcOrd="0" destOrd="0" presId="urn:microsoft.com/office/officeart/2005/8/layout/chevron2"/>
    <dgm:cxn modelId="{FB50286B-8ACA-40D8-ABDE-26DCABE67213}" type="presParOf" srcId="{9D132843-DED4-45F2-A26C-A11B97C7E66B}" destId="{590653EC-B106-460A-BBA6-827687F7383F}" srcOrd="1" destOrd="0" presId="urn:microsoft.com/office/officeart/2005/8/layout/chevron2"/>
    <dgm:cxn modelId="{9BBD1B77-DB87-4B3C-B2F7-BB9BF3BE8A69}" type="presParOf" srcId="{E6035D95-8898-4FD4-B925-DC58038335B2}" destId="{D6870738-B77E-48D6-8C69-93621B977ADF}" srcOrd="3" destOrd="0" presId="urn:microsoft.com/office/officeart/2005/8/layout/chevron2"/>
    <dgm:cxn modelId="{A5D9034C-E42D-4B94-998E-407A40C47D2C}" type="presParOf" srcId="{E6035D95-8898-4FD4-B925-DC58038335B2}" destId="{139D936B-49F3-4175-9A57-C515CA788BA5}" srcOrd="4" destOrd="0" presId="urn:microsoft.com/office/officeart/2005/8/layout/chevron2"/>
    <dgm:cxn modelId="{736316DD-073C-457C-B994-1556DC7DEC7F}" type="presParOf" srcId="{139D936B-49F3-4175-9A57-C515CA788BA5}" destId="{BBBB197B-A9B8-4DBB-9137-ADA1F9FF7378}" srcOrd="0" destOrd="0" presId="urn:microsoft.com/office/officeart/2005/8/layout/chevron2"/>
    <dgm:cxn modelId="{911B83B3-3BEE-40FC-A97D-06780018AD97}" type="presParOf" srcId="{139D936B-49F3-4175-9A57-C515CA788BA5}" destId="{04FEEEAE-8FB4-4645-951A-957343929D91}" srcOrd="1" destOrd="0" presId="urn:microsoft.com/office/officeart/2005/8/layout/chevron2"/>
    <dgm:cxn modelId="{152E385B-87D5-4BB9-AFED-0F07D2E7A631}" type="presParOf" srcId="{E6035D95-8898-4FD4-B925-DC58038335B2}" destId="{012B6DC0-4721-490D-B8FA-F58AD4981261}" srcOrd="5" destOrd="0" presId="urn:microsoft.com/office/officeart/2005/8/layout/chevron2"/>
    <dgm:cxn modelId="{85138507-2938-42A6-8CCE-14982B4AAC72}" type="presParOf" srcId="{E6035D95-8898-4FD4-B925-DC58038335B2}" destId="{583DD953-FB23-4C43-B37A-1D021F1B2BCD}" srcOrd="6" destOrd="0" presId="urn:microsoft.com/office/officeart/2005/8/layout/chevron2"/>
    <dgm:cxn modelId="{8A525C5C-4269-4D63-B0A6-96072CBEBAF0}" type="presParOf" srcId="{583DD953-FB23-4C43-B37A-1D021F1B2BCD}" destId="{60B97B0A-2B1F-427A-BB44-BF57571BA77E}" srcOrd="0" destOrd="0" presId="urn:microsoft.com/office/officeart/2005/8/layout/chevron2"/>
    <dgm:cxn modelId="{218B092D-963A-47CE-AA2E-26FCD5A3E0C4}" type="presParOf" srcId="{583DD953-FB23-4C43-B37A-1D021F1B2BCD}" destId="{D246E227-5F04-4C2A-8A1D-2DAEFD5BD5AE}" srcOrd="1" destOrd="0" presId="urn:microsoft.com/office/officeart/2005/8/layout/chevron2"/>
    <dgm:cxn modelId="{8CF5FD4C-672C-4E3F-A82A-C36A1E530724}" type="presParOf" srcId="{E6035D95-8898-4FD4-B925-DC58038335B2}" destId="{DC1DED43-F1BA-4AB4-BBEB-863A0F64529C}" srcOrd="7" destOrd="0" presId="urn:microsoft.com/office/officeart/2005/8/layout/chevron2"/>
    <dgm:cxn modelId="{E584F333-49B6-43B9-ACEB-7100EA4ED2CE}" type="presParOf" srcId="{E6035D95-8898-4FD4-B925-DC58038335B2}" destId="{A0A46875-1537-41AF-9C23-2459017E8AED}" srcOrd="8" destOrd="0" presId="urn:microsoft.com/office/officeart/2005/8/layout/chevron2"/>
    <dgm:cxn modelId="{8B83043E-0E05-4A5D-A5DD-39AD46075BB7}" type="presParOf" srcId="{A0A46875-1537-41AF-9C23-2459017E8AED}" destId="{39F8DC16-416F-492F-8605-676E1B18FB0C}" srcOrd="0" destOrd="0" presId="urn:microsoft.com/office/officeart/2005/8/layout/chevron2"/>
    <dgm:cxn modelId="{F8286B4E-8AFD-40A2-B338-69FBE88B23B0}" type="presParOf" srcId="{A0A46875-1537-41AF-9C23-2459017E8AED}" destId="{319EB295-E68C-40A6-B0C0-B3AFF0F9CE1B}" srcOrd="1" destOrd="0" presId="urn:microsoft.com/office/officeart/2005/8/layout/chevron2"/>
    <dgm:cxn modelId="{37DF4A9F-1DB3-456B-8E6B-6DEB8F259D20}" type="presParOf" srcId="{E6035D95-8898-4FD4-B925-DC58038335B2}" destId="{BD16A7C6-F6B9-4381-8B84-AB33CD1786B5}" srcOrd="9" destOrd="0" presId="urn:microsoft.com/office/officeart/2005/8/layout/chevron2"/>
    <dgm:cxn modelId="{4C022E45-028D-40BD-883B-ABCBB549401F}" type="presParOf" srcId="{E6035D95-8898-4FD4-B925-DC58038335B2}" destId="{F56574FB-DD04-433D-9933-3CBAB674FF4F}" srcOrd="10" destOrd="0" presId="urn:microsoft.com/office/officeart/2005/8/layout/chevron2"/>
    <dgm:cxn modelId="{BBE7B254-5C0A-4AAD-8277-89D7A04424E2}" type="presParOf" srcId="{F56574FB-DD04-433D-9933-3CBAB674FF4F}" destId="{8806110B-C7FB-4174-AF81-081FDDFB765E}" srcOrd="0" destOrd="0" presId="urn:microsoft.com/office/officeart/2005/8/layout/chevron2"/>
    <dgm:cxn modelId="{2C5F52A1-42FA-4392-8C49-8EDB7F439E88}" type="presParOf" srcId="{F56574FB-DD04-433D-9933-3CBAB674FF4F}" destId="{4E011D6D-EC50-4936-BA38-9B92890EC63E}" srcOrd="1" destOrd="0" presId="urn:microsoft.com/office/officeart/2005/8/layout/chevron2"/>
    <dgm:cxn modelId="{1094EC25-E394-459C-85F3-DAFE8A83ED4D}" type="presParOf" srcId="{E6035D95-8898-4FD4-B925-DC58038335B2}" destId="{85FC6465-B57E-4FD5-A836-B411BFC07E97}" srcOrd="11" destOrd="0" presId="urn:microsoft.com/office/officeart/2005/8/layout/chevron2"/>
    <dgm:cxn modelId="{40379B03-F516-4F62-B46F-DE06430A0C17}" type="presParOf" srcId="{E6035D95-8898-4FD4-B925-DC58038335B2}" destId="{C3CE87D5-729A-486A-AA4C-016D4A7F591A}" srcOrd="12" destOrd="0" presId="urn:microsoft.com/office/officeart/2005/8/layout/chevron2"/>
    <dgm:cxn modelId="{15DB8A32-0DDB-42EC-A5F7-BF87BAACFA70}" type="presParOf" srcId="{C3CE87D5-729A-486A-AA4C-016D4A7F591A}" destId="{9B9E233A-94AD-43EC-B16B-6147B91B3CBD}" srcOrd="0" destOrd="0" presId="urn:microsoft.com/office/officeart/2005/8/layout/chevron2"/>
    <dgm:cxn modelId="{B851D71D-278C-4057-A557-716DEEEACEAC}" type="presParOf" srcId="{C3CE87D5-729A-486A-AA4C-016D4A7F591A}" destId="{26D51F88-66B6-4D55-BB13-FF9450107D9B}" srcOrd="1" destOrd="0" presId="urn:microsoft.com/office/officeart/2005/8/layout/chevron2"/>
    <dgm:cxn modelId="{C296D320-CCBF-49B2-9968-2CCDA691DCB3}" type="presParOf" srcId="{E6035D95-8898-4FD4-B925-DC58038335B2}" destId="{4FE28FA9-45C2-4512-8775-6142EA2228FE}" srcOrd="13" destOrd="0" presId="urn:microsoft.com/office/officeart/2005/8/layout/chevron2"/>
    <dgm:cxn modelId="{E0285C3A-D627-4EED-ABA5-7D2B0B707A17}" type="presParOf" srcId="{E6035D95-8898-4FD4-B925-DC58038335B2}" destId="{F274F587-4B9E-4C0B-ACD5-E082E2830E2A}" srcOrd="14" destOrd="0" presId="urn:microsoft.com/office/officeart/2005/8/layout/chevron2"/>
    <dgm:cxn modelId="{01EEA310-9E0B-4FCD-AB44-A33CC9704FD0}" type="presParOf" srcId="{F274F587-4B9E-4C0B-ACD5-E082E2830E2A}" destId="{702ECDC0-2D8E-4849-8904-9681B1046435}" srcOrd="0" destOrd="0" presId="urn:microsoft.com/office/officeart/2005/8/layout/chevron2"/>
    <dgm:cxn modelId="{49C99112-7719-4E7F-8631-E9C50B001C49}" type="presParOf" srcId="{F274F587-4B9E-4C0B-ACD5-E082E2830E2A}" destId="{D99F6ACD-D057-45C8-A937-956165CD78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FA286-4D7C-4D0A-9056-6FB7E1538230}">
      <dsp:nvSpPr>
        <dsp:cNvPr id="0" name=""/>
        <dsp:cNvSpPr/>
      </dsp:nvSpPr>
      <dsp:spPr>
        <a:xfrm>
          <a:off x="1981328" y="3434478"/>
          <a:ext cx="329237" cy="720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4618" y="0"/>
              </a:lnTo>
              <a:lnTo>
                <a:pt x="164618" y="720074"/>
              </a:lnTo>
              <a:lnTo>
                <a:pt x="329237" y="72007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26153" y="3774721"/>
        <a:ext cx="39588" cy="39588"/>
      </dsp:txXfrm>
    </dsp:sp>
    <dsp:sp modelId="{5DFEA724-5FB2-4968-A601-9A4FEFA8448F}">
      <dsp:nvSpPr>
        <dsp:cNvPr id="0" name=""/>
        <dsp:cNvSpPr/>
      </dsp:nvSpPr>
      <dsp:spPr>
        <a:xfrm>
          <a:off x="1981328" y="3434478"/>
          <a:ext cx="329237" cy="144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4618" y="0"/>
              </a:lnTo>
              <a:lnTo>
                <a:pt x="164618" y="144009"/>
              </a:lnTo>
              <a:lnTo>
                <a:pt x="329237" y="14400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36963" y="3497499"/>
        <a:ext cx="17967" cy="17967"/>
      </dsp:txXfrm>
    </dsp:sp>
    <dsp:sp modelId="{9D614CA3-2DEF-4355-B46D-C887EE4A0A99}">
      <dsp:nvSpPr>
        <dsp:cNvPr id="0" name=""/>
        <dsp:cNvSpPr/>
      </dsp:nvSpPr>
      <dsp:spPr>
        <a:xfrm>
          <a:off x="1981328" y="2902222"/>
          <a:ext cx="329237" cy="532255"/>
        </a:xfrm>
        <a:custGeom>
          <a:avLst/>
          <a:gdLst/>
          <a:ahLst/>
          <a:cxnLst/>
          <a:rect l="0" t="0" r="0" b="0"/>
          <a:pathLst>
            <a:path>
              <a:moveTo>
                <a:pt x="0" y="532255"/>
              </a:moveTo>
              <a:lnTo>
                <a:pt x="164618" y="532255"/>
              </a:lnTo>
              <a:lnTo>
                <a:pt x="164618" y="0"/>
              </a:lnTo>
              <a:lnTo>
                <a:pt x="329237" y="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30301" y="3152704"/>
        <a:ext cx="31292" cy="31292"/>
      </dsp:txXfrm>
    </dsp:sp>
    <dsp:sp modelId="{C63E63EE-BB68-42BC-B99B-2E12FAC0EE20}">
      <dsp:nvSpPr>
        <dsp:cNvPr id="0" name=""/>
        <dsp:cNvSpPr/>
      </dsp:nvSpPr>
      <dsp:spPr>
        <a:xfrm>
          <a:off x="450294" y="2120348"/>
          <a:ext cx="206402" cy="1314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3201" y="0"/>
              </a:lnTo>
              <a:lnTo>
                <a:pt x="103201" y="1314130"/>
              </a:lnTo>
              <a:lnTo>
                <a:pt x="206402" y="131413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520239" y="2744157"/>
        <a:ext cx="66512" cy="66512"/>
      </dsp:txXfrm>
    </dsp:sp>
    <dsp:sp modelId="{DB47CA24-4072-405B-A3C4-866A297756E9}">
      <dsp:nvSpPr>
        <dsp:cNvPr id="0" name=""/>
        <dsp:cNvSpPr/>
      </dsp:nvSpPr>
      <dsp:spPr>
        <a:xfrm>
          <a:off x="1992416" y="958006"/>
          <a:ext cx="318150" cy="1080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075" y="0"/>
              </a:lnTo>
              <a:lnTo>
                <a:pt x="159075" y="1080653"/>
              </a:lnTo>
              <a:lnTo>
                <a:pt x="318150" y="1080653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23328" y="1470170"/>
        <a:ext cx="56325" cy="56325"/>
      </dsp:txXfrm>
    </dsp:sp>
    <dsp:sp modelId="{A075DF1B-454B-4286-90A8-2938E20E7BA6}">
      <dsp:nvSpPr>
        <dsp:cNvPr id="0" name=""/>
        <dsp:cNvSpPr/>
      </dsp:nvSpPr>
      <dsp:spPr>
        <a:xfrm>
          <a:off x="1992416" y="958006"/>
          <a:ext cx="318150" cy="57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075" y="0"/>
              </a:lnTo>
              <a:lnTo>
                <a:pt x="159075" y="575839"/>
              </a:lnTo>
              <a:lnTo>
                <a:pt x="318150" y="57583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35044" y="1229478"/>
        <a:ext cx="32894" cy="32894"/>
      </dsp:txXfrm>
    </dsp:sp>
    <dsp:sp modelId="{93F0AC59-7006-493E-AF00-D809F4F089C8}">
      <dsp:nvSpPr>
        <dsp:cNvPr id="0" name=""/>
        <dsp:cNvSpPr/>
      </dsp:nvSpPr>
      <dsp:spPr>
        <a:xfrm>
          <a:off x="1992416" y="912286"/>
          <a:ext cx="3181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59075" y="45720"/>
              </a:lnTo>
              <a:lnTo>
                <a:pt x="159075" y="116745"/>
              </a:lnTo>
              <a:lnTo>
                <a:pt x="318150" y="116745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43341" y="949856"/>
        <a:ext cx="16299" cy="16299"/>
      </dsp:txXfrm>
    </dsp:sp>
    <dsp:sp modelId="{19FC831D-6404-484D-8E30-711E95F2B6F7}">
      <dsp:nvSpPr>
        <dsp:cNvPr id="0" name=""/>
        <dsp:cNvSpPr/>
      </dsp:nvSpPr>
      <dsp:spPr>
        <a:xfrm>
          <a:off x="1992416" y="524217"/>
          <a:ext cx="318150" cy="433788"/>
        </a:xfrm>
        <a:custGeom>
          <a:avLst/>
          <a:gdLst/>
          <a:ahLst/>
          <a:cxnLst/>
          <a:rect l="0" t="0" r="0" b="0"/>
          <a:pathLst>
            <a:path>
              <a:moveTo>
                <a:pt x="0" y="433788"/>
              </a:moveTo>
              <a:lnTo>
                <a:pt x="159075" y="433788"/>
              </a:lnTo>
              <a:lnTo>
                <a:pt x="159075" y="0"/>
              </a:lnTo>
              <a:lnTo>
                <a:pt x="318150" y="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2138042" y="727662"/>
        <a:ext cx="26897" cy="26897"/>
      </dsp:txXfrm>
    </dsp:sp>
    <dsp:sp modelId="{9C74A589-3F89-443E-BAD3-1F94C111AB2C}">
      <dsp:nvSpPr>
        <dsp:cNvPr id="0" name=""/>
        <dsp:cNvSpPr/>
      </dsp:nvSpPr>
      <dsp:spPr>
        <a:xfrm>
          <a:off x="450294" y="958006"/>
          <a:ext cx="217489" cy="1162342"/>
        </a:xfrm>
        <a:custGeom>
          <a:avLst/>
          <a:gdLst/>
          <a:ahLst/>
          <a:cxnLst/>
          <a:rect l="0" t="0" r="0" b="0"/>
          <a:pathLst>
            <a:path>
              <a:moveTo>
                <a:pt x="0" y="1162342"/>
              </a:moveTo>
              <a:lnTo>
                <a:pt x="108744" y="1162342"/>
              </a:lnTo>
              <a:lnTo>
                <a:pt x="108744" y="0"/>
              </a:lnTo>
              <a:lnTo>
                <a:pt x="217489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i="0" kern="1200"/>
        </a:p>
      </dsp:txBody>
      <dsp:txXfrm>
        <a:off x="529476" y="1509614"/>
        <a:ext cx="59125" cy="59125"/>
      </dsp:txXfrm>
    </dsp:sp>
    <dsp:sp modelId="{E143D41C-31B7-4BC5-9142-A70033BDA978}">
      <dsp:nvSpPr>
        <dsp:cNvPr id="0" name=""/>
        <dsp:cNvSpPr/>
      </dsp:nvSpPr>
      <dsp:spPr>
        <a:xfrm rot="16200000">
          <a:off x="-1608178" y="1895201"/>
          <a:ext cx="3666650" cy="4502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Информационное обеспечение</a:t>
          </a:r>
          <a:endParaRPr lang="ru-RU" sz="1500" b="1" i="0" kern="1200" dirty="0"/>
        </a:p>
      </dsp:txBody>
      <dsp:txXfrm>
        <a:off x="-1608178" y="1895201"/>
        <a:ext cx="3666650" cy="450294"/>
      </dsp:txXfrm>
    </dsp:sp>
    <dsp:sp modelId="{55676A6C-8549-4E5B-B12E-56D6008F65B1}">
      <dsp:nvSpPr>
        <dsp:cNvPr id="0" name=""/>
        <dsp:cNvSpPr/>
      </dsp:nvSpPr>
      <dsp:spPr>
        <a:xfrm>
          <a:off x="667783" y="756080"/>
          <a:ext cx="1324632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Внешние источники</a:t>
          </a:r>
          <a:endParaRPr lang="ru-RU" sz="1500" b="1" i="0" kern="1200" dirty="0"/>
        </a:p>
      </dsp:txBody>
      <dsp:txXfrm>
        <a:off x="667783" y="756080"/>
        <a:ext cx="1324632" cy="403851"/>
      </dsp:txXfrm>
    </dsp:sp>
    <dsp:sp modelId="{36CEA21B-3C8C-44F1-B5F8-BAFD8B3C25F2}">
      <dsp:nvSpPr>
        <dsp:cNvPr id="0" name=""/>
        <dsp:cNvSpPr/>
      </dsp:nvSpPr>
      <dsp:spPr>
        <a:xfrm>
          <a:off x="2310566" y="322291"/>
          <a:ext cx="3511109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Макроэкономические показатели </a:t>
          </a:r>
          <a:endParaRPr lang="ru-RU" sz="1500" b="1" i="0" kern="1200" dirty="0"/>
        </a:p>
      </dsp:txBody>
      <dsp:txXfrm>
        <a:off x="2310566" y="322291"/>
        <a:ext cx="3511109" cy="403851"/>
      </dsp:txXfrm>
    </dsp:sp>
    <dsp:sp modelId="{AAA45654-71FA-45CA-B3AE-0645B8B638D5}">
      <dsp:nvSpPr>
        <dsp:cNvPr id="0" name=""/>
        <dsp:cNvSpPr/>
      </dsp:nvSpPr>
      <dsp:spPr>
        <a:xfrm>
          <a:off x="2310566" y="827105"/>
          <a:ext cx="3567049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Показатели конъюнктуры рынка</a:t>
          </a:r>
          <a:endParaRPr lang="ru-RU" sz="1500" b="1" i="0" kern="1200" dirty="0"/>
        </a:p>
      </dsp:txBody>
      <dsp:txXfrm>
        <a:off x="2310566" y="827105"/>
        <a:ext cx="3567049" cy="403851"/>
      </dsp:txXfrm>
    </dsp:sp>
    <dsp:sp modelId="{571CD711-C837-4823-83EC-C8F583DAB205}">
      <dsp:nvSpPr>
        <dsp:cNvPr id="0" name=""/>
        <dsp:cNvSpPr/>
      </dsp:nvSpPr>
      <dsp:spPr>
        <a:xfrm>
          <a:off x="2310566" y="1331919"/>
          <a:ext cx="3565154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Показатели деятельности контрагентов и конкурентов </a:t>
          </a:r>
          <a:endParaRPr lang="ru-RU" sz="1500" b="1" i="0" kern="1200" dirty="0"/>
        </a:p>
      </dsp:txBody>
      <dsp:txXfrm>
        <a:off x="2310566" y="1331919"/>
        <a:ext cx="3565154" cy="403851"/>
      </dsp:txXfrm>
    </dsp:sp>
    <dsp:sp modelId="{406D9785-41D2-43A5-B859-096D7738F59B}">
      <dsp:nvSpPr>
        <dsp:cNvPr id="0" name=""/>
        <dsp:cNvSpPr/>
      </dsp:nvSpPr>
      <dsp:spPr>
        <a:xfrm>
          <a:off x="2310566" y="1836734"/>
          <a:ext cx="3756047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Нормативно-правовые акты </a:t>
          </a:r>
          <a:endParaRPr lang="ru-RU" sz="1500" b="1" i="0" kern="1200" dirty="0"/>
        </a:p>
      </dsp:txBody>
      <dsp:txXfrm>
        <a:off x="2310566" y="1836734"/>
        <a:ext cx="3756047" cy="403851"/>
      </dsp:txXfrm>
    </dsp:sp>
    <dsp:sp modelId="{9311820B-ACE4-4C00-BFE3-CF02249A432B}">
      <dsp:nvSpPr>
        <dsp:cNvPr id="0" name=""/>
        <dsp:cNvSpPr/>
      </dsp:nvSpPr>
      <dsp:spPr>
        <a:xfrm>
          <a:off x="656696" y="3232553"/>
          <a:ext cx="1324632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Внутренние источники</a:t>
          </a:r>
          <a:endParaRPr lang="ru-RU" sz="1500" b="1" i="0" kern="1200" dirty="0"/>
        </a:p>
      </dsp:txBody>
      <dsp:txXfrm>
        <a:off x="656696" y="3232553"/>
        <a:ext cx="1324632" cy="403851"/>
      </dsp:txXfrm>
    </dsp:sp>
    <dsp:sp modelId="{3A28B54A-16D8-422D-B82A-93B87DB6BF9A}">
      <dsp:nvSpPr>
        <dsp:cNvPr id="0" name=""/>
        <dsp:cNvSpPr/>
      </dsp:nvSpPr>
      <dsp:spPr>
        <a:xfrm>
          <a:off x="2310566" y="2556283"/>
          <a:ext cx="5028463" cy="69187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Показатели финансового состояния и результатов финансовой деятельности организации  </a:t>
          </a:r>
          <a:endParaRPr lang="ru-RU" sz="1500" b="1" i="0" kern="1200" dirty="0"/>
        </a:p>
      </dsp:txBody>
      <dsp:txXfrm>
        <a:off x="2310566" y="2556283"/>
        <a:ext cx="5028463" cy="691878"/>
      </dsp:txXfrm>
    </dsp:sp>
    <dsp:sp modelId="{A9D05FBC-DE77-4152-B068-21859DD248C6}">
      <dsp:nvSpPr>
        <dsp:cNvPr id="0" name=""/>
        <dsp:cNvSpPr/>
      </dsp:nvSpPr>
      <dsp:spPr>
        <a:xfrm>
          <a:off x="2310566" y="3376562"/>
          <a:ext cx="4901006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 Показатели финансовых результатов деятельности  структурных подразделений </a:t>
          </a:r>
          <a:endParaRPr lang="ru-RU" sz="1500" b="1" i="0" kern="1200" dirty="0"/>
        </a:p>
      </dsp:txBody>
      <dsp:txXfrm>
        <a:off x="2310566" y="3376562"/>
        <a:ext cx="4901006" cy="403851"/>
      </dsp:txXfrm>
    </dsp:sp>
    <dsp:sp modelId="{04FD52E5-246B-4B7E-990D-B7FF7DB0EF1B}">
      <dsp:nvSpPr>
        <dsp:cNvPr id="0" name=""/>
        <dsp:cNvSpPr/>
      </dsp:nvSpPr>
      <dsp:spPr>
        <a:xfrm>
          <a:off x="2310566" y="3952628"/>
          <a:ext cx="4902874" cy="403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 smtClean="0"/>
            <a:t>Нормативно-плановые показатели  финансо­вого развития организации</a:t>
          </a:r>
          <a:endParaRPr lang="ru-RU" sz="1500" b="1" i="0" kern="1200" dirty="0"/>
        </a:p>
      </dsp:txBody>
      <dsp:txXfrm>
        <a:off x="2310566" y="3952628"/>
        <a:ext cx="4902874" cy="403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159F4-DDAB-4ED2-91F8-BFA3D8C4DFC0}">
      <dsp:nvSpPr>
        <dsp:cNvPr id="0" name=""/>
        <dsp:cNvSpPr/>
      </dsp:nvSpPr>
      <dsp:spPr>
        <a:xfrm rot="5400000">
          <a:off x="-85705" y="87981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1</a:t>
          </a:r>
          <a:endParaRPr lang="ru-RU" sz="900" b="1" kern="1200" dirty="0"/>
        </a:p>
      </dsp:txBody>
      <dsp:txXfrm rot="-5400000">
        <a:off x="1" y="202255"/>
        <a:ext cx="399960" cy="171412"/>
      </dsp:txXfrm>
    </dsp:sp>
    <dsp:sp modelId="{2A4FEFD0-6A0D-49DC-8A09-E91E967E6950}">
      <dsp:nvSpPr>
        <dsp:cNvPr id="0" name=""/>
        <dsp:cNvSpPr/>
      </dsp:nvSpPr>
      <dsp:spPr>
        <a:xfrm rot="5400000">
          <a:off x="3470570" y="-3068334"/>
          <a:ext cx="371587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Бухгалтерский баланс</a:t>
          </a:r>
          <a:endParaRPr lang="ru-RU" sz="2000" b="1" kern="1200" dirty="0"/>
        </a:p>
      </dsp:txBody>
      <dsp:txXfrm rot="-5400000">
        <a:off x="399961" y="20414"/>
        <a:ext cx="6494668" cy="335309"/>
      </dsp:txXfrm>
    </dsp:sp>
    <dsp:sp modelId="{E324029A-FB11-45B4-B2A8-65FE5C4ECFD9}">
      <dsp:nvSpPr>
        <dsp:cNvPr id="0" name=""/>
        <dsp:cNvSpPr/>
      </dsp:nvSpPr>
      <dsp:spPr>
        <a:xfrm rot="5400000">
          <a:off x="-85705" y="583705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2</a:t>
          </a:r>
          <a:endParaRPr lang="ru-RU" sz="900" b="1" kern="1200" dirty="0"/>
        </a:p>
      </dsp:txBody>
      <dsp:txXfrm rot="-5400000">
        <a:off x="1" y="697979"/>
        <a:ext cx="399960" cy="171412"/>
      </dsp:txXfrm>
    </dsp:sp>
    <dsp:sp modelId="{590653EC-B106-460A-BBA6-827687F7383F}">
      <dsp:nvSpPr>
        <dsp:cNvPr id="0" name=""/>
        <dsp:cNvSpPr/>
      </dsp:nvSpPr>
      <dsp:spPr>
        <a:xfrm rot="5400000">
          <a:off x="3470668" y="-2572708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Отчет о прибылях и убытках</a:t>
          </a:r>
          <a:endParaRPr lang="ru-RU" sz="2000" b="1" kern="1200" dirty="0"/>
        </a:p>
      </dsp:txBody>
      <dsp:txXfrm rot="-5400000">
        <a:off x="399961" y="516129"/>
        <a:ext cx="6494677" cy="335132"/>
      </dsp:txXfrm>
    </dsp:sp>
    <dsp:sp modelId="{BBBB197B-A9B8-4DBB-9137-ADA1F9FF7378}">
      <dsp:nvSpPr>
        <dsp:cNvPr id="0" name=""/>
        <dsp:cNvSpPr/>
      </dsp:nvSpPr>
      <dsp:spPr>
        <a:xfrm rot="5400000">
          <a:off x="-85705" y="1079429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3</a:t>
          </a:r>
          <a:endParaRPr lang="ru-RU" sz="900" b="1" kern="1200" dirty="0"/>
        </a:p>
      </dsp:txBody>
      <dsp:txXfrm rot="-5400000">
        <a:off x="1" y="1193703"/>
        <a:ext cx="399960" cy="171412"/>
      </dsp:txXfrm>
    </dsp:sp>
    <dsp:sp modelId="{04FEEEAE-8FB4-4645-951A-957343929D91}">
      <dsp:nvSpPr>
        <dsp:cNvPr id="0" name=""/>
        <dsp:cNvSpPr/>
      </dsp:nvSpPr>
      <dsp:spPr>
        <a:xfrm rot="5400000">
          <a:off x="3470668" y="-2076984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Отчет об изменении капитала</a:t>
          </a:r>
          <a:endParaRPr lang="ru-RU" sz="2000" b="1" kern="1200" dirty="0"/>
        </a:p>
      </dsp:txBody>
      <dsp:txXfrm rot="-5400000">
        <a:off x="399961" y="1011853"/>
        <a:ext cx="6494677" cy="335132"/>
      </dsp:txXfrm>
    </dsp:sp>
    <dsp:sp modelId="{60B97B0A-2B1F-427A-BB44-BF57571BA77E}">
      <dsp:nvSpPr>
        <dsp:cNvPr id="0" name=""/>
        <dsp:cNvSpPr/>
      </dsp:nvSpPr>
      <dsp:spPr>
        <a:xfrm rot="5400000">
          <a:off x="-85705" y="1575153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4 </a:t>
          </a:r>
          <a:endParaRPr lang="ru-RU" sz="900" b="1" kern="1200" dirty="0"/>
        </a:p>
      </dsp:txBody>
      <dsp:txXfrm rot="-5400000">
        <a:off x="1" y="1689427"/>
        <a:ext cx="399960" cy="171412"/>
      </dsp:txXfrm>
    </dsp:sp>
    <dsp:sp modelId="{D246E227-5F04-4C2A-8A1D-2DAEFD5BD5AE}">
      <dsp:nvSpPr>
        <dsp:cNvPr id="0" name=""/>
        <dsp:cNvSpPr/>
      </dsp:nvSpPr>
      <dsp:spPr>
        <a:xfrm rot="5400000">
          <a:off x="3470668" y="-1581260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Отчет о движении денежных средств</a:t>
          </a:r>
          <a:endParaRPr lang="ru-RU" sz="2000" b="1" kern="1200" dirty="0"/>
        </a:p>
      </dsp:txBody>
      <dsp:txXfrm rot="-5400000">
        <a:off x="399961" y="1507577"/>
        <a:ext cx="6494677" cy="335132"/>
      </dsp:txXfrm>
    </dsp:sp>
    <dsp:sp modelId="{39F8DC16-416F-492F-8605-676E1B18FB0C}">
      <dsp:nvSpPr>
        <dsp:cNvPr id="0" name=""/>
        <dsp:cNvSpPr/>
      </dsp:nvSpPr>
      <dsp:spPr>
        <a:xfrm rot="5400000">
          <a:off x="-85705" y="2070877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5</a:t>
          </a:r>
          <a:endParaRPr lang="ru-RU" sz="900" b="1" kern="1200" dirty="0"/>
        </a:p>
      </dsp:txBody>
      <dsp:txXfrm rot="-5400000">
        <a:off x="1" y="2185151"/>
        <a:ext cx="399960" cy="171412"/>
      </dsp:txXfrm>
    </dsp:sp>
    <dsp:sp modelId="{319EB295-E68C-40A6-B0C0-B3AFF0F9CE1B}">
      <dsp:nvSpPr>
        <dsp:cNvPr id="0" name=""/>
        <dsp:cNvSpPr/>
      </dsp:nvSpPr>
      <dsp:spPr>
        <a:xfrm rot="5400000">
          <a:off x="3470668" y="-1085536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Приложение к бухгалтерскому балансу</a:t>
          </a:r>
          <a:endParaRPr lang="ru-RU" sz="2000" b="1" kern="1200" dirty="0"/>
        </a:p>
      </dsp:txBody>
      <dsp:txXfrm rot="-5400000">
        <a:off x="399961" y="2003301"/>
        <a:ext cx="6494677" cy="335132"/>
      </dsp:txXfrm>
    </dsp:sp>
    <dsp:sp modelId="{8806110B-C7FB-4174-AF81-081FDDFB765E}">
      <dsp:nvSpPr>
        <dsp:cNvPr id="0" name=""/>
        <dsp:cNvSpPr/>
      </dsp:nvSpPr>
      <dsp:spPr>
        <a:xfrm rot="5400000">
          <a:off x="-85705" y="2566601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Форма 6</a:t>
          </a:r>
          <a:endParaRPr lang="ru-RU" sz="900" b="1" kern="1200" dirty="0"/>
        </a:p>
      </dsp:txBody>
      <dsp:txXfrm rot="-5400000">
        <a:off x="1" y="2680875"/>
        <a:ext cx="399960" cy="171412"/>
      </dsp:txXfrm>
    </dsp:sp>
    <dsp:sp modelId="{4E011D6D-EC50-4936-BA38-9B92890EC63E}">
      <dsp:nvSpPr>
        <dsp:cNvPr id="0" name=""/>
        <dsp:cNvSpPr/>
      </dsp:nvSpPr>
      <dsp:spPr>
        <a:xfrm rot="5400000">
          <a:off x="3470668" y="-589812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Отчет о целевом использовании полученных средств</a:t>
          </a:r>
          <a:endParaRPr lang="ru-RU" sz="2000" b="1" kern="1200" dirty="0"/>
        </a:p>
      </dsp:txBody>
      <dsp:txXfrm rot="-5400000">
        <a:off x="399961" y="2499025"/>
        <a:ext cx="6494677" cy="335132"/>
      </dsp:txXfrm>
    </dsp:sp>
    <dsp:sp modelId="{9B9E233A-94AD-43EC-B16B-6147B91B3CBD}">
      <dsp:nvSpPr>
        <dsp:cNvPr id="0" name=""/>
        <dsp:cNvSpPr/>
      </dsp:nvSpPr>
      <dsp:spPr>
        <a:xfrm rot="5400000">
          <a:off x="-85705" y="3062325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1" kern="1200"/>
        </a:p>
      </dsp:txBody>
      <dsp:txXfrm rot="-5400000">
        <a:off x="1" y="3176599"/>
        <a:ext cx="399960" cy="171412"/>
      </dsp:txXfrm>
    </dsp:sp>
    <dsp:sp modelId="{26D51F88-66B6-4D55-BB13-FF9450107D9B}">
      <dsp:nvSpPr>
        <dsp:cNvPr id="0" name=""/>
        <dsp:cNvSpPr/>
      </dsp:nvSpPr>
      <dsp:spPr>
        <a:xfrm rot="5400000">
          <a:off x="3470668" y="-94088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Пояснительная записка</a:t>
          </a:r>
          <a:endParaRPr lang="ru-RU" sz="2000" b="1" kern="1200" dirty="0"/>
        </a:p>
      </dsp:txBody>
      <dsp:txXfrm rot="-5400000">
        <a:off x="399961" y="2994749"/>
        <a:ext cx="6494677" cy="335132"/>
      </dsp:txXfrm>
    </dsp:sp>
    <dsp:sp modelId="{702ECDC0-2D8E-4849-8904-9681B1046435}">
      <dsp:nvSpPr>
        <dsp:cNvPr id="0" name=""/>
        <dsp:cNvSpPr/>
      </dsp:nvSpPr>
      <dsp:spPr>
        <a:xfrm rot="5400000">
          <a:off x="-85705" y="3558048"/>
          <a:ext cx="571372" cy="39996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1" kern="1200"/>
        </a:p>
      </dsp:txBody>
      <dsp:txXfrm rot="-5400000">
        <a:off x="1" y="3672322"/>
        <a:ext cx="399960" cy="171412"/>
      </dsp:txXfrm>
    </dsp:sp>
    <dsp:sp modelId="{D99F6ACD-D057-45C8-A937-956165CD78F9}">
      <dsp:nvSpPr>
        <dsp:cNvPr id="0" name=""/>
        <dsp:cNvSpPr/>
      </dsp:nvSpPr>
      <dsp:spPr>
        <a:xfrm rot="5400000">
          <a:off x="3470668" y="401635"/>
          <a:ext cx="371392" cy="651280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Аудиторское заключение</a:t>
          </a:r>
          <a:endParaRPr lang="ru-RU" sz="2000" b="1" kern="1200" dirty="0"/>
        </a:p>
      </dsp:txBody>
      <dsp:txXfrm rot="-5400000">
        <a:off x="399961" y="3490472"/>
        <a:ext cx="6494677" cy="335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387EA-3B4A-479C-8424-B8EA60936A15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9549D-E352-4DCD-9BAA-FB1330204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3529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DAF1F-0929-479B-BECC-AA9179B8256F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24201-00B6-4CA6-AD32-155E970A0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367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24201-00B6-4CA6-AD32-155E970A0AA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10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D700E-D676-4146-BD3D-24C04ED90A34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184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227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723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915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711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334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759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14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621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807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5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2523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473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979" y="1412776"/>
            <a:ext cx="6254044" cy="2188729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/>
              <a:t>Финансовый </a:t>
            </a:r>
            <a:r>
              <a:rPr lang="ru-RU" sz="3000" b="1" dirty="0"/>
              <a:t>менеджмент </a:t>
            </a:r>
            <a:r>
              <a:rPr lang="ru-RU" sz="3000" b="1" dirty="0" smtClean="0"/>
              <a:t/>
            </a:r>
            <a:br>
              <a:rPr lang="ru-RU" sz="3000" b="1" dirty="0" smtClean="0"/>
            </a:br>
            <a:r>
              <a:rPr lang="ru-RU" sz="3000" b="1" dirty="0" smtClean="0"/>
              <a:t>в </a:t>
            </a:r>
            <a:r>
              <a:rPr lang="ru-RU" sz="3000" b="1" dirty="0"/>
              <a:t>системе управления организацией</a:t>
            </a:r>
            <a:br>
              <a:rPr lang="ru-RU" sz="3000" b="1" dirty="0"/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xmlns="" val="96577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Объект управления 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В качестве объектов управления</a:t>
            </a:r>
            <a:r>
              <a:rPr lang="ru-RU" b="1" i="1" dirty="0"/>
              <a:t> </a:t>
            </a:r>
            <a:r>
              <a:rPr lang="ru-RU" dirty="0"/>
              <a:t>(управляемая подсистема) финансовой деятельностью организации выступают совокупность финансовых ресурсов организации и источники их формирования, а также финансовые отношения, возникающие в процессе движения финансовых ресурсов и их кругооборота. В частности, объектами являются: 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активы </a:t>
            </a:r>
            <a:r>
              <a:rPr lang="ru-RU" dirty="0"/>
              <a:t>и пассивы организации, формирующиеся в процессе текущей деятельности и осуществления инвестиций; 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денежные </a:t>
            </a:r>
            <a:r>
              <a:rPr lang="ru-RU" dirty="0"/>
              <a:t>потоки, размеры которых зависят от внешних и внутренних факторов;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финансовые </a:t>
            </a:r>
            <a:r>
              <a:rPr lang="ru-RU" dirty="0"/>
              <a:t>результаты деятельности организации;</a:t>
            </a:r>
          </a:p>
          <a:p>
            <a:pPr marL="0" indent="0">
              <a:buNone/>
            </a:pPr>
            <a:r>
              <a:rPr lang="ru-RU" dirty="0"/>
              <a:t>· </a:t>
            </a:r>
            <a:r>
              <a:rPr lang="ru-RU" dirty="0" smtClean="0"/>
              <a:t> </a:t>
            </a:r>
            <a:r>
              <a:rPr lang="ru-RU" dirty="0"/>
              <a:t>финансовые риски.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81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Факторы, </a:t>
            </a:r>
            <a:r>
              <a:rPr lang="ru-RU" sz="3000" b="1" dirty="0" smtClean="0"/>
              <a:t>определяющие сложность управления финансовой системой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Сложность формирования и функционирования системы управления финансовой деятельностью организации определяется неоднородностью составляющих ее элементов, воздействием на нее факторов </a:t>
            </a:r>
            <a:r>
              <a:rPr lang="ru-RU" i="1" dirty="0"/>
              <a:t>внешней среды, а также внутренних факторов, в частности, качеством финансового менеджмента организации, уровнем рисков, интересами собственников. </a:t>
            </a:r>
          </a:p>
          <a:p>
            <a:r>
              <a:rPr lang="ru-RU" dirty="0"/>
              <a:t>Финансовый менеджмент как орган управления представляет собой совокупность взаимосвязанных и взаимодействующих структурных подразделений. Для крупных организаций характерно выделение самостоятельной финансовой </a:t>
            </a:r>
            <a:r>
              <a:rPr lang="ru-RU" dirty="0" smtClean="0"/>
              <a:t>службы</a:t>
            </a:r>
            <a:r>
              <a:rPr lang="ru-RU" dirty="0"/>
              <a:t>, возглавляемой финансовым директором. Финансовая дирекция (служба) может включать следующие структурные подразделения.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774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Организационное обеспечение финансового менеджмента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 algn="just"/>
            <a:r>
              <a:rPr lang="ru-RU" sz="1600" dirty="0"/>
              <a:t>В процессе формирования организационной структуры финансового менеджмента </a:t>
            </a:r>
            <a:r>
              <a:rPr lang="ru-RU" sz="1600" b="1" dirty="0"/>
              <a:t>исходят из объема финансовой деятельности организации, ее основных форм, функций финансового менеджмента, региональной диверсификации и других факторов</a:t>
            </a:r>
            <a:r>
              <a:rPr lang="ru-RU" sz="1600" dirty="0"/>
              <a:t>. </a:t>
            </a:r>
            <a:endParaRPr lang="ru-RU" sz="1600" dirty="0" smtClean="0"/>
          </a:p>
          <a:p>
            <a:pPr algn="just"/>
            <a:r>
              <a:rPr lang="ru-RU" sz="1600" dirty="0" smtClean="0"/>
              <a:t>Кроме </a:t>
            </a:r>
            <a:r>
              <a:rPr lang="ru-RU" sz="1600" dirty="0"/>
              <a:t>того, при построении этой орга­низационной структуры должны </a:t>
            </a:r>
            <a:r>
              <a:rPr lang="ru-RU" sz="1600" b="1" dirty="0"/>
              <a:t>быть обеспечены эффек­тивные связи между различными организационными подразделениями службы управления финансовой </a:t>
            </a:r>
            <a:r>
              <a:rPr lang="ru-RU" sz="1600" b="1" dirty="0" smtClean="0"/>
              <a:t>деятельностью</a:t>
            </a:r>
            <a:r>
              <a:rPr lang="ru-RU" sz="1600" b="1" dirty="0"/>
              <a:t>, с </a:t>
            </a:r>
            <a:r>
              <a:rPr lang="ru-RU" sz="1600" dirty="0"/>
              <a:t>одной стороны, и между подразделениями </a:t>
            </a:r>
            <a:r>
              <a:rPr lang="ru-RU" sz="1600" dirty="0" smtClean="0"/>
              <a:t>финансового </a:t>
            </a:r>
            <a:r>
              <a:rPr lang="ru-RU" sz="1600" dirty="0"/>
              <a:t>менеджмента и других функциональных систем управления организацией, с другой.</a:t>
            </a:r>
          </a:p>
          <a:p>
            <a:pPr algn="just"/>
            <a:r>
              <a:rPr lang="ru-RU" sz="1600" dirty="0"/>
              <a:t>Формируемую в структуре управления организацией систему связей между различными звеньями аппарата </a:t>
            </a:r>
            <a:r>
              <a:rPr lang="ru-RU" sz="1600" dirty="0" smtClean="0"/>
              <a:t>управления </a:t>
            </a:r>
            <a:r>
              <a:rPr lang="ru-RU" sz="1600" b="1" dirty="0"/>
              <a:t>подразделяют на горизонтальные и вертикальные связи. Горизонтальные связи строятся как одноуровневые, а вертикальные – как многоуровневые, обеспечивающие иерархичность управления.</a:t>
            </a:r>
          </a:p>
          <a:p>
            <a:pPr algn="just"/>
            <a:r>
              <a:rPr lang="ru-RU" sz="1600" dirty="0"/>
              <a:t>Процесс построения организационной структуры достаточно сложен. </a:t>
            </a:r>
            <a:r>
              <a:rPr lang="ru-RU" sz="1600" b="1" dirty="0"/>
              <a:t>Не существует такой структуры, которая была бы оптимальной для всех ситуаций. </a:t>
            </a:r>
            <a:r>
              <a:rPr lang="ru-RU" sz="1600" dirty="0"/>
              <a:t>Поэтому всякая организация на практике, в зависимости от условий (ее собственной стратегии, величины, ассортимента предоставляемых услуг и др.) может использовать различные варианты классических подходов, создавая оптимальный тип организационной структуры, наиболее приемлемый для нее в данный момент.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48108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Центры ответственности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В финансовой структуре компании </a:t>
            </a:r>
            <a:r>
              <a:rPr lang="ru-RU" sz="1800" b="1" dirty="0"/>
              <a:t>с целью оптимизации денежных потоков</a:t>
            </a:r>
            <a:r>
              <a:rPr lang="ru-RU" sz="1800" dirty="0"/>
              <a:t> в зависимости от специфики и структуры бизнеса, а также от функций, выполняемых подразделениями, </a:t>
            </a:r>
            <a:r>
              <a:rPr lang="ru-RU" sz="1800" b="1" dirty="0"/>
              <a:t>могут быть выделены центры ответственности (ЦО</a:t>
            </a:r>
            <a:r>
              <a:rPr lang="ru-RU" sz="1800" b="1" dirty="0" smtClean="0"/>
              <a:t>). </a:t>
            </a:r>
          </a:p>
          <a:p>
            <a:r>
              <a:rPr lang="ru-RU" sz="1800" b="1" i="1" dirty="0" smtClean="0"/>
              <a:t>Центр </a:t>
            </a:r>
            <a:r>
              <a:rPr lang="ru-RU" sz="1800" b="1" i="1" dirty="0"/>
              <a:t>ответственности</a:t>
            </a:r>
            <a:r>
              <a:rPr lang="ru-RU" sz="1800" b="1" dirty="0"/>
              <a:t> </a:t>
            </a:r>
            <a:r>
              <a:rPr lang="ru-RU" sz="1800" dirty="0"/>
              <a:t>– это элемент финансовой структуры компании, который выполняет хозяйственные операции в соответствии со своим бюджетом и обладает для этого необходимыми ресурсами. </a:t>
            </a:r>
            <a:endParaRPr lang="ru-RU" sz="1800" dirty="0" smtClean="0"/>
          </a:p>
          <a:p>
            <a:r>
              <a:rPr lang="ru-RU" sz="1800" b="1" dirty="0" smtClean="0"/>
              <a:t>Бюджет </a:t>
            </a:r>
            <a:r>
              <a:rPr lang="ru-RU" sz="1800" b="1" dirty="0"/>
              <a:t>ЦО </a:t>
            </a:r>
            <a:r>
              <a:rPr lang="ru-RU" sz="1800" dirty="0"/>
              <a:t>включает в себя только подконтрольные его руководителю статьи затрат и доходов. В качестве ЦО, как правило, </a:t>
            </a:r>
            <a:r>
              <a:rPr lang="ru-RU" sz="1800" dirty="0" smtClean="0"/>
              <a:t>выделяют: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компанию в целом, </a:t>
            </a:r>
            <a:endParaRPr lang="ru-RU" sz="1800" dirty="0" smtClean="0"/>
          </a:p>
          <a:p>
            <a:r>
              <a:rPr lang="ru-RU" sz="1800" dirty="0" smtClean="0"/>
              <a:t>ее </a:t>
            </a:r>
            <a:r>
              <a:rPr lang="ru-RU" sz="1800" dirty="0"/>
              <a:t>отдельные структурные подразделения (цеха, отделы, работники) </a:t>
            </a:r>
            <a:endParaRPr lang="ru-RU" sz="1800" dirty="0" smtClean="0"/>
          </a:p>
          <a:p>
            <a:r>
              <a:rPr lang="ru-RU" sz="1800" dirty="0" smtClean="0"/>
              <a:t>или </a:t>
            </a:r>
            <a:r>
              <a:rPr lang="ru-RU" sz="1800" dirty="0"/>
              <a:t>их группы.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425259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Центры ответственности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1) </a:t>
            </a:r>
            <a:r>
              <a:rPr lang="ru-RU" b="1" dirty="0"/>
              <a:t>центр нормативных затрат (</a:t>
            </a:r>
            <a:r>
              <a:rPr lang="ru-RU" b="1" dirty="0" err="1"/>
              <a:t>ЦнЗ</a:t>
            </a:r>
            <a:r>
              <a:rPr lang="ru-RU" b="1" dirty="0"/>
              <a:t>) </a:t>
            </a:r>
            <a:r>
              <a:rPr lang="ru-RU" dirty="0"/>
              <a:t>– его руководитель отвечает за соблюдение нормативов затрат на производство продукции, работ или услуг (производственные подразделения, отдел закупок);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b="1" dirty="0"/>
              <a:t>центр управленческих затрат (</a:t>
            </a:r>
            <a:r>
              <a:rPr lang="ru-RU" b="1" dirty="0" err="1"/>
              <a:t>ЦуЗ</a:t>
            </a:r>
            <a:r>
              <a:rPr lang="ru-RU" b="1" dirty="0"/>
              <a:t>)</a:t>
            </a:r>
            <a:r>
              <a:rPr lang="ru-RU" dirty="0"/>
              <a:t> – его руководитель ответственен за соблюдение уровня расходов, запланированного в бюджете (например, бухгалтерия, административно-хозяйственный отдел (АХО), охрана). Как правило, к </a:t>
            </a:r>
            <a:r>
              <a:rPr lang="ru-RU" dirty="0" err="1"/>
              <a:t>ЦуЗ</a:t>
            </a:r>
            <a:r>
              <a:rPr lang="ru-RU" dirty="0"/>
              <a:t> относятся подразделения, с деятельностью которых связаны косвенные расходы предприятия;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b="1" dirty="0"/>
              <a:t>центр доходов (ЦД) </a:t>
            </a:r>
            <a:r>
              <a:rPr lang="ru-RU" dirty="0"/>
              <a:t>– обычно в качестве центров доходов выделяются подразделения, реализующие продукцию, работы и услуги. Руководитель центра доходов несет ответственность за размер выручки компании;</a:t>
            </a:r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b="1" dirty="0"/>
              <a:t>центр прибыли (ЦП) </a:t>
            </a:r>
            <a:r>
              <a:rPr lang="ru-RU" dirty="0"/>
              <a:t>– его руководитель обладает полномочиями, позволяющими принимать управленческие решения, от которых зависит прибыль компании. Поскольку в данном случае контроль осуществляется над доходами и расходами, то, как правило, в ЦП выделяют подразделения, реализующие один или несколько проектов;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b="1" dirty="0"/>
              <a:t>центр инвестиций (ЦИ)</a:t>
            </a:r>
            <a:r>
              <a:rPr lang="ru-RU" dirty="0"/>
              <a:t> – в дополнение к полномочиям и ответственности руководителя ЦП руководитель ЦИ отвечает также за эффективность инвестиций.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387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центров ответственности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 descr="i_00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6552728" cy="5085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6000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276872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Информационное обеспечение финансового менеджмента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673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Информационное обеспечение финансового менеджмента</a:t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Эффективность финансового менеджмента организации в значительной мере определяется используемой информационной базой и зависит от нее. </a:t>
            </a:r>
            <a:endParaRPr lang="ru-RU" dirty="0" smtClean="0"/>
          </a:p>
          <a:p>
            <a:r>
              <a:rPr lang="ru-RU" b="1" dirty="0" smtClean="0"/>
              <a:t>Информационное </a:t>
            </a:r>
            <a:r>
              <a:rPr lang="ru-RU" b="1" dirty="0"/>
              <a:t>обеспечение финансового </a:t>
            </a:r>
            <a:r>
              <a:rPr lang="ru-RU" dirty="0"/>
              <a:t>менеджмента представляет собой совокупность информационных ресурсов организации, используемых  в процессе принятия управленческих решений. </a:t>
            </a:r>
            <a:endParaRPr lang="ru-RU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систему информационного обеспечения </a:t>
            </a:r>
            <a:r>
              <a:rPr lang="ru-RU" dirty="0"/>
              <a:t>входят  нормативно-правовые акты, статистические и справочные данные, а также финансовая отчетность </a:t>
            </a:r>
            <a:r>
              <a:rPr lang="ru-RU" dirty="0" smtClean="0"/>
              <a:t>организации (СФО или МСФО).</a:t>
            </a:r>
            <a:endParaRPr lang="ru-RU" dirty="0"/>
          </a:p>
          <a:p>
            <a:r>
              <a:rPr lang="ru-RU" dirty="0"/>
              <a:t>Информационное обеспечение организации формируется за счет внешних  и внутренних источников.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732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Система показателей формируемых из внешних </a:t>
            </a:r>
            <a:r>
              <a:rPr lang="ru-RU" sz="3000" b="1" dirty="0" smtClean="0"/>
              <a:t>источников</a:t>
            </a:r>
            <a:r>
              <a:rPr lang="ru-RU" sz="3000" b="1" dirty="0"/>
              <a:t/>
            </a:r>
            <a:br>
              <a:rPr lang="ru-RU" sz="3000" b="1" dirty="0"/>
            </a:b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805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/>
              <a:t>1</a:t>
            </a:r>
            <a:r>
              <a:rPr lang="ru-RU" sz="1800" dirty="0"/>
              <a:t>.    </a:t>
            </a:r>
            <a:r>
              <a:rPr lang="ru-RU" sz="1800" b="1" i="1" dirty="0" smtClean="0"/>
              <a:t>Макроэкономические </a:t>
            </a:r>
            <a:r>
              <a:rPr lang="ru-RU" sz="1800" b="1" i="1" dirty="0"/>
              <a:t>показатели</a:t>
            </a:r>
            <a:r>
              <a:rPr lang="ru-RU" sz="1800" b="1" dirty="0"/>
              <a:t> –</a:t>
            </a:r>
            <a:r>
              <a:rPr lang="ru-RU" sz="1800" dirty="0"/>
              <a:t> </a:t>
            </a:r>
            <a:r>
              <a:rPr lang="ru-RU" sz="1800" dirty="0" smtClean="0"/>
              <a:t>служат </a:t>
            </a:r>
            <a:r>
              <a:rPr lang="ru-RU" sz="1800" dirty="0"/>
              <a:t>основой проведения анализа и прогнозирования условий </a:t>
            </a:r>
            <a:r>
              <a:rPr lang="ru-RU" sz="1800" dirty="0" smtClean="0"/>
              <a:t>внешней </a:t>
            </a:r>
            <a:r>
              <a:rPr lang="ru-RU" sz="1800" dirty="0"/>
              <a:t>среды функционирования организации для принятия стратегических решений в области финансовой деятельности. </a:t>
            </a:r>
          </a:p>
          <a:p>
            <a:pPr marL="0" indent="0">
              <a:buNone/>
            </a:pPr>
            <a:r>
              <a:rPr lang="ru-RU" sz="1800" dirty="0"/>
              <a:t>2.  </a:t>
            </a:r>
            <a:r>
              <a:rPr lang="ru-RU" sz="1800" dirty="0" smtClean="0"/>
              <a:t> </a:t>
            </a:r>
            <a:r>
              <a:rPr lang="ru-RU" sz="1800" b="1" i="1" dirty="0"/>
              <a:t>Показатели, характеризующие конъюнктуру рынка.</a:t>
            </a:r>
            <a:r>
              <a:rPr lang="ru-RU" sz="1800" dirty="0"/>
              <a:t> Система нормативных показателей этой группы служит для принятия управленческих решений в области формирования </a:t>
            </a:r>
            <a:r>
              <a:rPr lang="ru-RU" sz="1800" dirty="0" smtClean="0"/>
              <a:t>портфеля </a:t>
            </a:r>
            <a:r>
              <a:rPr lang="ru-RU" sz="1800" dirty="0"/>
              <a:t>долгосрочных финансовых инвестиций, осуществления </a:t>
            </a:r>
            <a:r>
              <a:rPr lang="ru-RU" sz="1800" dirty="0" smtClean="0"/>
              <a:t>краткосрочных </a:t>
            </a:r>
            <a:r>
              <a:rPr lang="ru-RU" sz="1800" dirty="0"/>
              <a:t>финансовых вложений и некоторых других аспектов </a:t>
            </a:r>
            <a:r>
              <a:rPr lang="ru-RU" sz="1800" dirty="0" smtClean="0"/>
              <a:t>финансового </a:t>
            </a:r>
            <a:r>
              <a:rPr lang="ru-RU" sz="1800" dirty="0"/>
              <a:t>менеджмента. </a:t>
            </a:r>
          </a:p>
          <a:p>
            <a:pPr marL="0" indent="0">
              <a:buNone/>
            </a:pPr>
            <a:r>
              <a:rPr lang="ru-RU" sz="1800" dirty="0"/>
              <a:t>3.  </a:t>
            </a:r>
            <a:r>
              <a:rPr lang="ru-RU" sz="1800" b="1" i="1" dirty="0" smtClean="0"/>
              <a:t>Показатели</a:t>
            </a:r>
            <a:r>
              <a:rPr lang="ru-RU" sz="1800" b="1" i="1" dirty="0"/>
              <a:t>, характеризующие деятельность контрагентов и конкурентов.</a:t>
            </a:r>
            <a:r>
              <a:rPr lang="ru-RU" sz="1800" b="1" dirty="0"/>
              <a:t> </a:t>
            </a:r>
            <a:r>
              <a:rPr lang="ru-RU" sz="1800" dirty="0"/>
              <a:t>Источником формирования  показателей этой группы служат публикации отчетных материалов в прессе (по отдельным видам хозяйствующих субъектов такие </a:t>
            </a:r>
            <a:r>
              <a:rPr lang="ru-RU" sz="1800" dirty="0" smtClean="0"/>
              <a:t>публикации </a:t>
            </a:r>
            <a:r>
              <a:rPr lang="ru-RU" sz="1800" dirty="0"/>
              <a:t>являются обязательными), соответствующие рейтинги с </a:t>
            </a:r>
            <a:r>
              <a:rPr lang="ru-RU" sz="1800" dirty="0" smtClean="0"/>
              <a:t>основными </a:t>
            </a:r>
            <a:r>
              <a:rPr lang="ru-RU" sz="1800" dirty="0"/>
              <a:t>результативными показателями деятельности (по банкам, </a:t>
            </a:r>
            <a:r>
              <a:rPr lang="ru-RU" sz="1800" dirty="0" smtClean="0"/>
              <a:t>страховым </a:t>
            </a:r>
            <a:r>
              <a:rPr lang="ru-RU" sz="1800" dirty="0"/>
              <a:t>компаниям), а также платные бизнес-справки, предоставляемые отдельными информационными компаниями (получение такой </a:t>
            </a:r>
            <a:r>
              <a:rPr lang="ru-RU" sz="1800" dirty="0" smtClean="0"/>
              <a:t>информации </a:t>
            </a:r>
            <a:r>
              <a:rPr lang="ru-RU" sz="1800" dirty="0"/>
              <a:t>должно осуществляться только легальными способами).</a:t>
            </a:r>
          </a:p>
          <a:p>
            <a:pPr marL="0" indent="0">
              <a:buNone/>
            </a:pPr>
            <a:r>
              <a:rPr lang="ru-RU" sz="1800" dirty="0"/>
              <a:t>4. </a:t>
            </a:r>
            <a:r>
              <a:rPr lang="ru-RU" sz="1800" b="1" i="1" dirty="0" smtClean="0"/>
              <a:t>Нормативно-правовые </a:t>
            </a:r>
            <a:r>
              <a:rPr lang="ru-RU" sz="1800" b="1" i="1" dirty="0"/>
              <a:t>акты</a:t>
            </a:r>
            <a:r>
              <a:rPr lang="ru-RU" sz="1800" b="1" dirty="0"/>
              <a:t> – </a:t>
            </a:r>
            <a:r>
              <a:rPr lang="ru-RU" sz="1800" dirty="0"/>
              <a:t>учитываются в процессе подготовки финансовых решений, связанных с особенностями государственного регулирования </a:t>
            </a:r>
            <a:r>
              <a:rPr lang="ru-RU" sz="1800" dirty="0" smtClean="0"/>
              <a:t>финансовой </a:t>
            </a:r>
            <a:r>
              <a:rPr lang="ru-RU" sz="1800" dirty="0"/>
              <a:t>деятельности организации.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29973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000" b="1" dirty="0"/>
              <a:t>Система показателей формируемых из внутренних </a:t>
            </a:r>
            <a:r>
              <a:rPr lang="ru-RU" sz="3000" b="1" dirty="0" smtClean="0"/>
              <a:t>источников</a:t>
            </a:r>
            <a:r>
              <a:rPr lang="ru-RU" sz="3000" b="1" dirty="0"/>
              <a:t/>
            </a:r>
            <a:br>
              <a:rPr lang="ru-RU" sz="3000" b="1" dirty="0"/>
            </a:b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Autofit/>
          </a:bodyPr>
          <a:lstStyle/>
          <a:p>
            <a:r>
              <a:rPr lang="ru-RU" sz="1600" dirty="0" smtClean="0"/>
              <a:t>Система </a:t>
            </a:r>
            <a:r>
              <a:rPr lang="ru-RU" sz="1600" b="1" i="1" dirty="0" smtClean="0"/>
              <a:t>внутренней информации</a:t>
            </a:r>
            <a:r>
              <a:rPr lang="ru-RU" sz="1600" dirty="0" smtClean="0"/>
              <a:t> характеризует финансовое состояние организации в текущем времени. </a:t>
            </a:r>
          </a:p>
          <a:p>
            <a:r>
              <a:rPr lang="ru-RU" sz="1600" dirty="0" smtClean="0"/>
              <a:t>1</a:t>
            </a:r>
            <a:r>
              <a:rPr lang="ru-RU" sz="1600" dirty="0"/>
              <a:t>. </a:t>
            </a:r>
            <a:r>
              <a:rPr lang="ru-RU" sz="1600" dirty="0" smtClean="0"/>
              <a:t> </a:t>
            </a:r>
            <a:r>
              <a:rPr lang="ru-RU" sz="1600" b="1" i="1" dirty="0"/>
              <a:t>Показатели, характеризующие финансовое состояние и результаты финансовой деятельности организации в целом</a:t>
            </a:r>
            <a:r>
              <a:rPr lang="ru-RU" sz="1600" b="1" dirty="0"/>
              <a:t> – </a:t>
            </a:r>
            <a:r>
              <a:rPr lang="ru-RU" sz="1600" dirty="0" smtClean="0"/>
              <a:t>применяются </a:t>
            </a:r>
            <a:r>
              <a:rPr lang="ru-RU" sz="1600" dirty="0"/>
              <a:t>в процессе финансового анализа, планирования, разработки финансовой стратегии и политики по основным аспектам финансовой деятельности. Формирование системы показателей этой группы основывается, прежде всего, на данных финансового учета организации.</a:t>
            </a:r>
          </a:p>
          <a:p>
            <a:r>
              <a:rPr lang="ru-RU" sz="1600" dirty="0"/>
              <a:t>2.  </a:t>
            </a:r>
            <a:r>
              <a:rPr lang="ru-RU" sz="1600" dirty="0" smtClean="0"/>
              <a:t> </a:t>
            </a:r>
            <a:r>
              <a:rPr lang="ru-RU" sz="1600" b="1" i="1" dirty="0"/>
              <a:t>Показатели, характеризующие финансовые результаты деятельности отдельных структурных подразделений организации.</a:t>
            </a:r>
            <a:r>
              <a:rPr lang="ru-RU" sz="1600" dirty="0"/>
              <a:t> Система этой группы показателей используется для текущего и оперативного управления финансовой деятельностью организации.  Формирование системы показателей этой группы основывается,  прежде всего,  на данных организуемого  в организации  управленческого учета.</a:t>
            </a:r>
          </a:p>
          <a:p>
            <a:r>
              <a:rPr lang="ru-RU" sz="1600" dirty="0"/>
              <a:t>3.  </a:t>
            </a:r>
            <a:r>
              <a:rPr lang="ru-RU" sz="1600" dirty="0" smtClean="0"/>
              <a:t> </a:t>
            </a:r>
            <a:r>
              <a:rPr lang="ru-RU" sz="1600" b="1" i="1" dirty="0"/>
              <a:t>Нормативно-плановые показатели, связанные с финансо­вым развитием организации.</a:t>
            </a:r>
            <a:r>
              <a:rPr lang="ru-RU" sz="1600" dirty="0"/>
              <a:t> Эти показатели используются в процессе текущего и оперативного контроля за ходом осуществления финансовой деятельности  и формируются по следующим двум блокам:</a:t>
            </a:r>
          </a:p>
          <a:p>
            <a:pPr marL="0" indent="0">
              <a:buNone/>
            </a:pPr>
            <a:r>
              <a:rPr lang="ru-RU" sz="1600" dirty="0"/>
              <a:t>·  </a:t>
            </a:r>
            <a:r>
              <a:rPr lang="ru-RU" sz="1600" dirty="0" smtClean="0"/>
              <a:t>система </a:t>
            </a:r>
            <a:r>
              <a:rPr lang="ru-RU" sz="1600" dirty="0"/>
              <a:t>нормативов, регулирующих финансо­вое развитие организации (нормативы </a:t>
            </a:r>
            <a:r>
              <a:rPr lang="ru-RU" sz="1600" dirty="0" smtClean="0"/>
              <a:t>соотношения </a:t>
            </a:r>
            <a:r>
              <a:rPr lang="ru-RU" sz="1600" dirty="0"/>
              <a:t>отдельных видов активов и структуры капитала, нормативы удельного расхода финансовых ресурсов и затрат и т.п.);</a:t>
            </a:r>
          </a:p>
          <a:p>
            <a:pPr marL="0" indent="0">
              <a:buNone/>
            </a:pPr>
            <a:r>
              <a:rPr lang="ru-RU" sz="1600" dirty="0"/>
              <a:t>·  </a:t>
            </a:r>
            <a:r>
              <a:rPr lang="ru-RU" sz="1600" dirty="0" smtClean="0"/>
              <a:t>система </a:t>
            </a:r>
            <a:r>
              <a:rPr lang="ru-RU" sz="1600" dirty="0"/>
              <a:t>плановых показателей финансового развития организации. В состав показателей этого блока включается вся </a:t>
            </a:r>
            <a:r>
              <a:rPr lang="ru-RU" sz="1600" dirty="0" smtClean="0"/>
              <a:t>совокупность </a:t>
            </a:r>
            <a:r>
              <a:rPr lang="ru-RU" sz="1600" dirty="0"/>
              <a:t>показателей текущих и оперативных финансовых планов всех видов.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52644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Объект, предмет, методы финансового менеджмента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Объектом изучения </a:t>
            </a:r>
            <a:r>
              <a:rPr lang="ru-RU" dirty="0" smtClean="0"/>
              <a:t>являются денежные </a:t>
            </a:r>
            <a:r>
              <a:rPr lang="ru-RU" dirty="0" smtClean="0"/>
              <a:t>потоки.</a:t>
            </a:r>
            <a:endParaRPr lang="ru-RU" dirty="0" smtClean="0"/>
          </a:p>
          <a:p>
            <a:r>
              <a:rPr lang="ru-RU" b="1" dirty="0" smtClean="0"/>
              <a:t>Предметом </a:t>
            </a:r>
            <a:r>
              <a:rPr lang="ru-RU" dirty="0"/>
              <a:t>этой науки является управление денежным потоком на микроэкономическом уровне, т.е. </a:t>
            </a:r>
            <a:r>
              <a:rPr lang="ru-RU" b="1" u="sng" dirty="0"/>
              <a:t>управление движением финансовых ресурсов хозяйствующего субъекта</a:t>
            </a:r>
            <a:r>
              <a:rPr lang="ru-RU" dirty="0"/>
              <a:t>. </a:t>
            </a:r>
          </a:p>
          <a:p>
            <a:r>
              <a:rPr lang="ru-RU" b="1" dirty="0" smtClean="0"/>
              <a:t>Методами </a:t>
            </a:r>
            <a:r>
              <a:rPr lang="ru-RU" dirty="0" smtClean="0"/>
              <a:t>исследования предмета </a:t>
            </a:r>
            <a:r>
              <a:rPr lang="ru-RU" dirty="0"/>
              <a:t>финансового менеджмента </a:t>
            </a:r>
            <a:r>
              <a:rPr lang="ru-RU" dirty="0" smtClean="0"/>
              <a:t>являются:</a:t>
            </a:r>
          </a:p>
          <a:p>
            <a:r>
              <a:rPr lang="ru-RU" dirty="0" smtClean="0"/>
              <a:t>научная </a:t>
            </a:r>
            <a:r>
              <a:rPr lang="ru-RU" dirty="0"/>
              <a:t>абстракция, </a:t>
            </a:r>
            <a:endParaRPr lang="ru-RU" dirty="0" smtClean="0"/>
          </a:p>
          <a:p>
            <a:r>
              <a:rPr lang="ru-RU" dirty="0" smtClean="0"/>
              <a:t>анализ </a:t>
            </a:r>
            <a:r>
              <a:rPr lang="ru-RU" dirty="0"/>
              <a:t>и синтез, </a:t>
            </a:r>
            <a:endParaRPr lang="ru-RU" dirty="0" smtClean="0"/>
          </a:p>
          <a:p>
            <a:r>
              <a:rPr lang="ru-RU" dirty="0" smtClean="0"/>
              <a:t>качественный </a:t>
            </a:r>
            <a:r>
              <a:rPr lang="ru-RU" dirty="0"/>
              <a:t>и количественный анализ</a:t>
            </a:r>
            <a:r>
              <a:rPr lang="ru-RU" dirty="0" smtClean="0"/>
              <a:t>,</a:t>
            </a:r>
          </a:p>
          <a:p>
            <a:r>
              <a:rPr lang="ru-RU" dirty="0" smtClean="0"/>
              <a:t>экономико-математическое </a:t>
            </a:r>
            <a:r>
              <a:rPr lang="ru-RU" dirty="0"/>
              <a:t>моделирование финансовых процессов.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10693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Бухгалтерская отчетность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В системе информационного обеспечения особую роль играет финансовая (бухгалтерская) отчетность организации. Она представляет собой достаточно объективную и достоверную информационную базу, с помощью которой можно сформировать мнение об имущественном и финансовом положении организации. В соответствии с действующим законодательством бухгалтерская отчетность является открытым источником информации, а ее состав и формы представления унифицированы.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Законодательством Российской Федерации регламентирован следующий состав бухгалтерской отчетности:</a:t>
            </a:r>
          </a:p>
          <a:p>
            <a:pPr marL="0" indent="0">
              <a:buNone/>
            </a:pPr>
            <a:r>
              <a:rPr lang="ru-RU" dirty="0"/>
              <a:t>· </a:t>
            </a:r>
            <a:r>
              <a:rPr lang="ru-RU" dirty="0" smtClean="0"/>
              <a:t> </a:t>
            </a:r>
            <a:r>
              <a:rPr lang="ru-RU" dirty="0"/>
              <a:t>Бухгалтерский баланс (форма №1)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Отчет </a:t>
            </a:r>
            <a:r>
              <a:rPr lang="ru-RU" dirty="0"/>
              <a:t>о прибылях и убытках (форма №2)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 </a:t>
            </a:r>
            <a:r>
              <a:rPr lang="ru-RU" dirty="0"/>
              <a:t>Отчет об изменении капитала (форма №3)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Отчет </a:t>
            </a:r>
            <a:r>
              <a:rPr lang="ru-RU" dirty="0"/>
              <a:t>о движении денежных средств (форма №4)</a:t>
            </a:r>
          </a:p>
          <a:p>
            <a:pPr marL="0" indent="0">
              <a:buNone/>
            </a:pPr>
            <a:r>
              <a:rPr lang="ru-RU" dirty="0"/>
              <a:t>· </a:t>
            </a:r>
            <a:r>
              <a:rPr lang="ru-RU" dirty="0" smtClean="0"/>
              <a:t>Приложение </a:t>
            </a:r>
            <a:r>
              <a:rPr lang="ru-RU" dirty="0"/>
              <a:t>к бухгалтерскому балансу (форма №5)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Отчет </a:t>
            </a:r>
            <a:r>
              <a:rPr lang="ru-RU" dirty="0"/>
              <a:t>о целевом использовании полученных средств (форма №6)</a:t>
            </a:r>
          </a:p>
          <a:p>
            <a:pPr marL="0" indent="0">
              <a:buNone/>
            </a:pPr>
            <a:r>
              <a:rPr lang="ru-RU" dirty="0"/>
              <a:t>Кроме того, в состав годовой отчетности помимо указанных форм входят:</a:t>
            </a:r>
          </a:p>
          <a:p>
            <a:pPr marL="0" indent="0">
              <a:buNone/>
            </a:pPr>
            <a:r>
              <a:rPr lang="ru-RU" dirty="0"/>
              <a:t>· </a:t>
            </a:r>
            <a:r>
              <a:rPr lang="ru-RU" dirty="0" smtClean="0"/>
              <a:t> </a:t>
            </a:r>
            <a:r>
              <a:rPr lang="ru-RU" dirty="0"/>
              <a:t>Пояснительная записка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Аудиторское </a:t>
            </a:r>
            <a:r>
              <a:rPr lang="ru-RU" dirty="0"/>
              <a:t>заключение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18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Информационное обеспечение финансового менеджмента</a:t>
            </a:r>
            <a:br>
              <a:rPr lang="ru-RU" sz="3000" b="1" dirty="0"/>
            </a:b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001702"/>
              </p:ext>
            </p:extLst>
          </p:nvPr>
        </p:nvGraphicFramePr>
        <p:xfrm>
          <a:off x="971601" y="1772816"/>
          <a:ext cx="7344816" cy="4392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62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7221393" cy="1531298"/>
          </a:xfrm>
        </p:spPr>
        <p:txBody>
          <a:bodyPr>
            <a:noAutofit/>
          </a:bodyPr>
          <a:lstStyle/>
          <a:p>
            <a:r>
              <a:rPr lang="ru-RU" sz="2750" b="1" dirty="0" smtClean="0"/>
              <a:t>Перечень </a:t>
            </a:r>
            <a:br>
              <a:rPr lang="ru-RU" sz="2750" b="1" dirty="0" smtClean="0"/>
            </a:br>
            <a:r>
              <a:rPr lang="ru-RU" sz="2750" b="1" dirty="0" smtClean="0"/>
              <a:t>унифицированных документов финансового(бухгалтерского)отчета</a:t>
            </a:r>
            <a:endParaRPr lang="ru-RU" sz="2750" b="1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96591806"/>
              </p:ext>
            </p:extLst>
          </p:nvPr>
        </p:nvGraphicFramePr>
        <p:xfrm>
          <a:off x="1115616" y="2191321"/>
          <a:ext cx="6912768" cy="4045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643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92896"/>
          </a:xfrm>
        </p:spPr>
        <p:txBody>
          <a:bodyPr>
            <a:normAutofit/>
          </a:bodyPr>
          <a:lstStyle/>
          <a:p>
            <a:r>
              <a:rPr lang="ru-RU" sz="1800" dirty="0"/>
              <a:t>Структура </a:t>
            </a:r>
            <a:r>
              <a:rPr lang="ru-RU" sz="1800" b="1" dirty="0"/>
              <a:t>финансового менеджмента </a:t>
            </a:r>
            <a:r>
              <a:rPr lang="ru-RU" sz="1800" dirty="0"/>
              <a:t>тесно связана со структурой </a:t>
            </a:r>
            <a:r>
              <a:rPr lang="ru-RU" sz="1800" b="1" dirty="0"/>
              <a:t>бухгалтерского баланса</a:t>
            </a:r>
            <a:r>
              <a:rPr lang="ru-RU" sz="1800" dirty="0"/>
              <a:t>, как основной формой, отражающей имущественное и финансовое состояние </a:t>
            </a:r>
            <a:r>
              <a:rPr lang="ru-RU" sz="1800" dirty="0" smtClean="0"/>
              <a:t>предприятия. </a:t>
            </a:r>
            <a:endParaRPr lang="ru-RU" sz="1800" dirty="0"/>
          </a:p>
          <a:p>
            <a:r>
              <a:rPr lang="ru-RU" sz="1800" dirty="0"/>
              <a:t>Финансовый менеджмент </a:t>
            </a:r>
            <a:r>
              <a:rPr lang="ru-RU" sz="1800" b="1" dirty="0"/>
              <a:t>направлен </a:t>
            </a:r>
            <a:r>
              <a:rPr lang="ru-RU" sz="1800" dirty="0"/>
              <a:t>на разработку </a:t>
            </a:r>
            <a:r>
              <a:rPr lang="ru-RU" sz="1800" b="1" dirty="0"/>
              <a:t>финансовой политики</a:t>
            </a:r>
            <a:r>
              <a:rPr lang="ru-RU" sz="1800" dirty="0"/>
              <a:t>, включает стратегический и тактический финансовый менеджмент и позволяет принимать и реализовывать финансовые </a:t>
            </a:r>
            <a:r>
              <a:rPr lang="ru-RU" sz="1800" dirty="0" smtClean="0"/>
              <a:t>решения и </a:t>
            </a:r>
            <a:r>
              <a:rPr lang="ru-RU" sz="1800" b="1" dirty="0" smtClean="0"/>
              <a:t>представляет </a:t>
            </a:r>
            <a:r>
              <a:rPr lang="ru-RU" sz="1800" b="1" dirty="0"/>
              <a:t>собой систему управления финансовыми потоками предприятия</a:t>
            </a:r>
            <a:r>
              <a:rPr lang="ru-RU" sz="1800" dirty="0"/>
              <a:t>, нацеленную на реализацию </a:t>
            </a:r>
            <a:r>
              <a:rPr lang="ru-RU" sz="1800" dirty="0" smtClean="0"/>
              <a:t>его </a:t>
            </a:r>
            <a:r>
              <a:rPr lang="ru-RU" sz="1800" dirty="0"/>
              <a:t>долгосрочных финансовых целей и позволяющую обеспечить финансирование расширенного </a:t>
            </a:r>
            <a:r>
              <a:rPr lang="ru-RU" sz="1800" dirty="0" smtClean="0"/>
              <a:t>производства. </a:t>
            </a:r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финансового менеджмента: вывод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847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784" t="15279" r="26264" b="16468"/>
          <a:stretch/>
        </p:blipFill>
        <p:spPr bwMode="auto">
          <a:xfrm>
            <a:off x="0" y="221172"/>
            <a:ext cx="8964488" cy="666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390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312" t="17268" r="29074" b="41366"/>
          <a:stretch/>
        </p:blipFill>
        <p:spPr bwMode="auto">
          <a:xfrm>
            <a:off x="653143" y="1268760"/>
            <a:ext cx="7590971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5372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главной целью финансового менеджмента </a:t>
            </a:r>
            <a:r>
              <a:rPr lang="ru-RU" i="1" dirty="0" smtClean="0"/>
              <a:t>является максимизация </a:t>
            </a:r>
            <a:r>
              <a:rPr lang="ru-RU" i="1" dirty="0"/>
              <a:t>благосостояния собственников предприятия в текущем </a:t>
            </a:r>
            <a:r>
              <a:rPr lang="ru-RU" i="1" dirty="0" smtClean="0"/>
              <a:t>и перспективном </a:t>
            </a:r>
            <a:r>
              <a:rPr lang="ru-RU" i="1" dirty="0"/>
              <a:t>периоде, обеспечиваемая путем максимизации его </a:t>
            </a:r>
            <a:r>
              <a:rPr lang="ru-RU" i="1" dirty="0" smtClean="0"/>
              <a:t>рыночной стоимости (финансовой устойчивости)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318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Цель и задачи финансового </a:t>
            </a:r>
            <a:r>
              <a:rPr lang="ru-RU" sz="3000" b="1" dirty="0" smtClean="0"/>
              <a:t>менеджмента</a:t>
            </a:r>
            <a:r>
              <a:rPr lang="ru-RU" sz="3000" b="1" dirty="0"/>
              <a:t/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97875" y="1052736"/>
            <a:ext cx="3698696" cy="3960440"/>
          </a:xfrm>
        </p:spPr>
        <p:txBody>
          <a:bodyPr>
            <a:noAutofit/>
          </a:bodyPr>
          <a:lstStyle/>
          <a:p>
            <a:r>
              <a:rPr lang="ru-RU" sz="1500" b="1" i="1" dirty="0"/>
              <a:t>Финансовый менеджмент</a:t>
            </a:r>
            <a:r>
              <a:rPr lang="ru-RU" sz="1500" dirty="0"/>
              <a:t> – процесс разработки и реализации управленческих </a:t>
            </a:r>
            <a:r>
              <a:rPr lang="ru-RU" sz="1500" dirty="0" smtClean="0"/>
              <a:t>решений</a:t>
            </a:r>
            <a:r>
              <a:rPr lang="ru-RU" sz="1500" dirty="0"/>
              <a:t>, связанных с формированием, распределением и </a:t>
            </a:r>
            <a:r>
              <a:rPr lang="ru-RU" sz="1500" dirty="0" smtClean="0"/>
              <a:t>использованием </a:t>
            </a:r>
            <a:r>
              <a:rPr lang="ru-RU" sz="1500" dirty="0"/>
              <a:t>финансовых ресурсов организации.</a:t>
            </a:r>
          </a:p>
          <a:p>
            <a:r>
              <a:rPr lang="ru-RU" sz="1500" b="1" i="1" dirty="0"/>
              <a:t>Цель финансового </a:t>
            </a:r>
            <a:r>
              <a:rPr lang="ru-RU" sz="1500" b="1" i="1" dirty="0" smtClean="0"/>
              <a:t>менеджмента</a:t>
            </a:r>
            <a:r>
              <a:rPr lang="ru-RU" sz="1500" dirty="0" smtClean="0"/>
              <a:t> </a:t>
            </a:r>
            <a:r>
              <a:rPr lang="ru-RU" sz="1500" dirty="0"/>
              <a:t>– обеспечение устойчивого развития и капитализации (роста рыночной стоимости) организации.</a:t>
            </a:r>
          </a:p>
          <a:p>
            <a:r>
              <a:rPr lang="ru-RU" sz="1500" dirty="0"/>
              <a:t>Эта цель неразрывно связана с основной целью управления организацией в целом и </a:t>
            </a:r>
            <a:r>
              <a:rPr lang="ru-RU" sz="1500" dirty="0" smtClean="0"/>
              <a:t>реализуется </a:t>
            </a:r>
            <a:r>
              <a:rPr lang="ru-RU" sz="1500" dirty="0"/>
              <a:t>с ней в единых  процедурах.</a:t>
            </a:r>
          </a:p>
          <a:p>
            <a:endParaRPr lang="ru-RU" sz="15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0460" y="1115615"/>
            <a:ext cx="4530904" cy="5010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90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Способы решения задач финансового менеджмента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7"/>
            <a:ext cx="8208912" cy="4896544"/>
          </a:xfrm>
        </p:spPr>
        <p:txBody>
          <a:bodyPr>
            <a:noAutofit/>
          </a:bodyPr>
          <a:lstStyle/>
          <a:p>
            <a:r>
              <a:rPr lang="ru-RU" sz="1500" b="1" i="1" dirty="0" smtClean="0"/>
              <a:t>1. Поиск </a:t>
            </a:r>
            <a:r>
              <a:rPr lang="ru-RU" sz="1500" b="1" i="1" dirty="0"/>
              <a:t>источников и способов финансирования бизнеса организации для обеспечения необходимого уровня и структуры ее активов.</a:t>
            </a:r>
            <a:r>
              <a:rPr lang="ru-RU" sz="1500" b="1" dirty="0"/>
              <a:t> </a:t>
            </a:r>
            <a:r>
              <a:rPr lang="ru-RU" sz="1500" dirty="0"/>
              <a:t>Эта задача реализуется путем определения общей потребности в финансовых ресурсах организации на </a:t>
            </a:r>
            <a:r>
              <a:rPr lang="ru-RU" sz="1500" dirty="0" smtClean="0"/>
              <a:t>предстоящий </a:t>
            </a:r>
            <a:r>
              <a:rPr lang="ru-RU" sz="1500" dirty="0"/>
              <a:t>плановый период, максимизации объема вовлечения собственных </a:t>
            </a:r>
            <a:r>
              <a:rPr lang="ru-RU" sz="1500" dirty="0" smtClean="0"/>
              <a:t>финансовых </a:t>
            </a:r>
            <a:r>
              <a:rPr lang="ru-RU" sz="1500" dirty="0"/>
              <a:t>ресурсов, определения оптимальной структуры заемных средств и управления их привлечением.</a:t>
            </a:r>
          </a:p>
          <a:p>
            <a:r>
              <a:rPr lang="ru-RU" sz="1500" dirty="0"/>
              <a:t>2. </a:t>
            </a:r>
            <a:r>
              <a:rPr lang="ru-RU" sz="1500" b="1" i="1" dirty="0" smtClean="0"/>
              <a:t>Обеспечение </a:t>
            </a:r>
            <a:r>
              <a:rPr lang="ru-RU" sz="1500" b="1" i="1" dirty="0"/>
              <a:t>эффективного использования финансовых ресурсов в деятельности организации.</a:t>
            </a:r>
            <a:r>
              <a:rPr lang="ru-RU" sz="1500" dirty="0"/>
              <a:t> Эта задача реализуется путем оптимизации </a:t>
            </a:r>
            <a:r>
              <a:rPr lang="ru-RU" sz="1500" dirty="0" smtClean="0"/>
              <a:t>распределения </a:t>
            </a:r>
            <a:r>
              <a:rPr lang="ru-RU" sz="1500" dirty="0"/>
              <a:t>сформированного объема финансовых ресурсов во времени и по направлениям деятельности организации. </a:t>
            </a:r>
          </a:p>
          <a:p>
            <a:r>
              <a:rPr lang="ru-RU" sz="1500" dirty="0"/>
              <a:t>3.  </a:t>
            </a:r>
            <a:r>
              <a:rPr lang="ru-RU" sz="1500" b="1" i="1" dirty="0" smtClean="0"/>
              <a:t>Оптимизация </a:t>
            </a:r>
            <a:r>
              <a:rPr lang="ru-RU" sz="1500" b="1" i="1" dirty="0"/>
              <a:t>денежного оборота.</a:t>
            </a:r>
            <a:r>
              <a:rPr lang="ru-RU" sz="1500" dirty="0"/>
              <a:t> Эта задача решается </a:t>
            </a:r>
            <a:r>
              <a:rPr lang="ru-RU" sz="1500" dirty="0" smtClean="0"/>
              <a:t>путем </a:t>
            </a:r>
            <a:r>
              <a:rPr lang="ru-RU" sz="1500" dirty="0"/>
              <a:t>управления денежными потоками организации в процессе кругооборота ее денежных средств, обеспечения </a:t>
            </a:r>
            <a:r>
              <a:rPr lang="ru-RU" sz="1500" dirty="0" smtClean="0"/>
              <a:t>синхронизации </a:t>
            </a:r>
            <a:r>
              <a:rPr lang="ru-RU" sz="1500" dirty="0"/>
              <a:t>объемов поступления и расходования денежных средств по отдельным временным периодам, поддержания необходимого уровня  ликвидности ее оборотных активов. </a:t>
            </a:r>
          </a:p>
          <a:p>
            <a:r>
              <a:rPr lang="ru-RU" sz="1500" dirty="0"/>
              <a:t>4.   </a:t>
            </a:r>
            <a:r>
              <a:rPr lang="ru-RU" sz="1500" b="1" i="1" dirty="0" smtClean="0"/>
              <a:t>Минимизация </a:t>
            </a:r>
            <a:r>
              <a:rPr lang="ru-RU" sz="1500" b="1" i="1" dirty="0"/>
              <a:t>уровня финансового риска.</a:t>
            </a:r>
            <a:r>
              <a:rPr lang="ru-RU" sz="1500" dirty="0"/>
              <a:t> Эта задача достигается путем </a:t>
            </a:r>
            <a:r>
              <a:rPr lang="ru-RU" sz="1500" dirty="0" smtClean="0"/>
              <a:t>диверсификации </a:t>
            </a:r>
            <a:r>
              <a:rPr lang="ru-RU" sz="1500" dirty="0"/>
              <a:t>видов операционной и финансовой деятельности, формирования оптимального инвестиционного портфеля, мониторингом конъюнктуры финансовых рынков, применения различных схем страхования финансовых активов.</a:t>
            </a:r>
          </a:p>
          <a:p>
            <a:r>
              <a:rPr lang="ru-RU" sz="1500" dirty="0"/>
              <a:t>5.   </a:t>
            </a:r>
            <a:r>
              <a:rPr lang="ru-RU" sz="1500" b="1" i="1" dirty="0" smtClean="0"/>
              <a:t>Обеспечение </a:t>
            </a:r>
            <a:r>
              <a:rPr lang="ru-RU" sz="1500" b="1" i="1" dirty="0"/>
              <a:t>финансовой устойчивости организации в процессе ее развития.</a:t>
            </a:r>
            <a:r>
              <a:rPr lang="ru-RU" sz="1500" dirty="0"/>
              <a:t> </a:t>
            </a:r>
            <a:r>
              <a:rPr lang="ru-RU" sz="1500" dirty="0" smtClean="0"/>
              <a:t>Эта задача достигается путем формиро­вания оптимальной структуры капитала и активов организации и поддержанием необходимого уровня ее платежеспособности.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xmlns="" val="10739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Принципы </a:t>
            </a:r>
            <a:br>
              <a:rPr lang="ru-RU" sz="3000" b="1" dirty="0" smtClean="0"/>
            </a:br>
            <a:r>
              <a:rPr lang="ru-RU" sz="3000" b="1" dirty="0" smtClean="0"/>
              <a:t>финансового менеджмента 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19257"/>
            <a:ext cx="7200800" cy="4334080"/>
          </a:xfrm>
        </p:spPr>
        <p:txBody>
          <a:bodyPr>
            <a:noAutofit/>
          </a:bodyPr>
          <a:lstStyle/>
          <a:p>
            <a:r>
              <a:rPr lang="ru-RU" sz="1500" dirty="0"/>
              <a:t>1.                 </a:t>
            </a:r>
            <a:r>
              <a:rPr lang="ru-RU" sz="1500" b="1" i="1" dirty="0"/>
              <a:t>Ориентированность на стратегические цели развития организации.</a:t>
            </a:r>
            <a:r>
              <a:rPr lang="ru-RU" sz="1500" b="1" dirty="0"/>
              <a:t> </a:t>
            </a:r>
            <a:r>
              <a:rPr lang="ru-RU" sz="1500" dirty="0"/>
              <a:t>Управленческие решения в области финансовой деятельности в </a:t>
            </a:r>
            <a:r>
              <a:rPr lang="ru-RU" sz="1500" dirty="0" smtClean="0"/>
              <a:t>текущем </a:t>
            </a:r>
            <a:r>
              <a:rPr lang="ru-RU" sz="1500" dirty="0"/>
              <a:t>периоде не должны противоречить стратегическим целям организации.</a:t>
            </a:r>
          </a:p>
          <a:p>
            <a:r>
              <a:rPr lang="ru-RU" sz="1500" dirty="0"/>
              <a:t>2.                 </a:t>
            </a:r>
            <a:r>
              <a:rPr lang="ru-RU" sz="1500" b="1" i="1" dirty="0"/>
              <a:t>Адаптивность.</a:t>
            </a:r>
            <a:r>
              <a:rPr lang="ru-RU" sz="1500" dirty="0"/>
              <a:t> Финансовой менеджмент призван учитывать изменения факторов внешней и внутренней среды, </a:t>
            </a:r>
            <a:r>
              <a:rPr lang="ru-RU" sz="1500" dirty="0" smtClean="0"/>
              <a:t>конъюнктуры </a:t>
            </a:r>
            <a:r>
              <a:rPr lang="ru-RU" sz="1500" dirty="0"/>
              <a:t>финансового рынка, </a:t>
            </a:r>
            <a:r>
              <a:rPr lang="ru-RU" sz="1500" dirty="0" smtClean="0"/>
              <a:t>ресурсного </a:t>
            </a:r>
            <a:r>
              <a:rPr lang="ru-RU" sz="1500" dirty="0"/>
              <a:t>потенциала, форм организации производственной и финансовой деятельности, финансового состояния и других параметров </a:t>
            </a:r>
            <a:r>
              <a:rPr lang="ru-RU" sz="1500" dirty="0" smtClean="0"/>
              <a:t>функционирования </a:t>
            </a:r>
            <a:r>
              <a:rPr lang="ru-RU" sz="1500" dirty="0"/>
              <a:t>организации. </a:t>
            </a:r>
          </a:p>
          <a:p>
            <a:r>
              <a:rPr lang="ru-RU" sz="1500" dirty="0"/>
              <a:t>3.                 </a:t>
            </a:r>
            <a:r>
              <a:rPr lang="ru-RU" sz="1500" b="1" i="1" dirty="0"/>
              <a:t>Комплексность.</a:t>
            </a:r>
            <a:r>
              <a:rPr lang="ru-RU" sz="1500" dirty="0"/>
              <a:t> Финансовый менеджмент как комплексная управляющая система связывает все управленческие решения в области формирования, распределения и использования финансовых ресурсов организации. </a:t>
            </a:r>
          </a:p>
          <a:p>
            <a:r>
              <a:rPr lang="ru-RU" sz="1500" dirty="0"/>
              <a:t>4.                 </a:t>
            </a:r>
            <a:r>
              <a:rPr lang="ru-RU" sz="1500" b="1" i="1" dirty="0"/>
              <a:t>Интегрированность.</a:t>
            </a:r>
            <a:r>
              <a:rPr lang="ru-RU" sz="1500" dirty="0"/>
              <a:t> Любое управленческое решение прямо или косвенно оказывает влияние на формирование денежных потоков и результаты финансо­вой деятельности, поэтому финансовый менеджмент непосредственно связан с общей системой управления организацией.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xmlns="" val="267423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Содержание функций </a:t>
            </a:r>
            <a:br>
              <a:rPr lang="ru-RU" sz="3000" b="1" dirty="0" smtClean="0"/>
            </a:br>
            <a:r>
              <a:rPr lang="ru-RU" sz="3000" b="1" dirty="0" smtClean="0"/>
              <a:t>финансового менеджмента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7920880" cy="4478096"/>
          </a:xfrm>
        </p:spPr>
        <p:txBody>
          <a:bodyPr>
            <a:noAutofit/>
          </a:bodyPr>
          <a:lstStyle/>
          <a:p>
            <a:r>
              <a:rPr lang="ru-RU" sz="1500" b="1" i="1" dirty="0"/>
              <a:t>Планирование</a:t>
            </a:r>
            <a:r>
              <a:rPr lang="ru-RU" sz="1500" i="1" dirty="0"/>
              <a:t> </a:t>
            </a:r>
            <a:r>
              <a:rPr lang="ru-RU" sz="1500" dirty="0"/>
              <a:t>– весь комплекс мероприятий по разработке и исполнению стратегических и оперативных финансовых планов и бюджетов организации и ее структурных подразделений</a:t>
            </a:r>
            <a:r>
              <a:rPr lang="ru-RU" sz="1500" dirty="0" smtClean="0"/>
              <a:t>.</a:t>
            </a:r>
          </a:p>
          <a:p>
            <a:r>
              <a:rPr lang="ru-RU" sz="1500" dirty="0" smtClean="0"/>
              <a:t> </a:t>
            </a:r>
            <a:r>
              <a:rPr lang="ru-RU" sz="1500" b="1" i="1" dirty="0"/>
              <a:t>Анализ</a:t>
            </a:r>
            <a:r>
              <a:rPr lang="ru-RU" sz="1500" b="1" dirty="0"/>
              <a:t> – </a:t>
            </a:r>
            <a:r>
              <a:rPr lang="ru-RU" sz="1500" dirty="0"/>
              <a:t>изучение и оценка  степени выполнения финансовых планов и причин отклонений от запланированных показателей, результатов финансовой деятельности организации в целом и ее структурных подразделений в различных направлениях ее деятельности.</a:t>
            </a:r>
          </a:p>
          <a:p>
            <a:r>
              <a:rPr lang="ru-RU" sz="1500" dirty="0" smtClean="0"/>
              <a:t> </a:t>
            </a:r>
            <a:r>
              <a:rPr lang="ru-RU" sz="1500" b="1" i="1" dirty="0"/>
              <a:t>Регулирование</a:t>
            </a:r>
            <a:r>
              <a:rPr lang="ru-RU" sz="1500" dirty="0"/>
              <a:t> – разработка и реализация комплекса мер, направленных на устранение возникших отклонений от плановых заданий, утвержденных нормативов и норм.</a:t>
            </a:r>
          </a:p>
          <a:p>
            <a:r>
              <a:rPr lang="ru-RU" sz="1500" b="1" i="1" dirty="0" smtClean="0"/>
              <a:t>Контроль</a:t>
            </a:r>
            <a:r>
              <a:rPr lang="ru-RU" sz="1500" dirty="0" smtClean="0"/>
              <a:t> </a:t>
            </a:r>
            <a:r>
              <a:rPr lang="ru-RU" sz="1500" dirty="0"/>
              <a:t>– создание системы внутреннего контроля, определение системы контролируемых показателей и контрольных периодов.</a:t>
            </a:r>
          </a:p>
          <a:p>
            <a:r>
              <a:rPr lang="ru-RU" sz="1500" dirty="0"/>
              <a:t> </a:t>
            </a:r>
            <a:r>
              <a:rPr lang="ru-RU" sz="1500" dirty="0" smtClean="0"/>
              <a:t>Каждая </a:t>
            </a:r>
            <a:r>
              <a:rPr lang="ru-RU" sz="1500" dirty="0"/>
              <a:t>из этих функций может быть конкретизирована более </a:t>
            </a:r>
            <a:r>
              <a:rPr lang="ru-RU" sz="1500" dirty="0" smtClean="0"/>
              <a:t>целенаправленно </a:t>
            </a:r>
            <a:r>
              <a:rPr lang="ru-RU" sz="1500" dirty="0"/>
              <a:t>с учетом специфики организации как объекта фи­нансового управления и основных форм ее финансовой деятельности</a:t>
            </a:r>
            <a:r>
              <a:rPr lang="ru-RU" sz="1500" dirty="0" smtClean="0"/>
              <a:t>.</a:t>
            </a:r>
          </a:p>
          <a:p>
            <a:r>
              <a:rPr lang="ru-RU" sz="1500" dirty="0" smtClean="0"/>
              <a:t> </a:t>
            </a:r>
            <a:r>
              <a:rPr lang="ru-RU" sz="1500" b="1" u="sng" dirty="0"/>
              <a:t>С учетом осуществления такой конкретиза­ции в каждой организации строится многоуровневая функциональная система управления финансовой деятель­ностью.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xmlns="" val="26255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Основные направления финансового менеджмента организации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4824536"/>
          </a:xfrm>
        </p:spPr>
        <p:txBody>
          <a:bodyPr>
            <a:noAutofit/>
          </a:bodyPr>
          <a:lstStyle/>
          <a:p>
            <a:r>
              <a:rPr lang="ru-RU" sz="1500" b="1" i="1" dirty="0"/>
              <a:t>Управление капиталом (пассивами)</a:t>
            </a:r>
            <a:r>
              <a:rPr lang="ru-RU" sz="1500" b="1" dirty="0"/>
              <a:t> – </a:t>
            </a:r>
            <a:r>
              <a:rPr lang="ru-RU" sz="1400" dirty="0"/>
              <a:t>определение потребности в капитале для финансирова­ния формируемых активов организации; оптимизация структуры капитала в целях обеспечения наиболее эффективного его использо­вания. </a:t>
            </a:r>
          </a:p>
          <a:p>
            <a:r>
              <a:rPr lang="ru-RU" sz="1500" b="1" i="1" dirty="0" smtClean="0"/>
              <a:t>Управление </a:t>
            </a:r>
            <a:r>
              <a:rPr lang="ru-RU" sz="1500" b="1" i="1" dirty="0"/>
              <a:t>оборотными и </a:t>
            </a:r>
            <a:r>
              <a:rPr lang="ru-RU" sz="1500" b="1" i="1" dirty="0" err="1"/>
              <a:t>внеоборотными</a:t>
            </a:r>
            <a:r>
              <a:rPr lang="ru-RU" sz="1500" b="1" i="1" dirty="0"/>
              <a:t> активами</a:t>
            </a:r>
            <a:r>
              <a:rPr lang="ru-RU" sz="1500" dirty="0"/>
              <a:t> –  </a:t>
            </a:r>
            <a:r>
              <a:rPr lang="ru-RU" sz="1400" dirty="0" smtClean="0"/>
              <a:t>формирование необходимого объема ресурсов организации, полученных за счет инвестированного в них  капитала, способных обеспечить получение устойчивого дохода и рост рыночной  стоимости организации, с учетом фактора времени и ликвидности. </a:t>
            </a:r>
            <a:endParaRPr lang="ru-RU" sz="1400" dirty="0"/>
          </a:p>
          <a:p>
            <a:r>
              <a:rPr lang="ru-RU" sz="1500" b="1" i="1" dirty="0" smtClean="0"/>
              <a:t>Управление </a:t>
            </a:r>
            <a:r>
              <a:rPr lang="ru-RU" sz="1500" b="1" i="1" dirty="0"/>
              <a:t>инвестициями</a:t>
            </a:r>
            <a:r>
              <a:rPr lang="ru-RU" sz="1500" b="1" dirty="0"/>
              <a:t> – </a:t>
            </a:r>
            <a:r>
              <a:rPr lang="ru-RU" sz="1400" dirty="0"/>
              <a:t>определение параметров инвестиционной деятельности организации; оценка инвестиционной привлекательности финансовых инструментов; выбор наиболее эффективных инвестиционных решений; определение источников финансирования инвестиций; формирование оптимального инвестиционного портфеля организации; мониторинг инвестиционного портфеля; поддержание оптимального уровня рисков и доходности по портфелю.</a:t>
            </a:r>
          </a:p>
          <a:p>
            <a:r>
              <a:rPr lang="ru-RU" sz="1500" b="1" i="1" dirty="0" smtClean="0"/>
              <a:t>Управление </a:t>
            </a:r>
            <a:r>
              <a:rPr lang="ru-RU" sz="1500" b="1" i="1" dirty="0"/>
              <a:t>денежными потоками</a:t>
            </a:r>
            <a:r>
              <a:rPr lang="ru-RU" sz="1500" b="1" dirty="0"/>
              <a:t> – </a:t>
            </a:r>
            <a:r>
              <a:rPr lang="ru-RU" sz="1400" dirty="0"/>
              <a:t>синхронизация и обеспечение сбалансированности притоков и оттоков денеж­ных средств организации, оптимизация использования денежных ресурсов  для обеспечения ликвидности и финансовой устойчивости организации.</a:t>
            </a:r>
          </a:p>
          <a:p>
            <a:r>
              <a:rPr lang="ru-RU" sz="1500" b="1" i="1" dirty="0" smtClean="0"/>
              <a:t>Управление </a:t>
            </a:r>
            <a:r>
              <a:rPr lang="ru-RU" sz="1500" b="1" i="1" dirty="0"/>
              <a:t>финансовыми рисками</a:t>
            </a:r>
            <a:r>
              <a:rPr lang="ru-RU" sz="1500" b="1" dirty="0"/>
              <a:t> – </a:t>
            </a:r>
            <a:r>
              <a:rPr lang="ru-RU" sz="1400" dirty="0"/>
              <a:t>выявление, классификация  и оценка финансовых рисков;  определение величины допустимого уровня финансового рисков, принимаемых организацией; определение наиболее эффективных способов, методов  и процедур минимизации  рисков; разработка и реализация мероприятий по устранению и минимизации рисков.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xmlns="" val="224758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Финансовый </a:t>
            </a:r>
            <a:r>
              <a:rPr lang="ru-RU" sz="3000" b="1" dirty="0" smtClean="0"/>
              <a:t>менеджмент</a:t>
            </a:r>
            <a:br>
              <a:rPr lang="ru-RU" sz="3000" b="1" dirty="0" smtClean="0"/>
            </a:br>
            <a:r>
              <a:rPr lang="ru-RU" sz="3000" b="1" dirty="0" smtClean="0"/>
              <a:t> </a:t>
            </a:r>
            <a:r>
              <a:rPr lang="ru-RU" sz="3000" b="1" dirty="0"/>
              <a:t>как система управления</a:t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ru-RU" sz="2000" b="1" i="1" dirty="0"/>
              <a:t>Финансовый менеджмент как система управления </a:t>
            </a:r>
            <a:r>
              <a:rPr lang="ru-RU" sz="2000" dirty="0"/>
              <a:t>представляет собой </a:t>
            </a:r>
            <a:r>
              <a:rPr lang="ru-RU" sz="2000" b="1" u="sng" dirty="0"/>
              <a:t>совокупность финансовых отношений,</a:t>
            </a:r>
            <a:r>
              <a:rPr lang="ru-RU" sz="2000" dirty="0"/>
              <a:t> возникающих в процессе движения финансовых ресурсов организации и их кругооборота, между структурными и функциональными подразделениями внутри самой  организации и между организацией и ее внешними контрагентами.</a:t>
            </a:r>
          </a:p>
          <a:p>
            <a:r>
              <a:rPr lang="ru-RU" sz="2000" dirty="0"/>
              <a:t>Основными элементами системы управления финансовой деятельностью организации являются субъекты управления, объекты управления, принципы и функции управления, инструменты управления (финансовые методы, приемы и модели), используемые в практике управления финансами. 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344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Субъект управления 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В качестве субъектов управления (управляющая подсистема) финансовой деятельностью организации – выступают ее структурные и функциональные подразделения, деятельность которых взаимосвязана,  взаимообусловлена и подчинена единой стратегической цели и задачам управления финансами (организационная структура управления финансами). </a:t>
            </a:r>
          </a:p>
          <a:p>
            <a:r>
              <a:rPr lang="ru-RU" dirty="0"/>
              <a:t>В зависимости от размеров организации и масштабов ее деятельности, организационная структура может существенно видоизменяться. </a:t>
            </a:r>
            <a:endParaRPr lang="ru-RU" dirty="0" smtClean="0"/>
          </a:p>
          <a:p>
            <a:r>
              <a:rPr lang="ru-RU" dirty="0" smtClean="0"/>
              <a:t>Общепринятым </a:t>
            </a:r>
            <a:r>
              <a:rPr lang="ru-RU" dirty="0"/>
              <a:t>является создание в организации самостоятельных финансовых служб и дирекций, реализующих, в частности: 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финансовую </a:t>
            </a:r>
            <a:r>
              <a:rPr lang="ru-RU" dirty="0"/>
              <a:t>стратегию и финансовую политику организации;</a:t>
            </a:r>
          </a:p>
          <a:p>
            <a:pPr marL="0" indent="0">
              <a:buNone/>
            </a:pPr>
            <a:r>
              <a:rPr lang="ru-RU" dirty="0"/>
              <a:t>· </a:t>
            </a:r>
            <a:r>
              <a:rPr lang="ru-RU" dirty="0" smtClean="0"/>
              <a:t> </a:t>
            </a:r>
            <a:r>
              <a:rPr lang="ru-RU" dirty="0"/>
              <a:t>составление и выполнение текущих финансовых планов и бюджетов;</a:t>
            </a:r>
          </a:p>
          <a:p>
            <a:pPr marL="0" indent="0">
              <a:buNone/>
            </a:pPr>
            <a:r>
              <a:rPr lang="ru-RU" dirty="0"/>
              <a:t>·  </a:t>
            </a:r>
            <a:r>
              <a:rPr lang="ru-RU" dirty="0" smtClean="0"/>
              <a:t>контроль </a:t>
            </a:r>
            <a:r>
              <a:rPr lang="ru-RU" dirty="0"/>
              <a:t>оперативных финансовых </a:t>
            </a:r>
            <a:r>
              <a:rPr lang="ru-RU" dirty="0" smtClean="0"/>
              <a:t>решений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947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</TotalTime>
  <Words>1562</Words>
  <Application>Microsoft Office PowerPoint</Application>
  <PresentationFormat>Экран (4:3)</PresentationFormat>
  <Paragraphs>139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Финансовый менеджмент  в системе управления организацией </vt:lpstr>
      <vt:lpstr>Объект, предмет, методы финансового менеджмента</vt:lpstr>
      <vt:lpstr>Цель и задачи финансового менеджмента </vt:lpstr>
      <vt:lpstr>Способы решения задач финансового менеджмента</vt:lpstr>
      <vt:lpstr>Принципы  финансового менеджмента </vt:lpstr>
      <vt:lpstr>Содержание функций  финансового менеджмента</vt:lpstr>
      <vt:lpstr>Основные направления финансового менеджмента организации</vt:lpstr>
      <vt:lpstr>Финансовый менеджмент  как система управления </vt:lpstr>
      <vt:lpstr>Субъект управления </vt:lpstr>
      <vt:lpstr>Объект управления </vt:lpstr>
      <vt:lpstr>Факторы, определяющие сложность управления финансовой системой</vt:lpstr>
      <vt:lpstr>Организационное обеспечение финансового менеджмента</vt:lpstr>
      <vt:lpstr>Центры ответственности</vt:lpstr>
      <vt:lpstr>Центры ответственности</vt:lpstr>
      <vt:lpstr>Классификация центров ответственности</vt:lpstr>
      <vt:lpstr>Информационное обеспечение финансового менеджмента</vt:lpstr>
      <vt:lpstr>Информационное обеспечение финансового менеджмента </vt:lpstr>
      <vt:lpstr>Система показателей формируемых из внешних источников </vt:lpstr>
      <vt:lpstr>Система показателей формируемых из внутренних источников </vt:lpstr>
      <vt:lpstr>Бухгалтерская отчетность</vt:lpstr>
      <vt:lpstr>Информационное обеспечение финансового менеджмента </vt:lpstr>
      <vt:lpstr>Перечень  унифицированных документов финансового(бухгалтерского)отчета</vt:lpstr>
      <vt:lpstr>Структура финансового менеджмента: вывод</vt:lpstr>
      <vt:lpstr>Слайд 24</vt:lpstr>
      <vt:lpstr>Слайд 25</vt:lpstr>
      <vt:lpstr>Вывод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Финансовый менеджмент</dc:title>
  <dc:creator>Churilina</dc:creator>
  <cp:lastModifiedBy>308</cp:lastModifiedBy>
  <cp:revision>109</cp:revision>
  <cp:lastPrinted>2012-11-12T17:16:12Z</cp:lastPrinted>
  <dcterms:created xsi:type="dcterms:W3CDTF">2012-11-11T21:11:09Z</dcterms:created>
  <dcterms:modified xsi:type="dcterms:W3CDTF">2020-03-23T09:34:30Z</dcterms:modified>
</cp:coreProperties>
</file>