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5" r:id="rId2"/>
    <p:sldId id="259" r:id="rId3"/>
    <p:sldId id="260" r:id="rId4"/>
    <p:sldId id="258" r:id="rId5"/>
    <p:sldId id="257" r:id="rId6"/>
    <p:sldId id="261" r:id="rId7"/>
    <p:sldId id="276" r:id="rId8"/>
    <p:sldId id="278" r:id="rId9"/>
    <p:sldId id="267" r:id="rId10"/>
    <p:sldId id="266" r:id="rId11"/>
    <p:sldId id="270" r:id="rId12"/>
    <p:sldId id="271" r:id="rId13"/>
    <p:sldId id="279" r:id="rId14"/>
    <p:sldId id="273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04" autoAdjust="0"/>
  </p:normalViewPr>
  <p:slideViewPr>
    <p:cSldViewPr>
      <p:cViewPr>
        <p:scale>
          <a:sx n="117" d="100"/>
          <a:sy n="117" d="100"/>
        </p:scale>
        <p:origin x="-14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264ACEE-3B30-47B6-B4C2-03152635FBF7}" type="datetimeFigureOut">
              <a:rPr lang="ru-RU"/>
              <a:pPr>
                <a:defRPr/>
              </a:pPr>
              <a:t>07.02.2020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1781D9-40B3-4402-BFA3-81D28371CA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9CFEA-3C69-4C08-931B-06587F665AA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746C264-D4D2-447D-9958-89FF1B3C487E}" type="slidenum">
              <a:rPr lang="ru-RU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2E1DB-FC2A-434C-9C66-EC58D48C8C36}" type="datetimeFigureOut">
              <a:rPr lang="ru-RU"/>
              <a:pPr>
                <a:defRPr/>
              </a:pPr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2E410-F615-4204-9710-09418BE62C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618A3-A737-4F08-9BAD-0316BB9876C3}" type="datetimeFigureOut">
              <a:rPr lang="ru-RU"/>
              <a:pPr>
                <a:defRPr/>
              </a:pPr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B0750-C563-4244-AF53-1F9E360E9F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AFDA9-4FDB-4229-8D16-7B120CA1A9CB}" type="datetimeFigureOut">
              <a:rPr lang="ru-RU"/>
              <a:pPr>
                <a:defRPr/>
              </a:pPr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BED8F-5311-4647-A859-DCCC14C3E7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BFB22-4456-450D-86D4-7778B5E6AC2F}" type="datetimeFigureOut">
              <a:rPr lang="ru-RU"/>
              <a:pPr>
                <a:defRPr/>
              </a:pPr>
              <a:t>07.02.2020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FE332-BF5E-4F29-8FEC-2A82A5F2F8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C1A87-74E0-4716-8511-55338D83989E}" type="datetimeFigureOut">
              <a:rPr lang="ru-RU"/>
              <a:pPr>
                <a:defRPr/>
              </a:pPr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5BEB1-7CC9-4060-B58A-04645B646A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A419F-853E-458D-8F13-BB5E5890B6AD}" type="datetimeFigureOut">
              <a:rPr lang="ru-RU"/>
              <a:pPr>
                <a:defRPr/>
              </a:pPr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7CEE7-0457-4FB6-B5D5-B9D4BFC677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EDA55-F137-4617-A2A9-4FFF1D71E930}" type="datetimeFigureOut">
              <a:rPr lang="ru-RU"/>
              <a:pPr>
                <a:defRPr/>
              </a:pPr>
              <a:t>07.02.2020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0849A-0222-4904-8AD1-33AF65A0CF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1FD19-4DAA-46D9-8C37-31CAA31AAE9E}" type="datetimeFigureOut">
              <a:rPr lang="ru-RU"/>
              <a:pPr>
                <a:defRPr/>
              </a:pPr>
              <a:t>07.02.2020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00DD3-6AF7-43A6-82BC-43B39CE62B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F5EF0-1EA5-4D86-BFD6-D85E5CBBCB4F}" type="datetimeFigureOut">
              <a:rPr lang="ru-RU"/>
              <a:pPr>
                <a:defRPr/>
              </a:pPr>
              <a:t>07.02.2020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814FF-2E46-4A59-9494-4DC99A6C02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FCC90-5DEB-4081-B07A-E16642DF266B}" type="datetimeFigureOut">
              <a:rPr lang="ru-RU"/>
              <a:pPr>
                <a:defRPr/>
              </a:pPr>
              <a:t>07.02.2020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215D3-7E0C-41B1-ACF2-FF05FC155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06457-56E1-43DD-9EC7-483399244D57}" type="datetimeFigureOut">
              <a:rPr lang="ru-RU"/>
              <a:pPr>
                <a:defRPr/>
              </a:pPr>
              <a:t>07.02.2020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E89B3-8C81-4197-A265-7010E191A4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F09DB-454D-475E-BA5B-B3C2A2014683}" type="datetimeFigureOut">
              <a:rPr lang="ru-RU"/>
              <a:pPr>
                <a:defRPr/>
              </a:pPr>
              <a:t>07.02.2020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CF8AC-D939-49B7-B5F4-28BFB28CFF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457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48C95C-AEFB-4B64-B55F-9C689A454DC1}" type="datetimeFigureOut">
              <a:rPr lang="ru-RU"/>
              <a:pPr>
                <a:defRPr/>
              </a:pPr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FB9ABE-4A90-438B-9DA5-D90D5A56FB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26"/>
            <a:ext cx="9144000" cy="161871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9" y="526"/>
            <a:ext cx="1647825" cy="161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pic>
        <p:nvPicPr>
          <p:cNvPr id="15363" name="Picture 3" descr="C:\Users\KildishevAN\Desktop\gerb_mordovii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58888" y="0"/>
            <a:ext cx="1512887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Прямоугольник 4"/>
          <p:cNvSpPr>
            <a:spLocks noChangeArrowheads="1"/>
          </p:cNvSpPr>
          <p:nvPr/>
        </p:nvSpPr>
        <p:spPr bwMode="auto">
          <a:xfrm>
            <a:off x="2714625" y="285750"/>
            <a:ext cx="5929313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002060"/>
                </a:solidFill>
              </a:rPr>
              <a:t>Министерство социальной защиты, труда и занятости населения Республики Мордовия</a:t>
            </a:r>
          </a:p>
        </p:txBody>
      </p:sp>
      <p:sp>
        <p:nvSpPr>
          <p:cNvPr id="15365" name="TextBox 1"/>
          <p:cNvSpPr txBox="1">
            <a:spLocks noChangeArrowheads="1"/>
          </p:cNvSpPr>
          <p:nvPr/>
        </p:nvSpPr>
        <p:spPr bwMode="auto">
          <a:xfrm>
            <a:off x="971550" y="2420938"/>
            <a:ext cx="7500938" cy="243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b="1">
                <a:solidFill>
                  <a:srgbClr val="14217E"/>
                </a:solidFill>
              </a:rPr>
              <a:t>Об организации работы по снижению уровня бедности в Республике Мордовия, в том числе в рамках оказания государственной социальной помощи на основании социального контракта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1557338"/>
            <a:ext cx="9144000" cy="15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Подзаголовок 2"/>
          <p:cNvSpPr>
            <a:spLocks/>
          </p:cNvSpPr>
          <p:nvPr/>
        </p:nvSpPr>
        <p:spPr bwMode="auto">
          <a:xfrm>
            <a:off x="1042988" y="1373188"/>
            <a:ext cx="7489825" cy="403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80000"/>
              </a:lnSpc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ru-RU" sz="2200">
              <a:solidFill>
                <a:srgbClr val="107BD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-468"/>
            <a:ext cx="9144000" cy="49282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Профессиональное обучение и дополнительное образование</a:t>
            </a:r>
          </a:p>
        </p:txBody>
      </p:sp>
      <p:sp>
        <p:nvSpPr>
          <p:cNvPr id="95237" name="Номер слайда 3"/>
          <p:cNvSpPr txBox="1">
            <a:spLocks noGrp="1"/>
          </p:cNvSpPr>
          <p:nvPr/>
        </p:nvSpPr>
        <p:spPr bwMode="auto">
          <a:xfrm>
            <a:off x="8647113" y="6407150"/>
            <a:ext cx="3667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endParaRPr lang="ru-RU" sz="1000">
              <a:latin typeface="Calibri" pitchFamily="34" charset="0"/>
            </a:endParaRPr>
          </a:p>
        </p:txBody>
      </p:sp>
      <p:pic>
        <p:nvPicPr>
          <p:cNvPr id="95238" name="Рисунок 4" descr="man-walking-suit-tie-17982303.jpg"/>
          <p:cNvPicPr>
            <a:picLocks noChangeAspect="1"/>
          </p:cNvPicPr>
          <p:nvPr/>
        </p:nvPicPr>
        <p:blipFill>
          <a:blip r:embed="rId2">
            <a:lum bright="-36000" contrast="54000"/>
          </a:blip>
          <a:srcRect/>
          <a:stretch>
            <a:fillRect/>
          </a:stretch>
        </p:blipFill>
        <p:spPr bwMode="auto">
          <a:xfrm>
            <a:off x="317500" y="2176463"/>
            <a:ext cx="725488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5239" name="Picture 5" descr="D:\БФТ\2014\Иконки png\office_buildin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84438" y="741363"/>
            <a:ext cx="719137" cy="96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40" name="Прямоугольник 10"/>
          <p:cNvSpPr>
            <a:spLocks noChangeArrowheads="1"/>
          </p:cNvSpPr>
          <p:nvPr/>
        </p:nvSpPr>
        <p:spPr bwMode="auto">
          <a:xfrm rot="10800000" flipV="1">
            <a:off x="1763713" y="2020888"/>
            <a:ext cx="2736850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Учреждение социальной защиты:</a:t>
            </a:r>
          </a:p>
          <a:p>
            <a:pPr>
              <a:buFontTx/>
              <a:buChar char="-"/>
            </a:pPr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определение статуса гражданина, </a:t>
            </a:r>
          </a:p>
          <a:p>
            <a:pPr>
              <a:buFontTx/>
              <a:buChar char="-"/>
            </a:pPr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заключение социального контракта,</a:t>
            </a:r>
          </a:p>
          <a:p>
            <a:pPr>
              <a:buFontTx/>
              <a:buChar char="-"/>
            </a:pPr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направление в центр занятости населения</a:t>
            </a:r>
          </a:p>
        </p:txBody>
      </p:sp>
      <p:sp>
        <p:nvSpPr>
          <p:cNvPr id="95241" name="Прямоугольник 11"/>
          <p:cNvSpPr>
            <a:spLocks noChangeArrowheads="1"/>
          </p:cNvSpPr>
          <p:nvPr/>
        </p:nvSpPr>
        <p:spPr bwMode="auto">
          <a:xfrm>
            <a:off x="5337175" y="1663700"/>
            <a:ext cx="3195638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Центр занятости населения:</a:t>
            </a:r>
          </a:p>
          <a:p>
            <a:pPr>
              <a:buFontTx/>
              <a:buChar char="-"/>
            </a:pPr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регистрация,</a:t>
            </a:r>
          </a:p>
          <a:p>
            <a:pPr>
              <a:buFontTx/>
              <a:buChar char="-"/>
            </a:pPr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определение образовательной программы и учебной базы,</a:t>
            </a:r>
          </a:p>
          <a:p>
            <a:pPr>
              <a:buFontTx/>
              <a:buChar char="-"/>
            </a:pPr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подбор места для прохождения стажировки,</a:t>
            </a:r>
          </a:p>
          <a:p>
            <a:pPr>
              <a:buFontTx/>
              <a:buChar char="-"/>
            </a:pPr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направление в образовательную организацию </a:t>
            </a:r>
          </a:p>
        </p:txBody>
      </p:sp>
      <p:sp>
        <p:nvSpPr>
          <p:cNvPr id="95242" name="Прямоугольник 13"/>
          <p:cNvSpPr>
            <a:spLocks noChangeArrowheads="1"/>
          </p:cNvSpPr>
          <p:nvPr/>
        </p:nvSpPr>
        <p:spPr bwMode="auto">
          <a:xfrm rot="10800000" flipH="1" flipV="1">
            <a:off x="5148263" y="5408613"/>
            <a:ext cx="2592387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Образовательная организация: </a:t>
            </a:r>
          </a:p>
          <a:p>
            <a:pPr algn="ctr">
              <a:buFontTx/>
              <a:buChar char="-"/>
            </a:pPr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заключение договора на обучение</a:t>
            </a:r>
          </a:p>
        </p:txBody>
      </p:sp>
      <p:pic>
        <p:nvPicPr>
          <p:cNvPr id="95243" name="Рисунок 31" descr="man-walking-suit-tie-17982303.jpg"/>
          <p:cNvPicPr>
            <a:picLocks noChangeAspect="1"/>
          </p:cNvPicPr>
          <p:nvPr/>
        </p:nvPicPr>
        <p:blipFill>
          <a:blip r:embed="rId4">
            <a:lum bright="-36000" contrast="54000"/>
          </a:blip>
          <a:srcRect/>
          <a:stretch>
            <a:fillRect/>
          </a:stretch>
        </p:blipFill>
        <p:spPr bwMode="auto">
          <a:xfrm>
            <a:off x="4284663" y="836613"/>
            <a:ext cx="652462" cy="8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5244" name="Рисунок 35" descr="man-walking-suit-tie-17982303.jpg"/>
          <p:cNvPicPr>
            <a:picLocks noChangeAspect="1"/>
          </p:cNvPicPr>
          <p:nvPr/>
        </p:nvPicPr>
        <p:blipFill>
          <a:blip r:embed="rId5">
            <a:lum bright="-36000" contrast="54000"/>
          </a:blip>
          <a:srcRect/>
          <a:stretch>
            <a:fillRect/>
          </a:stretch>
        </p:blipFill>
        <p:spPr bwMode="auto">
          <a:xfrm>
            <a:off x="7885113" y="3213100"/>
            <a:ext cx="649287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5245" name="Рисунок 41" descr="man-walking-suit-tie-17982303.jpg"/>
          <p:cNvPicPr>
            <a:picLocks noChangeAspect="1"/>
          </p:cNvPicPr>
          <p:nvPr/>
        </p:nvPicPr>
        <p:blipFill>
          <a:blip r:embed="rId5">
            <a:lum bright="-36000" contrast="54000"/>
          </a:blip>
          <a:srcRect/>
          <a:stretch>
            <a:fillRect/>
          </a:stretch>
        </p:blipFill>
        <p:spPr bwMode="auto">
          <a:xfrm>
            <a:off x="3368675" y="4259263"/>
            <a:ext cx="649288" cy="8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7" name="Прямая со стрелкой 46"/>
          <p:cNvCxnSpPr/>
          <p:nvPr/>
        </p:nvCxnSpPr>
        <p:spPr>
          <a:xfrm flipV="1">
            <a:off x="1150938" y="1885950"/>
            <a:ext cx="541337" cy="28733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4643438" y="1773238"/>
            <a:ext cx="504825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7451725" y="2924175"/>
            <a:ext cx="504825" cy="2936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flipH="1">
            <a:off x="7235825" y="4221163"/>
            <a:ext cx="531813" cy="19526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flipH="1" flipV="1">
            <a:off x="3132138" y="3573463"/>
            <a:ext cx="360362" cy="4064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Picture 5" descr="D:\БФТ\2014\Иконки png\office_building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6012160" y="740182"/>
            <a:ext cx="720080" cy="961150"/>
          </a:xfrm>
          <a:prstGeom prst="rect">
            <a:avLst/>
          </a:prstGeom>
          <a:noFill/>
          <a:extLst/>
        </p:spPr>
      </p:pic>
      <p:sp>
        <p:nvSpPr>
          <p:cNvPr id="95252" name="Прямоугольник 72"/>
          <p:cNvSpPr>
            <a:spLocks noChangeArrowheads="1"/>
          </p:cNvSpPr>
          <p:nvPr/>
        </p:nvSpPr>
        <p:spPr bwMode="auto">
          <a:xfrm rot="10800000" flipH="1" flipV="1">
            <a:off x="2843213" y="5332413"/>
            <a:ext cx="165735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приказ о зачислении на обучение</a:t>
            </a:r>
          </a:p>
        </p:txBody>
      </p:sp>
      <p:cxnSp>
        <p:nvCxnSpPr>
          <p:cNvPr id="76" name="Прямая со стрелкой 75"/>
          <p:cNvCxnSpPr/>
          <p:nvPr/>
        </p:nvCxnSpPr>
        <p:spPr>
          <a:xfrm flipH="1">
            <a:off x="1547813" y="3213100"/>
            <a:ext cx="503237" cy="431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254" name="Прямоугольник 79"/>
          <p:cNvSpPr>
            <a:spLocks noChangeArrowheads="1"/>
          </p:cNvSpPr>
          <p:nvPr/>
        </p:nvSpPr>
        <p:spPr bwMode="auto">
          <a:xfrm rot="10800000" flipH="1" flipV="1">
            <a:off x="322263" y="4197350"/>
            <a:ext cx="2447925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Предоставление:</a:t>
            </a:r>
          </a:p>
          <a:p>
            <a:pPr algn="ctr"/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единовременного  денежного пособия на оплату обучения – до 30 000 рублей,</a:t>
            </a:r>
          </a:p>
          <a:p>
            <a:pPr algn="ctr"/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ежемесячного денежного пособия – 9914 рублей</a:t>
            </a:r>
          </a:p>
        </p:txBody>
      </p:sp>
      <p:pic>
        <p:nvPicPr>
          <p:cNvPr id="95255" name="Рисунок 80" descr="s800-собеседование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80063" y="4144963"/>
            <a:ext cx="1108075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8" name="Прямая со стрелкой 87"/>
          <p:cNvCxnSpPr/>
          <p:nvPr/>
        </p:nvCxnSpPr>
        <p:spPr>
          <a:xfrm flipH="1">
            <a:off x="4608513" y="4295775"/>
            <a:ext cx="576262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257" name="Rectangle 26"/>
          <p:cNvSpPr>
            <a:spLocks noChangeArrowheads="1"/>
          </p:cNvSpPr>
          <p:nvPr/>
        </p:nvSpPr>
        <p:spPr bwMode="auto">
          <a:xfrm>
            <a:off x="7812088" y="6165850"/>
            <a:ext cx="12890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>
                <a:solidFill>
                  <a:srgbClr val="595959"/>
                </a:solidFill>
                <a:latin typeface="Times New Roman" pitchFamily="18" charset="0"/>
              </a:rPr>
              <a:t>           </a:t>
            </a:r>
          </a:p>
          <a:p>
            <a:endParaRPr lang="ru-RU" sz="1200">
              <a:solidFill>
                <a:srgbClr val="595959"/>
              </a:solidFill>
              <a:latin typeface="Times New Roman" pitchFamily="18" charset="0"/>
            </a:endParaRPr>
          </a:p>
          <a:p>
            <a:r>
              <a:rPr lang="ru-RU" sz="1200">
                <a:solidFill>
                  <a:srgbClr val="595959"/>
                </a:solidFill>
                <a:latin typeface="Times New Roman" pitchFamily="18" charset="0"/>
              </a:rPr>
              <a:t>              Слайд 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Подзаголовок 2"/>
          <p:cNvSpPr>
            <a:spLocks/>
          </p:cNvSpPr>
          <p:nvPr/>
        </p:nvSpPr>
        <p:spPr bwMode="auto">
          <a:xfrm>
            <a:off x="1042988" y="1411288"/>
            <a:ext cx="7489825" cy="403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80000"/>
              </a:lnSpc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ru-RU" sz="2200">
              <a:solidFill>
                <a:srgbClr val="107BD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-468"/>
            <a:ext cx="9144000" cy="49282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Стажировка после завершения обучения</a:t>
            </a:r>
          </a:p>
        </p:txBody>
      </p:sp>
      <p:sp>
        <p:nvSpPr>
          <p:cNvPr id="96261" name="Номер слайда 3"/>
          <p:cNvSpPr txBox="1">
            <a:spLocks noGrp="1"/>
          </p:cNvSpPr>
          <p:nvPr/>
        </p:nvSpPr>
        <p:spPr bwMode="auto">
          <a:xfrm>
            <a:off x="8647113" y="6407150"/>
            <a:ext cx="3667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endParaRPr lang="ru-RU" sz="1000">
              <a:latin typeface="Calibri" pitchFamily="34" charset="0"/>
            </a:endParaRPr>
          </a:p>
        </p:txBody>
      </p:sp>
      <p:pic>
        <p:nvPicPr>
          <p:cNvPr id="96262" name="Рисунок 4" descr="man-walking-suit-tie-17982303.jpg"/>
          <p:cNvPicPr>
            <a:picLocks noChangeAspect="1"/>
          </p:cNvPicPr>
          <p:nvPr/>
        </p:nvPicPr>
        <p:blipFill>
          <a:blip r:embed="rId2">
            <a:lum bright="-36000" contrast="54000"/>
          </a:blip>
          <a:srcRect/>
          <a:stretch>
            <a:fillRect/>
          </a:stretch>
        </p:blipFill>
        <p:spPr bwMode="auto">
          <a:xfrm>
            <a:off x="498475" y="2001838"/>
            <a:ext cx="72548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3" name="Picture 5" descr="D:\БФТ\2014\Иконки png\office_buildin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84438" y="741363"/>
            <a:ext cx="719137" cy="96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264" name="Прямоугольник 10"/>
          <p:cNvSpPr>
            <a:spLocks noChangeArrowheads="1"/>
          </p:cNvSpPr>
          <p:nvPr/>
        </p:nvSpPr>
        <p:spPr bwMode="auto">
          <a:xfrm rot="10800000" flipV="1">
            <a:off x="1785938" y="1758950"/>
            <a:ext cx="252095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Образовательная организация:</a:t>
            </a:r>
          </a:p>
          <a:p>
            <a:pPr>
              <a:buFontTx/>
              <a:buChar char="-"/>
            </a:pPr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приказ о завершении обучения, </a:t>
            </a:r>
          </a:p>
          <a:p>
            <a:pPr>
              <a:buFontTx/>
              <a:buChar char="-"/>
            </a:pPr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выдача документа об образовании</a:t>
            </a:r>
          </a:p>
        </p:txBody>
      </p:sp>
      <p:sp>
        <p:nvSpPr>
          <p:cNvPr id="96265" name="Прямоугольник 11"/>
          <p:cNvSpPr>
            <a:spLocks noChangeArrowheads="1"/>
          </p:cNvSpPr>
          <p:nvPr/>
        </p:nvSpPr>
        <p:spPr bwMode="auto">
          <a:xfrm>
            <a:off x="5521325" y="1701800"/>
            <a:ext cx="2376488" cy="149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Центр занятости населения</a:t>
            </a:r>
          </a:p>
          <a:p>
            <a:pPr>
              <a:buFontTx/>
              <a:buChar char="-"/>
            </a:pPr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подтверждение (подбор) места для прохождения стажировки и трудоустройства, </a:t>
            </a:r>
          </a:p>
          <a:p>
            <a:pPr>
              <a:buFontTx/>
              <a:buChar char="-"/>
            </a:pPr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направление к работодателю</a:t>
            </a:r>
          </a:p>
          <a:p>
            <a:endParaRPr lang="ru-RU" sz="1200">
              <a:solidFill>
                <a:srgbClr val="46464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96266" name="Прямоугольник 13"/>
          <p:cNvSpPr>
            <a:spLocks noChangeArrowheads="1"/>
          </p:cNvSpPr>
          <p:nvPr/>
        </p:nvSpPr>
        <p:spPr bwMode="auto">
          <a:xfrm rot="10800000" flipH="1" flipV="1">
            <a:off x="5795963" y="5443538"/>
            <a:ext cx="1871662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Работодатель:</a:t>
            </a:r>
          </a:p>
          <a:p>
            <a:pPr algn="ctr"/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- трудоустройство, </a:t>
            </a:r>
          </a:p>
          <a:p>
            <a:pPr algn="ctr"/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- приказ о прохождении стажировки</a:t>
            </a:r>
          </a:p>
        </p:txBody>
      </p:sp>
      <p:pic>
        <p:nvPicPr>
          <p:cNvPr id="96267" name="Рисунок 31" descr="man-walking-suit-tie-17982303.jpg"/>
          <p:cNvPicPr>
            <a:picLocks noChangeAspect="1"/>
          </p:cNvPicPr>
          <p:nvPr/>
        </p:nvPicPr>
        <p:blipFill>
          <a:blip r:embed="rId4">
            <a:lum bright="-36000" contrast="54000"/>
          </a:blip>
          <a:srcRect/>
          <a:stretch>
            <a:fillRect/>
          </a:stretch>
        </p:blipFill>
        <p:spPr bwMode="auto">
          <a:xfrm>
            <a:off x="4284663" y="836613"/>
            <a:ext cx="652462" cy="8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8" name="Рисунок 35" descr="man-walking-suit-tie-17982303.jpg"/>
          <p:cNvPicPr>
            <a:picLocks noChangeAspect="1"/>
          </p:cNvPicPr>
          <p:nvPr/>
        </p:nvPicPr>
        <p:blipFill>
          <a:blip r:embed="rId5">
            <a:lum bright="-36000" contrast="54000"/>
          </a:blip>
          <a:srcRect/>
          <a:stretch>
            <a:fillRect/>
          </a:stretch>
        </p:blipFill>
        <p:spPr bwMode="auto">
          <a:xfrm>
            <a:off x="7885113" y="3284538"/>
            <a:ext cx="6477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9" name="Рисунок 41" descr="man-walking-suit-tie-17982303.jpg"/>
          <p:cNvPicPr>
            <a:picLocks noChangeAspect="1"/>
          </p:cNvPicPr>
          <p:nvPr/>
        </p:nvPicPr>
        <p:blipFill>
          <a:blip r:embed="rId5">
            <a:lum bright="-36000" contrast="54000"/>
          </a:blip>
          <a:srcRect/>
          <a:stretch>
            <a:fillRect/>
          </a:stretch>
        </p:blipFill>
        <p:spPr bwMode="auto">
          <a:xfrm>
            <a:off x="4613275" y="3328988"/>
            <a:ext cx="71913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7" name="Прямая со стрелкой 46"/>
          <p:cNvCxnSpPr/>
          <p:nvPr/>
        </p:nvCxnSpPr>
        <p:spPr>
          <a:xfrm flipV="1">
            <a:off x="1223963" y="1614488"/>
            <a:ext cx="503237" cy="250825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4500563" y="1700213"/>
            <a:ext cx="6477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7667625" y="2708275"/>
            <a:ext cx="431800" cy="50323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flipH="1">
            <a:off x="7380288" y="4437063"/>
            <a:ext cx="576262" cy="358775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flipH="1">
            <a:off x="5003800" y="5445125"/>
            <a:ext cx="509588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Picture 5" descr="D:\БФТ\2014\Иконки png\office_building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6300192" y="746758"/>
            <a:ext cx="720080" cy="960627"/>
          </a:xfrm>
          <a:prstGeom prst="rect">
            <a:avLst/>
          </a:prstGeom>
          <a:noFill/>
          <a:extLst/>
        </p:spPr>
      </p:pic>
      <p:sp>
        <p:nvSpPr>
          <p:cNvPr id="96276" name="Прямоугольник 72"/>
          <p:cNvSpPr>
            <a:spLocks noChangeArrowheads="1"/>
          </p:cNvSpPr>
          <p:nvPr/>
        </p:nvSpPr>
        <p:spPr bwMode="auto">
          <a:xfrm rot="10800000" flipH="1" flipV="1">
            <a:off x="2987675" y="3549650"/>
            <a:ext cx="1800225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Стажировка, трудоустройство </a:t>
            </a:r>
          </a:p>
        </p:txBody>
      </p:sp>
      <p:sp>
        <p:nvSpPr>
          <p:cNvPr id="96277" name="Прямоугольник 79"/>
          <p:cNvSpPr>
            <a:spLocks noChangeArrowheads="1"/>
          </p:cNvSpPr>
          <p:nvPr/>
        </p:nvSpPr>
        <p:spPr bwMode="auto">
          <a:xfrm rot="10800000" flipH="1" flipV="1">
            <a:off x="463550" y="3643313"/>
            <a:ext cx="230505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Ежемесячное возмещение затрат работодателя, связанных со стажировкой гражданина, в размере величины МРОТ, с учетом размера страховых взносов </a:t>
            </a:r>
          </a:p>
        </p:txBody>
      </p:sp>
      <p:pic>
        <p:nvPicPr>
          <p:cNvPr id="96278" name="Рисунок 80" descr="s800-собеседование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11863" y="4292600"/>
            <a:ext cx="1108075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8" name="Прямая со стрелкой 87"/>
          <p:cNvCxnSpPr/>
          <p:nvPr/>
        </p:nvCxnSpPr>
        <p:spPr>
          <a:xfrm flipH="1" flipV="1">
            <a:off x="5435600" y="4365625"/>
            <a:ext cx="360363" cy="431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280" name="Прямоугольник 39"/>
          <p:cNvSpPr>
            <a:spLocks noChangeArrowheads="1"/>
          </p:cNvSpPr>
          <p:nvPr/>
        </p:nvSpPr>
        <p:spPr bwMode="auto">
          <a:xfrm rot="10800000" flipH="1" flipV="1">
            <a:off x="2760663" y="5060950"/>
            <a:ext cx="2168525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Минсоцтрудзанятости Республики Мордовия:  </a:t>
            </a:r>
            <a:r>
              <a:rPr lang="ru-RU" sz="11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заключение соглашение о предоставлении субсидий работодателю на стажировку  </a:t>
            </a:r>
          </a:p>
        </p:txBody>
      </p:sp>
      <p:sp>
        <p:nvSpPr>
          <p:cNvPr id="96281" name="Rectangle 26"/>
          <p:cNvSpPr>
            <a:spLocks noChangeArrowheads="1"/>
          </p:cNvSpPr>
          <p:nvPr/>
        </p:nvSpPr>
        <p:spPr bwMode="auto">
          <a:xfrm>
            <a:off x="7812088" y="6238875"/>
            <a:ext cx="128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solidFill>
                  <a:srgbClr val="595959"/>
                </a:solidFill>
                <a:latin typeface="Times New Roman" pitchFamily="18" charset="0"/>
              </a:rPr>
              <a:t>            </a:t>
            </a:r>
          </a:p>
          <a:p>
            <a:r>
              <a:rPr lang="ru-RU" sz="1200">
                <a:solidFill>
                  <a:srgbClr val="595959"/>
                </a:solidFill>
                <a:latin typeface="Times New Roman" pitchFamily="18" charset="0"/>
              </a:rPr>
              <a:t>            Слайд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Подзаголовок 2"/>
          <p:cNvSpPr>
            <a:spLocks/>
          </p:cNvSpPr>
          <p:nvPr/>
        </p:nvSpPr>
        <p:spPr bwMode="auto">
          <a:xfrm>
            <a:off x="1042988" y="1411288"/>
            <a:ext cx="7489825" cy="403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80000"/>
              </a:lnSpc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ru-RU" sz="2200">
              <a:solidFill>
                <a:srgbClr val="107BD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-490"/>
            <a:ext cx="9144000" cy="49283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285" name="Номер слайда 3"/>
          <p:cNvSpPr txBox="1">
            <a:spLocks noGrp="1"/>
          </p:cNvSpPr>
          <p:nvPr/>
        </p:nvSpPr>
        <p:spPr bwMode="auto">
          <a:xfrm>
            <a:off x="8647113" y="6407150"/>
            <a:ext cx="3667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endParaRPr lang="ru-RU" sz="1000">
              <a:latin typeface="Calibri" pitchFamily="34" charset="0"/>
            </a:endParaRPr>
          </a:p>
        </p:txBody>
      </p:sp>
      <p:pic>
        <p:nvPicPr>
          <p:cNvPr id="97286" name="Рисунок 4" descr="man-walking-suit-tie-17982303.jpg"/>
          <p:cNvPicPr>
            <a:picLocks noChangeAspect="1"/>
          </p:cNvPicPr>
          <p:nvPr/>
        </p:nvPicPr>
        <p:blipFill>
          <a:blip r:embed="rId2">
            <a:lum bright="-36000" contrast="54000"/>
          </a:blip>
          <a:srcRect/>
          <a:stretch>
            <a:fillRect/>
          </a:stretch>
        </p:blipFill>
        <p:spPr bwMode="auto">
          <a:xfrm>
            <a:off x="179388" y="2660650"/>
            <a:ext cx="725487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87" name="Picture 5" descr="D:\БФТ\2014\Иконки png\office_buildin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84438" y="741363"/>
            <a:ext cx="719137" cy="96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288" name="Прямоугольник 10"/>
          <p:cNvSpPr>
            <a:spLocks noChangeArrowheads="1"/>
          </p:cNvSpPr>
          <p:nvPr/>
        </p:nvSpPr>
        <p:spPr bwMode="auto">
          <a:xfrm rot="10800000" flipV="1">
            <a:off x="1763713" y="1612900"/>
            <a:ext cx="2087562" cy="209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Учреждение социальной защиты :</a:t>
            </a:r>
          </a:p>
          <a:p>
            <a:pPr>
              <a:buFontTx/>
              <a:buChar char="-"/>
            </a:pPr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 определение статуса гражданина, </a:t>
            </a:r>
          </a:p>
          <a:p>
            <a:pPr>
              <a:buFontTx/>
              <a:buChar char="-"/>
            </a:pPr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заключение социального контракта,</a:t>
            </a:r>
          </a:p>
          <a:p>
            <a:pPr>
              <a:buFontTx/>
              <a:buChar char="-"/>
            </a:pPr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направление в центр занятости населения</a:t>
            </a:r>
          </a:p>
        </p:txBody>
      </p:sp>
      <p:sp>
        <p:nvSpPr>
          <p:cNvPr id="97289" name="Прямоугольник 11"/>
          <p:cNvSpPr>
            <a:spLocks noChangeArrowheads="1"/>
          </p:cNvSpPr>
          <p:nvPr/>
        </p:nvSpPr>
        <p:spPr bwMode="auto">
          <a:xfrm>
            <a:off x="5148263" y="1701800"/>
            <a:ext cx="2376487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Центр занятости населения</a:t>
            </a:r>
          </a:p>
          <a:p>
            <a:pPr>
              <a:buFontTx/>
              <a:buChar char="-"/>
            </a:pPr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регистрация,</a:t>
            </a:r>
          </a:p>
          <a:p>
            <a:pPr>
              <a:buFontTx/>
              <a:buChar char="-"/>
            </a:pPr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методическая помощь в подготовке бизнес-плана</a:t>
            </a:r>
          </a:p>
          <a:p>
            <a:endParaRPr lang="ru-RU" sz="1200">
              <a:solidFill>
                <a:srgbClr val="46464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97290" name="Прямоугольник 13"/>
          <p:cNvSpPr>
            <a:spLocks noChangeArrowheads="1"/>
          </p:cNvSpPr>
          <p:nvPr/>
        </p:nvSpPr>
        <p:spPr bwMode="auto">
          <a:xfrm rot="10800000" flipH="1" flipV="1">
            <a:off x="5003800" y="5556250"/>
            <a:ext cx="201612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Налоговая служба</a:t>
            </a:r>
          </a:p>
          <a:p>
            <a:pPr algn="ctr"/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регистрация ИП или КФХ</a:t>
            </a:r>
          </a:p>
        </p:txBody>
      </p:sp>
      <p:pic>
        <p:nvPicPr>
          <p:cNvPr id="97291" name="Рисунок 31" descr="man-walking-suit-tie-17982303.jpg"/>
          <p:cNvPicPr>
            <a:picLocks noChangeAspect="1"/>
          </p:cNvPicPr>
          <p:nvPr/>
        </p:nvPicPr>
        <p:blipFill>
          <a:blip r:embed="rId4">
            <a:lum bright="-36000" contrast="54000"/>
          </a:blip>
          <a:srcRect/>
          <a:stretch>
            <a:fillRect/>
          </a:stretch>
        </p:blipFill>
        <p:spPr bwMode="auto">
          <a:xfrm>
            <a:off x="4284663" y="836613"/>
            <a:ext cx="652462" cy="8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2" name="Рисунок 35" descr="man-walking-suit-tie-17982303.jpg"/>
          <p:cNvPicPr>
            <a:picLocks noChangeAspect="1"/>
          </p:cNvPicPr>
          <p:nvPr/>
        </p:nvPicPr>
        <p:blipFill>
          <a:blip r:embed="rId5">
            <a:lum bright="-36000" contrast="54000"/>
          </a:blip>
          <a:srcRect/>
          <a:stretch>
            <a:fillRect/>
          </a:stretch>
        </p:blipFill>
        <p:spPr bwMode="auto">
          <a:xfrm>
            <a:off x="7596188" y="3811588"/>
            <a:ext cx="6477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3" name="Рисунок 41" descr="man-walking-suit-tie-17982303.jpg"/>
          <p:cNvPicPr>
            <a:picLocks noChangeAspect="1"/>
          </p:cNvPicPr>
          <p:nvPr/>
        </p:nvPicPr>
        <p:blipFill>
          <a:blip r:embed="rId5">
            <a:lum bright="-36000" contrast="54000"/>
          </a:blip>
          <a:srcRect/>
          <a:stretch>
            <a:fillRect/>
          </a:stretch>
        </p:blipFill>
        <p:spPr bwMode="auto">
          <a:xfrm>
            <a:off x="3203575" y="4484688"/>
            <a:ext cx="6477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7" name="Прямая со стрелкой 46"/>
          <p:cNvCxnSpPr/>
          <p:nvPr/>
        </p:nvCxnSpPr>
        <p:spPr>
          <a:xfrm flipV="1">
            <a:off x="1042988" y="1492250"/>
            <a:ext cx="720725" cy="358775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4356100" y="1773238"/>
            <a:ext cx="719138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7308850" y="2852738"/>
            <a:ext cx="431800" cy="503237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flipH="1">
            <a:off x="6877050" y="4797425"/>
            <a:ext cx="863600" cy="50323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flipH="1" flipV="1">
            <a:off x="3132138" y="3573463"/>
            <a:ext cx="288925" cy="57626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Picture 5" descr="D:\БФТ\2014\Иконки png\office_building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6012160" y="740182"/>
            <a:ext cx="720080" cy="961150"/>
          </a:xfrm>
          <a:prstGeom prst="rect">
            <a:avLst/>
          </a:prstGeom>
          <a:noFill/>
          <a:extLst/>
        </p:spPr>
      </p:pic>
      <p:sp>
        <p:nvSpPr>
          <p:cNvPr id="97300" name="Прямоугольник 72"/>
          <p:cNvSpPr>
            <a:spLocks noChangeArrowheads="1"/>
          </p:cNvSpPr>
          <p:nvPr/>
        </p:nvSpPr>
        <p:spPr bwMode="auto">
          <a:xfrm rot="10800000" flipH="1" flipV="1">
            <a:off x="2843213" y="5348288"/>
            <a:ext cx="1512887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выписка о регистрации в качестве ИП или КФХ, бизнес-план</a:t>
            </a:r>
          </a:p>
        </p:txBody>
      </p:sp>
      <p:cxnSp>
        <p:nvCxnSpPr>
          <p:cNvPr id="76" name="Прямая со стрелкой 75"/>
          <p:cNvCxnSpPr/>
          <p:nvPr/>
        </p:nvCxnSpPr>
        <p:spPr>
          <a:xfrm flipH="1">
            <a:off x="1331913" y="3573463"/>
            <a:ext cx="503237" cy="431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302" name="Прямоугольник 79"/>
          <p:cNvSpPr>
            <a:spLocks noChangeArrowheads="1"/>
          </p:cNvSpPr>
          <p:nvPr/>
        </p:nvSpPr>
        <p:spPr bwMode="auto">
          <a:xfrm rot="10800000" flipH="1" flipV="1">
            <a:off x="323850" y="4481513"/>
            <a:ext cx="2303463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Предоставление единовременного денежного пособия – не более 250 000 рублей</a:t>
            </a:r>
          </a:p>
        </p:txBody>
      </p:sp>
      <p:pic>
        <p:nvPicPr>
          <p:cNvPr id="97303" name="Рисунок 80" descr="s800-собеседование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08625" y="4484688"/>
            <a:ext cx="11080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8" name="Прямая со стрелкой 87"/>
          <p:cNvCxnSpPr/>
          <p:nvPr/>
        </p:nvCxnSpPr>
        <p:spPr>
          <a:xfrm flipH="1" flipV="1">
            <a:off x="4427538" y="5084763"/>
            <a:ext cx="647700" cy="14446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0" y="-468"/>
            <a:ext cx="9144000" cy="49282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Осуществление индивидуальной предпринимательской деятельности</a:t>
            </a:r>
          </a:p>
        </p:txBody>
      </p:sp>
      <p:sp>
        <p:nvSpPr>
          <p:cNvPr id="97308" name="Rectangle 29"/>
          <p:cNvSpPr>
            <a:spLocks noChangeArrowheads="1"/>
          </p:cNvSpPr>
          <p:nvPr/>
        </p:nvSpPr>
        <p:spPr bwMode="auto">
          <a:xfrm>
            <a:off x="7812088" y="6165850"/>
            <a:ext cx="126047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>
                <a:solidFill>
                  <a:srgbClr val="595959"/>
                </a:solidFill>
              </a:rPr>
              <a:t>  </a:t>
            </a:r>
          </a:p>
          <a:p>
            <a:r>
              <a:rPr lang="ru-RU" sz="1200">
                <a:solidFill>
                  <a:srgbClr val="595959"/>
                </a:solidFill>
              </a:rPr>
              <a:t>  </a:t>
            </a:r>
          </a:p>
          <a:p>
            <a:r>
              <a:rPr lang="ru-RU" sz="1200">
                <a:solidFill>
                  <a:srgbClr val="595959"/>
                </a:solidFill>
              </a:rPr>
              <a:t>          </a:t>
            </a:r>
            <a:r>
              <a:rPr lang="ru-RU" sz="1200">
                <a:solidFill>
                  <a:srgbClr val="595959"/>
                </a:solidFill>
                <a:latin typeface="Times New Roman" pitchFamily="18" charset="0"/>
              </a:rPr>
              <a:t>Слайд 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8286750" y="6489700"/>
            <a:ext cx="857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ru-RU" sz="1200">
                <a:solidFill>
                  <a:srgbClr val="595959"/>
                </a:solidFill>
                <a:latin typeface="Times New Roman" pitchFamily="18" charset="0"/>
                <a:cs typeface="Times New Roman" pitchFamily="18" charset="0"/>
              </a:rPr>
              <a:t>Слайд 12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0" y="1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/>
            <a:endParaRPr lang="ru-RU" sz="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задачи по снижению уровня бедности </a:t>
            </a:r>
          </a:p>
          <a:p>
            <a:pPr algn="ctr"/>
            <a:endParaRPr lang="ru-RU" sz="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392" name="Rectangle 64"/>
          <p:cNvSpPr>
            <a:spLocks noChangeArrowheads="1"/>
          </p:cNvSpPr>
          <p:nvPr/>
        </p:nvSpPr>
        <p:spPr bwMode="auto">
          <a:xfrm>
            <a:off x="900113" y="1125538"/>
            <a:ext cx="74168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400"/>
              <a:t>Для достижения итоговых целевых показателей по снижению уровня бедности </a:t>
            </a:r>
            <a:r>
              <a:rPr lang="ru-RU" altLang="zh-CN" sz="2400"/>
              <a:t>необходимо осуществлять комплекс социально-экономических мероприятий по:</a:t>
            </a:r>
          </a:p>
          <a:p>
            <a:r>
              <a:rPr lang="ru-RU" altLang="zh-CN" sz="2400"/>
              <a:t>- увеличению уровня среднемесячной заработной платы;</a:t>
            </a:r>
          </a:p>
          <a:p>
            <a:r>
              <a:rPr lang="ru-RU" altLang="zh-CN" sz="2400"/>
              <a:t>- созданию новых рабочих мест;</a:t>
            </a:r>
          </a:p>
          <a:p>
            <a:r>
              <a:rPr lang="ru-RU" altLang="zh-CN" sz="2400"/>
              <a:t>- оказанию государственной социальной помощи на основании социального контракта.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Box 1"/>
          <p:cNvSpPr txBox="1">
            <a:spLocks noChangeArrowheads="1"/>
          </p:cNvSpPr>
          <p:nvPr/>
        </p:nvSpPr>
        <p:spPr bwMode="auto">
          <a:xfrm>
            <a:off x="714375" y="2190750"/>
            <a:ext cx="7500938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4800" b="1">
                <a:solidFill>
                  <a:srgbClr val="002060"/>
                </a:solidFill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7" name="Объект 5"/>
          <p:cNvGraphicFramePr>
            <a:graphicFrameLocks noGrp="1"/>
          </p:cNvGraphicFramePr>
          <p:nvPr>
            <p:ph idx="1"/>
          </p:nvPr>
        </p:nvGraphicFramePr>
        <p:xfrm>
          <a:off x="1116013" y="1484313"/>
          <a:ext cx="7710487" cy="4470400"/>
        </p:xfrm>
        <a:graphic>
          <a:graphicData uri="http://schemas.openxmlformats.org/presentationml/2006/ole">
            <p:oleObj spid="_x0000_s14337" r:id="rId3" imgW="7712108" imgH="4468755" progId="Excel.Chart.8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Доля населения с денежными доходами ниже величины прожиточного минимума</a:t>
            </a:r>
          </a:p>
        </p:txBody>
      </p:sp>
      <p:sp>
        <p:nvSpPr>
          <p:cNvPr id="14341" name="TextBox 6"/>
          <p:cNvSpPr txBox="1">
            <a:spLocks noChangeArrowheads="1"/>
          </p:cNvSpPr>
          <p:nvPr/>
        </p:nvSpPr>
        <p:spPr bwMode="auto">
          <a:xfrm rot="-5400000">
            <a:off x="142082" y="3425031"/>
            <a:ext cx="16748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latin typeface="Times New Roman" pitchFamily="18" charset="0"/>
                <a:cs typeface="Times New Roman" pitchFamily="18" charset="0"/>
              </a:rPr>
              <a:t>процент</a:t>
            </a:r>
          </a:p>
        </p:txBody>
      </p:sp>
      <p:sp>
        <p:nvSpPr>
          <p:cNvPr id="14342" name="TextBox 3"/>
          <p:cNvSpPr txBox="1">
            <a:spLocks noChangeArrowheads="1"/>
          </p:cNvSpPr>
          <p:nvPr/>
        </p:nvSpPr>
        <p:spPr bwMode="auto">
          <a:xfrm>
            <a:off x="428625" y="1498600"/>
            <a:ext cx="26495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Times New Roman" pitchFamily="18" charset="0"/>
                <a:cs typeface="Times New Roman" pitchFamily="18" charset="0"/>
              </a:rPr>
              <a:t>В России – </a:t>
            </a:r>
            <a:r>
              <a:rPr lang="ru-RU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место</a:t>
            </a:r>
          </a:p>
        </p:txBody>
      </p:sp>
      <p:sp>
        <p:nvSpPr>
          <p:cNvPr id="14343" name="TextBox 9"/>
          <p:cNvSpPr txBox="1">
            <a:spLocks noChangeArrowheads="1"/>
          </p:cNvSpPr>
          <p:nvPr/>
        </p:nvSpPr>
        <p:spPr bwMode="auto">
          <a:xfrm>
            <a:off x="6213475" y="1498600"/>
            <a:ext cx="25209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Times New Roman" pitchFamily="18" charset="0"/>
                <a:cs typeface="Times New Roman" pitchFamily="18" charset="0"/>
              </a:rPr>
              <a:t>В ПФО – </a:t>
            </a:r>
            <a:r>
              <a:rPr lang="ru-RU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место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86750" y="6489700"/>
            <a:ext cx="857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Слайд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8286750" y="6489700"/>
            <a:ext cx="857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Слайд 2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950" y="1220788"/>
          <a:ext cx="8929688" cy="382111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44215"/>
                <a:gridCol w="576064"/>
                <a:gridCol w="576064"/>
                <a:gridCol w="576064"/>
                <a:gridCol w="576064"/>
                <a:gridCol w="576064"/>
                <a:gridCol w="576064"/>
                <a:gridCol w="648072"/>
                <a:gridCol w="576064"/>
                <a:gridCol w="576064"/>
                <a:gridCol w="576064"/>
                <a:gridCol w="576064"/>
                <a:gridCol w="576066"/>
              </a:tblGrid>
              <a:tr h="113749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 снижения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 снижения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 снижения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 снижения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 снижения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 снижения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86777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Российская</a:t>
                      </a:r>
                      <a:r>
                        <a:rPr lang="ru-RU" sz="1400" b="1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Федерация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</a:rPr>
                        <a:t>11,6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1,3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</a:rPr>
                        <a:t>10,5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1,1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</a:rPr>
                        <a:t>9,3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1,2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</a:rPr>
                        <a:t>8,3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</a:rPr>
                        <a:t>7,4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0,9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</a:rPr>
                        <a:t>6,6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0,8</a:t>
                      </a:r>
                    </a:p>
                  </a:txBody>
                  <a:tcPr marL="68580" marR="68580" marT="0" marB="0"/>
                </a:tc>
              </a:tr>
              <a:tr h="13964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Республика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Мордовия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16,4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14,7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13,1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11,7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10,4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9,3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0" y="1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Траектории снижения уровня бедности до 2024 года, %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0" name="Object 6"/>
          <p:cNvGraphicFramePr>
            <a:graphicFrameLocks/>
          </p:cNvGraphicFramePr>
          <p:nvPr/>
        </p:nvGraphicFramePr>
        <p:xfrm>
          <a:off x="107950" y="2276475"/>
          <a:ext cx="4670425" cy="2976563"/>
        </p:xfrm>
        <a:graphic>
          <a:graphicData uri="http://schemas.openxmlformats.org/presentationml/2006/ole">
            <p:oleObj spid="_x0000_s1030" name="Лист" r:id="rId4" imgW="5324559" imgH="3086028" progId="Excel.Sheet.8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1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>
            <a:defPPr>
              <a:defRPr lang="ru-RU"/>
            </a:defPPr>
            <a:lvl1pPr algn="ctr">
              <a:defRPr sz="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Составляющие денежных доходов </a:t>
            </a:r>
            <a:r>
              <a:rPr lang="ru-RU" sz="2000" dirty="0" smtClean="0"/>
              <a:t>населения в 2018 году</a:t>
            </a:r>
            <a:endParaRPr lang="ru-RU" sz="20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aphicFrame>
        <p:nvGraphicFramePr>
          <p:cNvPr id="1031" name="Object 7"/>
          <p:cNvGraphicFramePr>
            <a:graphicFrameLocks noGrp="1"/>
          </p:cNvGraphicFramePr>
          <p:nvPr/>
        </p:nvGraphicFramePr>
        <p:xfrm>
          <a:off x="4787900" y="2420938"/>
          <a:ext cx="4206875" cy="2832100"/>
        </p:xfrm>
        <a:graphic>
          <a:graphicData uri="http://schemas.openxmlformats.org/presentationml/2006/ole">
            <p:oleObj spid="_x0000_s1031" name="Лист" r:id="rId5" imgW="5143567" imgH="3124124" progId="Excel.Sheet.8">
              <p:embed/>
            </p:oleObj>
          </a:graphicData>
        </a:graphic>
      </p:graphicFrame>
      <p:sp>
        <p:nvSpPr>
          <p:cNvPr id="1035" name="Прямоугольник 16"/>
          <p:cNvSpPr>
            <a:spLocks noChangeArrowheads="1"/>
          </p:cNvSpPr>
          <p:nvPr/>
        </p:nvSpPr>
        <p:spPr bwMode="auto">
          <a:xfrm>
            <a:off x="428625" y="1238250"/>
            <a:ext cx="33575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по Российской Федерации</a:t>
            </a:r>
          </a:p>
        </p:txBody>
      </p:sp>
      <p:sp>
        <p:nvSpPr>
          <p:cNvPr id="1036" name="TextBox 7"/>
          <p:cNvSpPr txBox="1">
            <a:spLocks noChangeArrowheads="1"/>
          </p:cNvSpPr>
          <p:nvPr/>
        </p:nvSpPr>
        <p:spPr bwMode="auto">
          <a:xfrm>
            <a:off x="4857750" y="1238250"/>
            <a:ext cx="39338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      по Республике Мордовия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86750" y="6489700"/>
            <a:ext cx="857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Слайд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7" name="Объект 5"/>
          <p:cNvGraphicFramePr>
            <a:graphicFrameLocks noGrp="1"/>
          </p:cNvGraphicFramePr>
          <p:nvPr>
            <p:ph idx="1"/>
          </p:nvPr>
        </p:nvGraphicFramePr>
        <p:xfrm>
          <a:off x="344488" y="1433513"/>
          <a:ext cx="8670925" cy="4192587"/>
        </p:xfrm>
        <a:graphic>
          <a:graphicData uri="http://schemas.openxmlformats.org/presentationml/2006/ole">
            <p:oleObj spid="_x0000_s19457" r:id="rId3" imgW="8669263" imgH="4194412" progId="Excel.Chart.8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8890" y="237"/>
            <a:ext cx="9152890" cy="8002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Распределение численности населения  по величине среднедушевых денежных доходов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2018 году*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(%)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86750" y="6489700"/>
            <a:ext cx="857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Слайд 4</a:t>
            </a:r>
          </a:p>
        </p:txBody>
      </p:sp>
      <p:sp>
        <p:nvSpPr>
          <p:cNvPr id="19462" name="TextBox 3"/>
          <p:cNvSpPr txBox="1">
            <a:spLocks noChangeArrowheads="1"/>
          </p:cNvSpPr>
          <p:nvPr/>
        </p:nvSpPr>
        <p:spPr bwMode="auto">
          <a:xfrm>
            <a:off x="4787900" y="5678488"/>
            <a:ext cx="37449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* Предварительные данные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8890" y="237"/>
            <a:ext cx="9152890" cy="8002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Целевые показатели по обеспечению роста среднемесячной заработной платы в сфере «Сельского хозяйства, охоты, рыболовства и рыбоводства»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86750" y="6489700"/>
            <a:ext cx="857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Слайд 5</a:t>
            </a:r>
          </a:p>
        </p:txBody>
      </p:sp>
      <p:graphicFrame>
        <p:nvGraphicFramePr>
          <p:cNvPr id="20485" name="Объект 2"/>
          <p:cNvGraphicFramePr>
            <a:graphicFrameLocks noGrp="1"/>
          </p:cNvGraphicFramePr>
          <p:nvPr>
            <p:ph idx="1"/>
          </p:nvPr>
        </p:nvGraphicFramePr>
        <p:xfrm>
          <a:off x="434975" y="857250"/>
          <a:ext cx="8331200" cy="4627563"/>
        </p:xfrm>
        <a:graphic>
          <a:graphicData uri="http://schemas.openxmlformats.org/presentationml/2006/ole">
            <p:oleObj spid="_x0000_s20485" r:id="rId3" imgW="8333954" imgH="4627265" progId="Excel.Chart.8">
              <p:embed/>
            </p:oleObj>
          </a:graphicData>
        </a:graphic>
      </p:graphicFrame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683568" y="5540833"/>
            <a:ext cx="2376264" cy="1123712"/>
          </a:xfrm>
          <a:prstGeom prst="roundRect">
            <a:avLst>
              <a:gd name="adj" fmla="val 16667"/>
            </a:avLst>
          </a:prstGeom>
          <a:gradFill>
            <a:gsLst>
              <a:gs pos="74000">
                <a:srgbClr val="FBEAC7"/>
              </a:gs>
              <a:gs pos="95000">
                <a:srgbClr val="FEE7F2"/>
              </a:gs>
              <a:gs pos="100000">
                <a:srgbClr val="FAC77D"/>
              </a:gs>
              <a:gs pos="95000">
                <a:srgbClr val="FBA97D"/>
              </a:gs>
              <a:gs pos="78000">
                <a:srgbClr val="FBD49C"/>
              </a:gs>
              <a:gs pos="100000">
                <a:srgbClr val="FEE7F2"/>
              </a:gs>
            </a:gsLst>
            <a:lin ang="5400000" scaled="0"/>
          </a:gradFill>
          <a:ln w="9525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Выполнение целевого показателя за январь-ноябрь 2019 г. – 27265,8 рублей (98,8% от годового показателя).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-530"/>
            <a:ext cx="9144000" cy="123110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Распределение малоимущих домохозяйств по основным социально-демографическим группам (по итогам выборочного обследования Росстата за 2016 год)</a:t>
            </a:r>
          </a:p>
        </p:txBody>
      </p:sp>
      <p:graphicFrame>
        <p:nvGraphicFramePr>
          <p:cNvPr id="46085" name="Object 5"/>
          <p:cNvGraphicFramePr>
            <a:graphicFrameLocks/>
          </p:cNvGraphicFramePr>
          <p:nvPr/>
        </p:nvGraphicFramePr>
        <p:xfrm>
          <a:off x="250825" y="1916113"/>
          <a:ext cx="3775075" cy="3771900"/>
        </p:xfrm>
        <a:graphic>
          <a:graphicData uri="http://schemas.openxmlformats.org/presentationml/2006/ole">
            <p:oleObj spid="_x0000_s46085" name="Лист" r:id="rId4" imgW="3771967" imgH="2828814" progId="Excel.Sheet.8">
              <p:embed/>
            </p:oleObj>
          </a:graphicData>
        </a:graphic>
      </p:graphicFrame>
      <p:graphicFrame>
        <p:nvGraphicFramePr>
          <p:cNvPr id="46086" name="Object 6"/>
          <p:cNvGraphicFramePr>
            <a:graphicFrameLocks/>
          </p:cNvGraphicFramePr>
          <p:nvPr/>
        </p:nvGraphicFramePr>
        <p:xfrm>
          <a:off x="4067175" y="1731963"/>
          <a:ext cx="5002213" cy="4535487"/>
        </p:xfrm>
        <a:graphic>
          <a:graphicData uri="http://schemas.openxmlformats.org/presentationml/2006/ole">
            <p:oleObj spid="_x0000_s46086" name="Лист" r:id="rId5" imgW="4467343" imgH="3248138" progId="Excel.Sheet.8">
              <p:embed/>
            </p:oleObj>
          </a:graphicData>
        </a:graphic>
      </p:graphicFrame>
      <p:sp>
        <p:nvSpPr>
          <p:cNvPr id="46090" name="Rectangle 12"/>
          <p:cNvSpPr>
            <a:spLocks noChangeArrowheads="1"/>
          </p:cNvSpPr>
          <p:nvPr/>
        </p:nvSpPr>
        <p:spPr bwMode="auto">
          <a:xfrm>
            <a:off x="7956550" y="6238875"/>
            <a:ext cx="1060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200">
              <a:solidFill>
                <a:srgbClr val="595959"/>
              </a:solidFill>
              <a:latin typeface="Times New Roman" pitchFamily="18" charset="0"/>
            </a:endParaRPr>
          </a:p>
          <a:p>
            <a:r>
              <a:rPr lang="ru-RU" sz="1200">
                <a:solidFill>
                  <a:srgbClr val="595959"/>
                </a:solidFill>
                <a:latin typeface="Times New Roman" pitchFamily="18" charset="0"/>
              </a:rPr>
              <a:t>        Слайд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92" name="Номер слайда 3"/>
          <p:cNvSpPr txBox="1">
            <a:spLocks noGrp="1"/>
          </p:cNvSpPr>
          <p:nvPr/>
        </p:nvSpPr>
        <p:spPr bwMode="auto">
          <a:xfrm>
            <a:off x="8647113" y="6407150"/>
            <a:ext cx="3667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endParaRPr lang="ru-RU" sz="1000">
              <a:latin typeface="Lucida Sans Unicode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-449"/>
            <a:ext cx="9144000" cy="86263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Оказание государственной социальной помощи на </a:t>
            </a:r>
          </a:p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основании социального контракта</a:t>
            </a:r>
          </a:p>
        </p:txBody>
      </p:sp>
      <p:sp>
        <p:nvSpPr>
          <p:cNvPr id="93196" name="TextBox 5"/>
          <p:cNvSpPr txBox="1">
            <a:spLocks noChangeArrowheads="1"/>
          </p:cNvSpPr>
          <p:nvPr/>
        </p:nvSpPr>
        <p:spPr bwMode="auto">
          <a:xfrm>
            <a:off x="1428750" y="952500"/>
            <a:ext cx="5786438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Общий объем средств на оказание государственной социальной помощи на основании социального контракта составляет </a:t>
            </a:r>
            <a:r>
              <a:rPr lang="ru-RU" b="1"/>
              <a:t>396,7</a:t>
            </a:r>
            <a:r>
              <a:rPr lang="ru-RU"/>
              <a:t> млн. руб.</a:t>
            </a:r>
          </a:p>
        </p:txBody>
      </p:sp>
      <p:graphicFrame>
        <p:nvGraphicFramePr>
          <p:cNvPr id="93191" name="Object 7"/>
          <p:cNvGraphicFramePr>
            <a:graphicFrameLocks/>
          </p:cNvGraphicFramePr>
          <p:nvPr/>
        </p:nvGraphicFramePr>
        <p:xfrm>
          <a:off x="684213" y="2205038"/>
          <a:ext cx="7823200" cy="4368800"/>
        </p:xfrm>
        <a:graphic>
          <a:graphicData uri="http://schemas.openxmlformats.org/presentationml/2006/ole">
            <p:oleObj spid="_x0000_s93191" r:id="rId3" imgW="6962235" imgH="3273836" progId="Excel.Sheet.8">
              <p:embed/>
            </p:oleObj>
          </a:graphicData>
        </a:graphic>
      </p:graphicFrame>
      <p:sp>
        <p:nvSpPr>
          <p:cNvPr id="93197" name="Rectangle 8"/>
          <p:cNvSpPr>
            <a:spLocks noChangeArrowheads="1"/>
          </p:cNvSpPr>
          <p:nvPr/>
        </p:nvSpPr>
        <p:spPr bwMode="auto">
          <a:xfrm>
            <a:off x="7885113" y="6311900"/>
            <a:ext cx="1250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>
                <a:solidFill>
                  <a:srgbClr val="595959"/>
                </a:solidFill>
                <a:latin typeface="Times New Roman" pitchFamily="18" charset="0"/>
              </a:rPr>
              <a:t>          </a:t>
            </a:r>
          </a:p>
          <a:p>
            <a:r>
              <a:rPr lang="ru-RU" sz="1200">
                <a:solidFill>
                  <a:srgbClr val="595959"/>
                </a:solidFill>
                <a:latin typeface="Times New Roman" pitchFamily="18" charset="0"/>
              </a:rPr>
              <a:t>             Слайд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Подзаголовок 2"/>
          <p:cNvSpPr>
            <a:spLocks/>
          </p:cNvSpPr>
          <p:nvPr/>
        </p:nvSpPr>
        <p:spPr bwMode="auto">
          <a:xfrm>
            <a:off x="179388" y="620713"/>
            <a:ext cx="8281987" cy="576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80000"/>
              </a:lnSpc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ru-RU" sz="2200">
              <a:solidFill>
                <a:srgbClr val="107BD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-490"/>
            <a:ext cx="9144000" cy="49283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213" name="Номер слайда 3"/>
          <p:cNvSpPr txBox="1">
            <a:spLocks noGrp="1"/>
          </p:cNvSpPr>
          <p:nvPr/>
        </p:nvSpPr>
        <p:spPr bwMode="auto">
          <a:xfrm>
            <a:off x="8647113" y="6407150"/>
            <a:ext cx="3667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endParaRPr lang="ru-RU" sz="1000">
              <a:latin typeface="Calibri" pitchFamily="34" charset="0"/>
            </a:endParaRPr>
          </a:p>
        </p:txBody>
      </p:sp>
      <p:pic>
        <p:nvPicPr>
          <p:cNvPr id="94214" name="Рисунок 4" descr="man-walking-suit-tie-17982303.jpg"/>
          <p:cNvPicPr>
            <a:picLocks noChangeAspect="1"/>
          </p:cNvPicPr>
          <p:nvPr/>
        </p:nvPicPr>
        <p:blipFill>
          <a:blip r:embed="rId2">
            <a:lum bright="-36000" contrast="54000"/>
          </a:blip>
          <a:srcRect/>
          <a:stretch>
            <a:fillRect/>
          </a:stretch>
        </p:blipFill>
        <p:spPr bwMode="auto">
          <a:xfrm>
            <a:off x="179388" y="2660650"/>
            <a:ext cx="725487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5" name="Picture 5" descr="D:\БФТ\2014\Иконки png\office_buildin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84438" y="741363"/>
            <a:ext cx="719137" cy="96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4216" name="Прямоугольник 10"/>
          <p:cNvSpPr>
            <a:spLocks noChangeArrowheads="1"/>
          </p:cNvSpPr>
          <p:nvPr/>
        </p:nvSpPr>
        <p:spPr bwMode="auto">
          <a:xfrm rot="10800000" flipV="1">
            <a:off x="1763713" y="1601788"/>
            <a:ext cx="2089150" cy="207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Учреждение социальной защиты :</a:t>
            </a:r>
          </a:p>
          <a:p>
            <a:pPr>
              <a:buFontTx/>
              <a:buChar char="-"/>
            </a:pPr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 определение статуса гражданина, </a:t>
            </a:r>
          </a:p>
          <a:p>
            <a:pPr>
              <a:buFontTx/>
              <a:buChar char="-"/>
            </a:pPr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заключение социального контракта,</a:t>
            </a:r>
          </a:p>
          <a:p>
            <a:pPr>
              <a:buFontTx/>
              <a:buChar char="-"/>
            </a:pPr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направление в центр занятости населения</a:t>
            </a:r>
          </a:p>
        </p:txBody>
      </p:sp>
      <p:sp>
        <p:nvSpPr>
          <p:cNvPr id="94217" name="Прямоугольник 11"/>
          <p:cNvSpPr>
            <a:spLocks noChangeArrowheads="1"/>
          </p:cNvSpPr>
          <p:nvPr/>
        </p:nvSpPr>
        <p:spPr bwMode="auto">
          <a:xfrm>
            <a:off x="5292725" y="1701800"/>
            <a:ext cx="1871663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Центр занятости населения</a:t>
            </a:r>
          </a:p>
          <a:p>
            <a:pPr>
              <a:buFontTx/>
              <a:buChar char="-"/>
            </a:pPr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регистрация,</a:t>
            </a:r>
          </a:p>
          <a:p>
            <a:pPr>
              <a:buFontTx/>
              <a:buChar char="-"/>
            </a:pPr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подбор вакансий,</a:t>
            </a:r>
          </a:p>
          <a:p>
            <a:pPr>
              <a:buFontTx/>
              <a:buChar char="-"/>
            </a:pPr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 направление к работодателю</a:t>
            </a:r>
          </a:p>
        </p:txBody>
      </p:sp>
      <p:sp>
        <p:nvSpPr>
          <p:cNvPr id="94218" name="Прямоугольник 13"/>
          <p:cNvSpPr>
            <a:spLocks noChangeArrowheads="1"/>
          </p:cNvSpPr>
          <p:nvPr/>
        </p:nvSpPr>
        <p:spPr bwMode="auto">
          <a:xfrm rot="10800000" flipH="1" flipV="1">
            <a:off x="5148263" y="5156200"/>
            <a:ext cx="18716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Работодатель </a:t>
            </a:r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(трудоустройство, приказ о приеме на работу)</a:t>
            </a:r>
          </a:p>
        </p:txBody>
      </p:sp>
      <p:pic>
        <p:nvPicPr>
          <p:cNvPr id="94219" name="Рисунок 31" descr="man-walking-suit-tie-17982303.jpg"/>
          <p:cNvPicPr>
            <a:picLocks noChangeAspect="1"/>
          </p:cNvPicPr>
          <p:nvPr/>
        </p:nvPicPr>
        <p:blipFill>
          <a:blip r:embed="rId4">
            <a:lum bright="-36000" contrast="54000"/>
          </a:blip>
          <a:srcRect/>
          <a:stretch>
            <a:fillRect/>
          </a:stretch>
        </p:blipFill>
        <p:spPr bwMode="auto">
          <a:xfrm>
            <a:off x="4284663" y="836613"/>
            <a:ext cx="652462" cy="87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20" name="Рисунок 35" descr="man-walking-suit-tie-17982303.jpg"/>
          <p:cNvPicPr>
            <a:picLocks noChangeAspect="1"/>
          </p:cNvPicPr>
          <p:nvPr/>
        </p:nvPicPr>
        <p:blipFill>
          <a:blip r:embed="rId5">
            <a:lum bright="-36000" contrast="54000"/>
          </a:blip>
          <a:srcRect/>
          <a:stretch>
            <a:fillRect/>
          </a:stretch>
        </p:blipFill>
        <p:spPr bwMode="auto">
          <a:xfrm>
            <a:off x="7740650" y="2924175"/>
            <a:ext cx="6477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21" name="Рисунок 41" descr="man-walking-suit-tie-17982303.jpg"/>
          <p:cNvPicPr>
            <a:picLocks noChangeAspect="1"/>
          </p:cNvPicPr>
          <p:nvPr/>
        </p:nvPicPr>
        <p:blipFill>
          <a:blip r:embed="rId5">
            <a:lum bright="-36000" contrast="54000"/>
          </a:blip>
          <a:srcRect/>
          <a:stretch>
            <a:fillRect/>
          </a:stretch>
        </p:blipFill>
        <p:spPr bwMode="auto">
          <a:xfrm>
            <a:off x="3203575" y="4484688"/>
            <a:ext cx="6477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7" name="Прямая со стрелкой 46"/>
          <p:cNvCxnSpPr/>
          <p:nvPr/>
        </p:nvCxnSpPr>
        <p:spPr>
          <a:xfrm flipV="1">
            <a:off x="1042988" y="1492250"/>
            <a:ext cx="720725" cy="358775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4356100" y="1700213"/>
            <a:ext cx="719138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7019925" y="2211388"/>
            <a:ext cx="792163" cy="504825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flipH="1">
            <a:off x="6732588" y="3508375"/>
            <a:ext cx="863600" cy="50323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flipH="1" flipV="1">
            <a:off x="3132138" y="3500438"/>
            <a:ext cx="288925" cy="576262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Picture 5" descr="D:\БФТ\2014\Иконки png\office_building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6020098" y="749693"/>
            <a:ext cx="720079" cy="959585"/>
          </a:xfrm>
          <a:prstGeom prst="rect">
            <a:avLst/>
          </a:prstGeom>
          <a:noFill/>
          <a:extLst/>
        </p:spPr>
      </p:pic>
      <p:sp>
        <p:nvSpPr>
          <p:cNvPr id="94228" name="Прямоугольник 72"/>
          <p:cNvSpPr>
            <a:spLocks noChangeArrowheads="1"/>
          </p:cNvSpPr>
          <p:nvPr/>
        </p:nvSpPr>
        <p:spPr bwMode="auto">
          <a:xfrm rot="10800000" flipH="1" flipV="1">
            <a:off x="2843213" y="5378450"/>
            <a:ext cx="1657350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приказ о приеме на работу</a:t>
            </a:r>
          </a:p>
        </p:txBody>
      </p:sp>
      <p:cxnSp>
        <p:nvCxnSpPr>
          <p:cNvPr id="76" name="Прямая со стрелкой 75"/>
          <p:cNvCxnSpPr/>
          <p:nvPr/>
        </p:nvCxnSpPr>
        <p:spPr>
          <a:xfrm flipH="1">
            <a:off x="1187450" y="3573463"/>
            <a:ext cx="503238" cy="431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230" name="Прямоугольник 79"/>
          <p:cNvSpPr>
            <a:spLocks noChangeArrowheads="1"/>
          </p:cNvSpPr>
          <p:nvPr/>
        </p:nvSpPr>
        <p:spPr bwMode="auto">
          <a:xfrm rot="10800000" flipH="1" flipV="1">
            <a:off x="322263" y="4579938"/>
            <a:ext cx="2303462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464646"/>
                </a:solidFill>
                <a:latin typeface="Tahoma" pitchFamily="34" charset="0"/>
                <a:cs typeface="Tahoma" pitchFamily="34" charset="0"/>
              </a:rPr>
              <a:t>Предоставление ежемесячного денежного пособия – 9914 рублей</a:t>
            </a:r>
          </a:p>
        </p:txBody>
      </p:sp>
      <p:pic>
        <p:nvPicPr>
          <p:cNvPr id="94231" name="Рисунок 80" descr="s800-собеседование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51500" y="4076700"/>
            <a:ext cx="110807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8" name="Прямая со стрелкой 87"/>
          <p:cNvCxnSpPr/>
          <p:nvPr/>
        </p:nvCxnSpPr>
        <p:spPr>
          <a:xfrm flipH="1">
            <a:off x="4427538" y="4084638"/>
            <a:ext cx="576262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0325" y="-41928"/>
            <a:ext cx="9144000" cy="49168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Реализация мероприятий по поиску работы</a:t>
            </a:r>
          </a:p>
        </p:txBody>
      </p:sp>
      <p:sp>
        <p:nvSpPr>
          <p:cNvPr id="94236" name="Rectangle 29"/>
          <p:cNvSpPr>
            <a:spLocks noChangeArrowheads="1"/>
          </p:cNvSpPr>
          <p:nvPr/>
        </p:nvSpPr>
        <p:spPr bwMode="auto">
          <a:xfrm>
            <a:off x="7812088" y="6094413"/>
            <a:ext cx="125095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200">
              <a:solidFill>
                <a:srgbClr val="595959"/>
              </a:solidFill>
              <a:latin typeface="Times New Roman" pitchFamily="18" charset="0"/>
            </a:endParaRPr>
          </a:p>
          <a:p>
            <a:endParaRPr lang="ru-RU" sz="1200">
              <a:solidFill>
                <a:srgbClr val="595959"/>
              </a:solidFill>
              <a:latin typeface="Times New Roman" pitchFamily="18" charset="0"/>
            </a:endParaRPr>
          </a:p>
          <a:p>
            <a:r>
              <a:rPr lang="ru-RU" sz="1200">
                <a:solidFill>
                  <a:srgbClr val="595959"/>
                </a:solidFill>
                <a:latin typeface="Times New Roman" pitchFamily="18" charset="0"/>
              </a:rPr>
              <a:t>             Слайд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258</TotalTime>
  <Words>497</Words>
  <Application>Microsoft Office PowerPoint</Application>
  <PresentationFormat>Экран (4:3)</PresentationFormat>
  <Paragraphs>151</Paragraphs>
  <Slides>14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Arial</vt:lpstr>
      <vt:lpstr>Calibri</vt:lpstr>
      <vt:lpstr>Times New Roman</vt:lpstr>
      <vt:lpstr>Lucida Sans Unicode</vt:lpstr>
      <vt:lpstr>Wingdings</vt:lpstr>
      <vt:lpstr>Tahoma</vt:lpstr>
      <vt:lpstr>Тема Office</vt:lpstr>
      <vt:lpstr>Диаграмма Microsoft Excel</vt:lpstr>
      <vt:lpstr>Лист</vt:lpstr>
      <vt:lpstr>Лист Microsoft Excel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Матянин Евгений Анатольевич</dc:creator>
  <cp:lastModifiedBy>Ерина</cp:lastModifiedBy>
  <cp:revision>12</cp:revision>
  <dcterms:created xsi:type="dcterms:W3CDTF">2020-02-06T05:46:30Z</dcterms:created>
  <dcterms:modified xsi:type="dcterms:W3CDTF">2020-02-07T10:08:35Z</dcterms:modified>
</cp:coreProperties>
</file>