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268" r:id="rId2"/>
    <p:sldId id="336" r:id="rId3"/>
    <p:sldId id="413" r:id="rId4"/>
    <p:sldId id="472" r:id="rId5"/>
    <p:sldId id="473" r:id="rId6"/>
    <p:sldId id="495" r:id="rId7"/>
    <p:sldId id="474" r:id="rId8"/>
    <p:sldId id="503" r:id="rId9"/>
    <p:sldId id="416" r:id="rId10"/>
    <p:sldId id="475" r:id="rId11"/>
    <p:sldId id="476" r:id="rId12"/>
    <p:sldId id="496" r:id="rId13"/>
    <p:sldId id="477" r:id="rId14"/>
    <p:sldId id="422" r:id="rId15"/>
    <p:sldId id="479" r:id="rId16"/>
    <p:sldId id="478" r:id="rId17"/>
    <p:sldId id="337" r:id="rId18"/>
    <p:sldId id="486" r:id="rId19"/>
    <p:sldId id="504" r:id="rId20"/>
    <p:sldId id="481" r:id="rId21"/>
    <p:sldId id="482" r:id="rId22"/>
    <p:sldId id="497" r:id="rId23"/>
    <p:sldId id="494" r:id="rId24"/>
    <p:sldId id="501" r:id="rId25"/>
    <p:sldId id="432" r:id="rId26"/>
    <p:sldId id="507" r:id="rId27"/>
    <p:sldId id="485" r:id="rId28"/>
    <p:sldId id="502" r:id="rId29"/>
    <p:sldId id="498" r:id="rId30"/>
    <p:sldId id="483" r:id="rId31"/>
    <p:sldId id="437" r:id="rId32"/>
    <p:sldId id="398" r:id="rId33"/>
    <p:sldId id="499" r:id="rId34"/>
    <p:sldId id="505" r:id="rId35"/>
    <p:sldId id="487" r:id="rId36"/>
    <p:sldId id="443" r:id="rId37"/>
    <p:sldId id="488" r:id="rId38"/>
    <p:sldId id="489" r:id="rId39"/>
    <p:sldId id="500" r:id="rId40"/>
    <p:sldId id="388" r:id="rId41"/>
    <p:sldId id="358" r:id="rId42"/>
    <p:sldId id="359" r:id="rId43"/>
    <p:sldId id="361" r:id="rId44"/>
    <p:sldId id="363" r:id="rId45"/>
    <p:sldId id="365" r:id="rId46"/>
    <p:sldId id="369" r:id="rId47"/>
    <p:sldId id="506" r:id="rId48"/>
    <p:sldId id="290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660"/>
  </p:normalViewPr>
  <p:slideViewPr>
    <p:cSldViewPr>
      <p:cViewPr>
        <p:scale>
          <a:sx n="100" d="100"/>
          <a:sy n="100" d="100"/>
        </p:scale>
        <p:origin x="-894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3A521D-5460-4052-8127-51172F8B8CDC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72F31A-E279-4E84-B450-A19491B91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045E-F18B-4ACC-9967-A167F954184B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AE76-48A0-4E68-AB6F-6635F94AD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C3ADB-1DB9-4E1D-B2FA-ABD1CD08FB5D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91A7B-70E6-4C3C-8656-A9113FA60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3FBC-AF9F-403B-9018-907356AA4950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57A4D-0B34-4917-A01D-555D69528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A1D85-3A9F-40A7-B3A5-45F020AEF7F8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291C6-CD9A-4311-8D5A-0BD0376D9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3ACC-62CD-453C-946D-F0DC39CB4E46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BF8E-6507-48D5-B4B2-7CA0B0106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47C09-3A0D-4C63-A750-8D38EE70C90F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25A7-6B23-4914-90A6-5A246458F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8269D-556D-49AB-89F2-0640BC88CC8F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D0E35-2597-49BA-AD6D-D8F949AF7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8C9E-F189-4889-81F2-64727F37F1E9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417A-EAC4-46A3-91E1-58BF21554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8C887-86D4-4198-B414-EAF4478F0514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675E-E723-467C-83E0-3EC75C0D4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C5CC6-9B05-4975-92A0-21A715B5EC5B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1A4F-F55B-4235-B9FC-BF41C941F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1FF8-F277-4B04-8EFD-0623BB5E4422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1499-B94A-47BC-9765-8A4DE72FD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2B76A9-F507-49BA-98C6-70E1F45A9889}" type="datetimeFigureOut">
              <a:rPr lang="ru-RU"/>
              <a:pPr>
                <a:defRPr/>
              </a:pPr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19885D-D98F-43C2-98EF-F97D5731C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r.spb.ru/Radio_ru/First_person/default_prog.asp?prog=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0" y="571480"/>
            <a:ext cx="9144000" cy="3571899"/>
          </a:xfrm>
        </p:spPr>
        <p:txBody>
          <a:bodyPr/>
          <a:lstStyle/>
          <a:p>
            <a:pPr eaLnBrk="1" hangingPunct="1"/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«Современная детская литература и вызовы времени: </a:t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темы, герои, тенденции»</a:t>
            </a:r>
            <a:b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(педагогический аспект)</a:t>
            </a:r>
            <a:br>
              <a:rPr lang="ru-RU" dirty="0"/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571876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Свирина</a:t>
            </a: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Михайловна, </a:t>
            </a:r>
            <a:b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д.п.н., профессор,  СПб АППО,</a:t>
            </a:r>
            <a:b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научный руководитель </a:t>
            </a:r>
            <a:b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Ассоциации гимназий Санкт-Петербурга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:\мамины презентации\что читать февраль 2015\радуга для друга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7"/>
            <a:ext cx="2786082" cy="43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мамины презентации\картинки к 10 апреля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00107"/>
            <a:ext cx="3000396" cy="4406222"/>
          </a:xfrm>
          <a:prstGeom prst="rect">
            <a:avLst/>
          </a:prstGeom>
          <a:noFill/>
        </p:spPr>
      </p:pic>
      <p:pic>
        <p:nvPicPr>
          <p:cNvPr id="6" name="Picture 2" descr="E:\Документы 2017 года\Обложки книг\462052_82808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916" y="1000108"/>
            <a:ext cx="3079083" cy="4357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окументы 2017 года\Обложки книг\Востоков Фрося Коров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3795"/>
            <a:ext cx="2714612" cy="4104205"/>
          </a:xfrm>
          <a:prstGeom prst="rect">
            <a:avLst/>
          </a:prstGeom>
          <a:noFill/>
        </p:spPr>
      </p:pic>
      <p:pic>
        <p:nvPicPr>
          <p:cNvPr id="5" name="Picture 2" descr="E:\Документы 2017 года\Обложки книг\45527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070656"/>
            <a:ext cx="3500462" cy="4501462"/>
          </a:xfrm>
          <a:prstGeom prst="rect">
            <a:avLst/>
          </a:prstGeom>
          <a:noFill/>
        </p:spPr>
      </p:pic>
      <p:pic>
        <p:nvPicPr>
          <p:cNvPr id="6" name="Picture 2" descr="C:\Documents and Settings\Mikhail\Рабочий стол\что читать 2013\время всегда хорошее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069" y="0"/>
            <a:ext cx="26519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Документы 2017 года\Обложки книг\img_0001_1_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814379" cy="5643602"/>
          </a:xfrm>
          <a:prstGeom prst="rect">
            <a:avLst/>
          </a:prstGeom>
          <a:noFill/>
        </p:spPr>
      </p:pic>
      <p:pic>
        <p:nvPicPr>
          <p:cNvPr id="2050" name="Picture 2" descr="E:\Документы 2017\Обложки книг\Мартин не плач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883" y="0"/>
            <a:ext cx="4374117" cy="5572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5715040"/>
          </a:xfrm>
        </p:spPr>
        <p:txBody>
          <a:bodyPr/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Михаил Самарский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Радуга для друга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Наталья Ключарёва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Африку, куда же еще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?”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Даниэль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Пеннак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Собака Пес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Станислав Востоков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Фрося Коровина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Юлия Кузнецова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Дом 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А.Жвалевский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Е.Пастернак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всегда хорошее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Марина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Аромштам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Когда отдыхают ангелы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Линор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Горалик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«Мартин не плачет»</a:t>
            </a:r>
          </a:p>
          <a:p>
            <a:pPr>
              <a:buNone/>
            </a:pPr>
            <a:r>
              <a:rPr lang="ru-RU" u="sng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3.История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История твоего города: 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правдивая 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страшная </a:t>
            </a:r>
          </a:p>
          <a:p>
            <a:pPr>
              <a:buFont typeface="Wingdings" pitchFamily="2" charset="2"/>
              <a:buChar char="ü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волшебная </a:t>
            </a:r>
          </a:p>
          <a:p>
            <a:pPr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История, прошедшая  через жизнь ребенка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окументы 2017 года\Обложки книг\tmp497317926714474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3206931" cy="4274864"/>
          </a:xfrm>
          <a:prstGeom prst="rect">
            <a:avLst/>
          </a:prstGeom>
          <a:noFill/>
        </p:spPr>
      </p:pic>
      <p:pic>
        <p:nvPicPr>
          <p:cNvPr id="5" name="Picture 4" descr="E:\мамины презентации\что читать февраль 2015\мой брат сэм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000108"/>
            <a:ext cx="2985605" cy="477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Документы 2016\мамины презентации 2016\что читать 16 обложки\н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2185" y="1000108"/>
            <a:ext cx="2931815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642918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А.Жвалевский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Е.Пастернак 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Правдивая история деда Мороза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Кольер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Кристофер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Кольер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Мой брат Сэм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Евгений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Ельчин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Сталинский нос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для старших подростков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7-8 классы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1. Я сам: что я могу?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456384"/>
          </a:xfrm>
        </p:spPr>
        <p:txBody>
          <a:bodyPr/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«Этот мир придуман не мной»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Ближние: кто они?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«Человек, помоги себе сам!»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Когда кончается детство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4257676" cy="6154758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Анджела </a:t>
            </a:r>
            <a:r>
              <a:rPr lang="ru-RU" sz="4800" dirty="0" err="1">
                <a:latin typeface="Times New Roman" pitchFamily="18" charset="0"/>
                <a:cs typeface="Times New Roman" pitchFamily="18" charset="0"/>
              </a:rPr>
              <a:t>Нанетти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Мой дедушка был вишней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35521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Книги для младших подростков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5-6 классы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Документы 2017 года\Обложки книг\72a75b9d9c7e0ebdd06d75620944af4f.jpg"/>
          <p:cNvPicPr>
            <a:picLocks noChangeAspect="1" noChangeArrowheads="1"/>
          </p:cNvPicPr>
          <p:nvPr/>
        </p:nvPicPr>
        <p:blipFill>
          <a:blip r:embed="rId2" cstate="print"/>
          <a:srcRect l="17911" r="17910"/>
          <a:stretch>
            <a:fillRect/>
          </a:stretch>
        </p:blipFill>
        <p:spPr bwMode="auto">
          <a:xfrm>
            <a:off x="0" y="785794"/>
            <a:ext cx="3004172" cy="4680889"/>
          </a:xfrm>
          <a:prstGeom prst="rect">
            <a:avLst/>
          </a:prstGeom>
          <a:noFill/>
        </p:spPr>
      </p:pic>
      <p:pic>
        <p:nvPicPr>
          <p:cNvPr id="5" name="Picture 2" descr="E:\Документы 2017 года\Обложки книг\Мурашова Класс коррек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785793"/>
            <a:ext cx="3071834" cy="4707921"/>
          </a:xfrm>
          <a:prstGeom prst="rect">
            <a:avLst/>
          </a:prstGeom>
          <a:noFill/>
        </p:spPr>
      </p:pic>
      <p:pic>
        <p:nvPicPr>
          <p:cNvPr id="6" name="Picture 4" descr="E:\мамины презентации\что читать февраль 2015\луна с неб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28" y="785794"/>
            <a:ext cx="31432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Mikhail\Рабочий стол\что читать 2013\где нет зи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643174" cy="372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Mikhail\Рабочий стол\что читать 2013\три твоих им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988154"/>
            <a:ext cx="2786082" cy="38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E:\мамины презентации\что читать февраль 2015\ной морсвод убежал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541120"/>
            <a:ext cx="2786050" cy="43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:\Документы 2016\мамины презентации 2016\что читать 16 обложки\Гавальда 35 кил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0"/>
            <a:ext cx="2714644" cy="4266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окументы 2017\Обложки книг\Наша девоч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2881530" cy="4525963"/>
          </a:xfrm>
          <a:prstGeom prst="rect">
            <a:avLst/>
          </a:prstGeom>
          <a:noFill/>
        </p:spPr>
      </p:pic>
      <p:pic>
        <p:nvPicPr>
          <p:cNvPr id="3075" name="Picture 3" descr="E:\Документы 2017\Обложки книг\Чернильное сердц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6" y="0"/>
            <a:ext cx="3190864" cy="4786296"/>
          </a:xfrm>
          <a:prstGeom prst="rect">
            <a:avLst/>
          </a:prstGeom>
          <a:noFill/>
        </p:spPr>
      </p:pic>
      <p:pic>
        <p:nvPicPr>
          <p:cNvPr id="3076" name="Picture 4" descr="E:\Документы 2017\Обложки книг\Бывают дети-зигза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581275"/>
            <a:ext cx="2883185" cy="427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Маша </a:t>
            </a: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Трауб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«Наша девочка»</a:t>
            </a:r>
          </a:p>
          <a:p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Корнелия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Функе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«Чернильное сердце»</a:t>
            </a:r>
          </a:p>
          <a:p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Давид </a:t>
            </a: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Гроссман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«Бывают дети-зигзаги»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14290"/>
            <a:ext cx="80724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Юлия Кузнецова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Помощница ангела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Е.Мурашова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Класс коррекции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Грегори Хьюз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Луна с неба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Где нет зимы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Три твоих имени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Бойн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Ной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Морсвод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убежал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Гавальда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35 кило надежды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2.Школа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600399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Школьные друзья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Школьные неожиданности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Школьные мечты и обиды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Школьная любовь</a:t>
            </a:r>
          </a:p>
          <a:p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6011882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Луис </a:t>
            </a:r>
            <a:r>
              <a:rPr lang="ru-RU" sz="4800" dirty="0" err="1">
                <a:latin typeface="Times New Roman" pitchFamily="18" charset="0"/>
                <a:cs typeface="Times New Roman" pitchFamily="18" charset="0"/>
              </a:rPr>
              <a:t>Сашар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Я не верю в монстров</a:t>
            </a:r>
          </a:p>
        </p:txBody>
      </p:sp>
      <p:pic>
        <p:nvPicPr>
          <p:cNvPr id="5122" name="Picture 2" descr="E:\Документы 2017\Обложки книг\Сашар Я не верю в монстр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2852"/>
            <a:ext cx="4648659" cy="6534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Документы 2017 года\Обложки книг\garik_buldog_harlamov_shekspiru_i_ne_sni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43240" cy="4529634"/>
          </a:xfrm>
          <a:prstGeom prst="rect">
            <a:avLst/>
          </a:prstGeom>
          <a:noFill/>
        </p:spPr>
      </p:pic>
      <p:pic>
        <p:nvPicPr>
          <p:cNvPr id="5" name="Picture 2" descr="E:\мамины презентации\картинки к 10 апреля\ya-hochu-v-shkolu-55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514569"/>
            <a:ext cx="2857520" cy="4343431"/>
          </a:xfrm>
          <a:prstGeom prst="rect">
            <a:avLst/>
          </a:prstGeom>
          <a:noFill/>
        </p:spPr>
      </p:pic>
      <p:pic>
        <p:nvPicPr>
          <p:cNvPr id="6" name="Picture 2" descr="E:\Документы 2017 года\Обложки книг\Дробина Приключения кладоискате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3811" y="0"/>
            <a:ext cx="2840189" cy="4210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274638"/>
            <a:ext cx="3900486" cy="6297634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Виктория </a:t>
            </a:r>
            <a:r>
              <a:rPr lang="ru-RU" sz="4800" dirty="0" err="1">
                <a:latin typeface="Times New Roman" pitchFamily="18" charset="0"/>
                <a:cs typeface="Times New Roman" pitchFamily="18" charset="0"/>
              </a:rPr>
              <a:t>Ледерман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Календарь майя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14842" cy="645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Пенна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32037"/>
            <a:ext cx="2849176" cy="4525963"/>
          </a:xfrm>
        </p:spPr>
      </p:pic>
      <p:pic>
        <p:nvPicPr>
          <p:cNvPr id="4098" name="Picture 2" descr="E:\Документы 2017\Обложки книг\Матиль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944" y="2262186"/>
            <a:ext cx="3232056" cy="4595814"/>
          </a:xfrm>
          <a:prstGeom prst="rect">
            <a:avLst/>
          </a:prstGeom>
          <a:noFill/>
        </p:spPr>
      </p:pic>
      <p:pic>
        <p:nvPicPr>
          <p:cNvPr id="4099" name="Picture 3" descr="E:\Документы 2017\Обложки книг\Все из-за мистера Террап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0"/>
            <a:ext cx="3381857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1.Детство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Дом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Бабушки и дедушки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Мечты, обиды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Друзья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Игры и развлечения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Печали и надежды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Сказки и истории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571480"/>
            <a:ext cx="842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А.Жвалевский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Е.Пастернак 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Шекспиру и не снилось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Я хочу в школу!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Анастасия Дробина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Большая книга приключений кладоискателей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(сборник) 1.«Бриллианты для куклы» и 2.«Меч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Пересвета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Даниэль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Пеннак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Приключения Камо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u="sng" dirty="0"/>
              <a:t> </a:t>
            </a:r>
            <a:r>
              <a:rPr lang="ru-R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Роальд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Даль «Матильда» </a:t>
            </a:r>
          </a:p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 </a:t>
            </a:r>
            <a:r>
              <a:rPr lang="ru-R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Буйе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«Все из-за мистера </a:t>
            </a:r>
            <a:r>
              <a:rPr lang="ru-R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Террапта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3. История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472608"/>
          </a:xfrm>
        </p:spPr>
        <p:txBody>
          <a:bodyPr/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История России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История мировых катастроф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Мой город в прошлом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Подростки в период исторических взрывов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Мир подростков в прошлом</a:t>
            </a:r>
          </a:p>
          <a:p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Documents and Settings\Mikhail\Рабочий стол\что читать 2013\mosqwest-cove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2762253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E:\Документы 2017 года\Обложки книг\Громова Сахарный ребен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491" y="1"/>
            <a:ext cx="2939509" cy="4357694"/>
          </a:xfrm>
          <a:prstGeom prst="rect">
            <a:avLst/>
          </a:prstGeom>
          <a:noFill/>
        </p:spPr>
      </p:pic>
      <p:pic>
        <p:nvPicPr>
          <p:cNvPr id="12290" name="Picture 2" descr="E:\Документы 2017 года\Обложки книг\Яковлева Дети воро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485117"/>
            <a:ext cx="2928958" cy="4372883"/>
          </a:xfrm>
          <a:prstGeom prst="rect">
            <a:avLst/>
          </a:prstGeom>
          <a:noFill/>
        </p:spPr>
      </p:pic>
      <p:pic>
        <p:nvPicPr>
          <p:cNvPr id="5" name="Picture 4" descr="E:\мамины презентации\что читать февраль 2015\мальчик в полосатой пижам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14554"/>
            <a:ext cx="3031821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Документы 2017\Обложки книг\Облачный пол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331609" cy="4429132"/>
          </a:xfrm>
          <a:prstGeom prst="rect">
            <a:avLst/>
          </a:prstGeom>
          <a:noFill/>
        </p:spPr>
      </p:pic>
      <p:pic>
        <p:nvPicPr>
          <p:cNvPr id="5124" name="Picture 4" descr="E:\Документы 2017\Обложки книг\Мой рыца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51" y="2079129"/>
            <a:ext cx="3486149" cy="4778871"/>
          </a:xfrm>
          <a:prstGeom prst="rect">
            <a:avLst/>
          </a:prstGeom>
          <a:noFill/>
        </p:spPr>
      </p:pic>
      <p:pic>
        <p:nvPicPr>
          <p:cNvPr id="5123" name="Picture 3" descr="E:\Документы 2017\Обложки книг\Дуэль. - Д. Гроссм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14422"/>
            <a:ext cx="2768448" cy="4086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3757610" cy="6226196"/>
          </a:xfrm>
        </p:spPr>
        <p:txBody>
          <a:bodyPr/>
          <a:lstStyle/>
          <a:p>
            <a:r>
              <a:rPr lang="ru-RU" sz="4800" dirty="0" err="1">
                <a:latin typeface="Times New Roman" pitchFamily="18" charset="0"/>
                <a:cs typeface="Times New Roman" pitchFamily="18" charset="0"/>
              </a:rPr>
              <a:t>Беатриче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>
                <a:latin typeface="Times New Roman" pitchFamily="18" charset="0"/>
                <a:cs typeface="Times New Roman" pitchFamily="18" charset="0"/>
              </a:rPr>
              <a:t>Мазини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br>
              <a:rPr lang="ru-RU" sz="4800" dirty="0">
                <a:latin typeface="Times New Roman" pitchFamily="18" charset="0"/>
                <a:cs typeface="Times New Roman" pitchFamily="18" charset="0"/>
              </a:rPr>
            </a:b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Дети в лесу</a:t>
            </a:r>
          </a:p>
        </p:txBody>
      </p:sp>
      <p:pic>
        <p:nvPicPr>
          <p:cNvPr id="6146" name="Picture 2" descr="E:\Документы 2017\Обложки книг\Мазини Дети в лес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42852"/>
            <a:ext cx="4573223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643998" cy="6286544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Эдуард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Веркин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«Облачный полк»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А.Жвалевский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Е.Пастернак «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Москвест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Юлия Яковлева «Дети Ворона»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О.Громова. Сахарный ребенок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Мальчик в полосатой пижаме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Давид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Гроссман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«Дуэль»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Марина Цветаева «Мой рыцарь»  - «Детское время», 2017, художник Катя Толстая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4. Сегодня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Сегодня в мире (в нашем городе, в нашем доме, на нашей улице)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Кому-то (плохо, кто-то не теряет надежду, кто-то узнает новое, кто-то находит забытое старое…)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Начну искать свое призвание</a:t>
            </a:r>
          </a:p>
          <a:p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Тополят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096948" cy="4857784"/>
          </a:xfrm>
        </p:spPr>
      </p:pic>
      <p:pic>
        <p:nvPicPr>
          <p:cNvPr id="5" name="Picture 2" descr="C:\Documents and Settings\Mikhail\Рабочий стол\обложки книг\Хэррио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317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Mikhail\Рабочий стол\обложки книг\Хэрриот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360605"/>
            <a:ext cx="2958993" cy="44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Mikhail\Рабочий стол\обложки книг\Хэрриот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0" y="142875"/>
            <a:ext cx="18367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Mikhail\Рабочий стол\обложки книг\Хэррио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25" y="3286125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Документы 2016\мамины презентации 2016\что читать 16 обложки\Вятск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032093"/>
            <a:ext cx="4357686" cy="4825906"/>
          </a:xfrm>
          <a:prstGeom prst="rect">
            <a:avLst/>
          </a:prstGeom>
          <a:noFill/>
        </p:spPr>
      </p:pic>
      <p:pic>
        <p:nvPicPr>
          <p:cNvPr id="13314" name="Picture 2" descr="http://www.char.ru/books/8553340_Ger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0"/>
            <a:ext cx="3071834" cy="4827168"/>
          </a:xfrm>
          <a:prstGeom prst="rect">
            <a:avLst/>
          </a:prstGeom>
          <a:noFill/>
        </p:spPr>
      </p:pic>
      <p:pic>
        <p:nvPicPr>
          <p:cNvPr id="4" name="Picture 2" descr="E:\мамины презентации\картинки к 10 апреля\uk7453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81325"/>
            <a:ext cx="2381250" cy="3876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Документы 2017\Обложки книг\бесконечная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048" y="1142984"/>
            <a:ext cx="3471595" cy="5429288"/>
          </a:xfrm>
          <a:prstGeom prst="rect">
            <a:avLst/>
          </a:prstGeom>
          <a:noFill/>
        </p:spPr>
      </p:pic>
      <p:pic>
        <p:nvPicPr>
          <p:cNvPr id="6147" name="Picture 3" descr="E:\Документы 2017\Обложки книг\Мом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3714744" cy="564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мамины презентации\картинки к 10 апреля\0_c090d_f0df97c_L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8"/>
            <a:ext cx="3005943" cy="3934481"/>
          </a:xfrm>
          <a:prstGeom prst="rect">
            <a:avLst/>
          </a:prstGeom>
          <a:noFill/>
        </p:spPr>
      </p:pic>
      <p:pic>
        <p:nvPicPr>
          <p:cNvPr id="5" name="Picture 2" descr="E:\Документы 2017 года\Обложки книг\Абгарян Счастье Му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71546"/>
            <a:ext cx="3051921" cy="3934452"/>
          </a:xfrm>
          <a:prstGeom prst="rect">
            <a:avLst/>
          </a:prstGeom>
          <a:noFill/>
        </p:spPr>
      </p:pic>
      <p:pic>
        <p:nvPicPr>
          <p:cNvPr id="6" name="Picture 2" descr="E:\Документы 2017 года\Обложки книг\Белсвик Простодуре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489" y="1070580"/>
            <a:ext cx="2831511" cy="391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Владислав Крапивин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Тополята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другие повести и романы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Хэрриот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«Истории о кошках и собаках» и др.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Эрик-Эмманюэль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Шмитт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Оскар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Розовая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Дама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Эдуард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Веркин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Роман «Герда»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Энде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Михаэль «Бесконечная книга»; «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Момо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фэнтези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Тамара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Копанева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Вятское далёко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4608512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Списки-рекомендации для чтения по возрастам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15436" cy="6643734"/>
          </a:xfrm>
        </p:spPr>
        <p:txBody>
          <a:bodyPr/>
          <a:lstStyle/>
          <a:p>
            <a:pPr>
              <a:buNone/>
            </a:pP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То, что надо читать прямо сейчас тем, кому 10-14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Михаил Самарский   "Радуга для друга" - 12-14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Марина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Аромштам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«Когда отдыхают ангелы»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Грегори Хьюз  (Канада) "Луна с неба" 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Бойн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(Англия)   "Ной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Морсвод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убежал" с 10 до 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Бойн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«С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Барнаби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Бракетом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случилось ужасное» 12-14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Бойн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«Мальчик в полосатой пижаме»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Даниэль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Пеннак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(Франция) «Собака Пес»  10-11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Гавальда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(Франция) "35 кило надежды" 12-14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Евгения Пастернак «Время всегда хорошее», 10-12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Евгения Пастернак  «Я хочу в школу!»,  11-14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Евгения Пастернак  "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Москвест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12-14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Жвалевский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Евгения Пастернак  "Шекспиру и не снилось"13-14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Ричард Адамс (Англия) «Обитатели холмов», «Бешеные псы» 12-14 лет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858312" cy="6715148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(продолжение списка)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Хэрриот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(Англия) "Истории о кошках и собаках" 11-14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«Цирк в шкатулке» - с 9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"…где нет зимы"- 12-14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"Три твоих имени" - 13-15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Наринэ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Абгарян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Манюня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" - 10-13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Наталья Ключарёва “В Африку, куда же еще?” 12-14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Дэниэл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Киз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(США) «Цветы для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Элджернона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(1966 г.) -12-14 лет </a:t>
            </a:r>
          </a:p>
          <a:p>
            <a:pPr marL="0" indent="15875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Джонатан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Сафран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Фоер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(США) «Жутко громко и запредельно близко» 12-16 лет 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Парр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(Норвегия) «Вафельное сердце» - с 9 лет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Р.Зоннтаг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(Германия) «Сканеры» - 14 - 17 лет ( затем -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Рэй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Брэдбери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«451 по Фаренгейту»)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858312" cy="6429420"/>
          </a:xfrm>
        </p:spPr>
        <p:txBody>
          <a:bodyPr/>
          <a:lstStyle/>
          <a:p>
            <a:pPr>
              <a:buNone/>
            </a:pP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родителям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 для начала </a:t>
            </a: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совместного чтения с детьми</a:t>
            </a: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Отечественная литература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Одоевский Городок в табакерке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Лев Толстой Детство. Отрочество.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Гарин-Михайловский Детство Темы 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Гайдар Тимур… Комендант снежной крепости, Школа, рассказы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Пантелеев, рассказы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Л.Воронкова Девочка из города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Лидия Чарская,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Сибирочка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Записки институтки и др.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Бажов, Уральские сказы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Маршак, Чуковский,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Бианки, Житков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Евгений Шварц, пьесы-сказки</a:t>
            </a:r>
          </a:p>
          <a:p>
            <a:pPr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А.Я.Бруштейн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Дорога уходит в даль </a:t>
            </a:r>
          </a:p>
          <a:p>
            <a:pPr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Е.Н.Водовозова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история одного детства 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Н.Носов, рассказы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Ю.Яковлев, рассказы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786874" cy="6357982"/>
          </a:xfrm>
        </p:spPr>
        <p:txBody>
          <a:bodyPr/>
          <a:lstStyle/>
          <a:p>
            <a:pPr algn="ctr">
              <a:buNone/>
            </a:pPr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Зарубежная: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Распе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Приключения барона Мюнхгаузена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Рабле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Гаргантюа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Пантагрюэль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(детское издание!)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Баллады о Робин Гуде (детское издание!)</a:t>
            </a:r>
          </a:p>
          <a:p>
            <a:pPr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Джанни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Сказки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Марк Твен Приключения Тома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Сойера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Принц и нищий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Гектор Мало Без семьи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Джемс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Гринвуд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Маленький оборвыш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Чарльз Диккенс Большие надежды, «Давид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Копперфильд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и др.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Френсис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Элиза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Бернетт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«Маленький лорд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Фонтлерой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Андерсен Сказки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Хэрриот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Джеральд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Дарелл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  Джером К. Джером, Сетон-Томпсон:  Рассказы о животных - с 8- 9 лет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Френсис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Элиза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Бернетт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«Маленький лорд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Фонтлерой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 - с 8- 9 лет</a:t>
            </a:r>
          </a:p>
          <a:p>
            <a:pPr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Рэй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Брэдбери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451 по Фаренгейту - подросткам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214282" y="142874"/>
            <a:ext cx="8786874" cy="6572273"/>
          </a:xfrm>
        </p:spPr>
        <p:txBody>
          <a:bodyPr/>
          <a:lstStyle/>
          <a:p>
            <a:pPr algn="ctr">
              <a:buNone/>
            </a:pPr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Из недавних книг, читать непременно: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Вадим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Шефнер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«Лачуга должника», «Девушка у обрыва, или Записки Ковригина», «Запоздалый стрелок, или крылья провинциала» - подростки и старшеклассники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Владислав Крапивин, любые произведения 9 -13 лет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Каверин «Два капитана» 10-14 лет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братья Стругацкие «Понедельник начинается в субботу», «Трудно быть богом» - 14-17 лет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Рэй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Дуглас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Бредбери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«Марсианские хроники», рассказы, роман для подростков «..И духов зла явилась рать» -  младшие подростки, с 12 лет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Клиффорд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Саймак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«Заповедник гоблинов»,  «Почти как люди» -  подростки и старшеклассники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Жоржи Амаду  «Генералы песчаных карьеров» -  подростки с 13 лет и старшеклассники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Джеймс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Кольер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Кристофер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Кольер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“Мой брат Сэм. Дневник американского мальчика» -  подростки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Кэндзиро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Хайтани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“Взгляд кролика” -  подростки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Где услышать о книгах для чтения дома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Каждую субботу, в 8.30 в программе Радио России - Санкт-Петербург «Новый кругозор», 99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FM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выходит рубрика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«Читаем вместе с детьми».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Ведет журналист Елена Елагина,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рассказывает Наталья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Свирина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архив рубрики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http://www.rtr.spb.ru/Radio_ru/First_person/default_prog.asp?prog=2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03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3500" dirty="0">
              <a:solidFill>
                <a:srgbClr val="71320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  <a:p>
            <a:pPr algn="ctr" eaLnBrk="0" hangingPunct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nmsvir@gmail.com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000" dirty="0">
                <a:solidFill>
                  <a:srgbClr val="611617"/>
                </a:solidFill>
                <a:latin typeface="Times New Roman" pitchFamily="18" charset="0"/>
                <a:cs typeface="Times New Roman" pitchFamily="18" charset="0"/>
              </a:rPr>
              <a:t>Сайт Ассоциации гимназий Санкт-Петербурга </a:t>
            </a:r>
          </a:p>
          <a:p>
            <a:pPr algn="ctr" eaLnBrk="0" hangingPunct="0"/>
            <a:r>
              <a:rPr lang="en-US" sz="3200" dirty="0">
                <a:solidFill>
                  <a:srgbClr val="611617"/>
                </a:solidFill>
                <a:latin typeface="Times New Roman" pitchFamily="18" charset="0"/>
                <a:cs typeface="Times New Roman" pitchFamily="18" charset="0"/>
              </a:rPr>
              <a:t>http://www.ag-spb.edusite.ru/</a:t>
            </a:r>
            <a:endParaRPr lang="ru-RU" sz="3200" dirty="0">
              <a:solidFill>
                <a:srgbClr val="61161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rr_M_Tonya_Glimmerda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50554" y="1071547"/>
            <a:ext cx="2893015" cy="4071966"/>
          </a:xfrm>
        </p:spPr>
      </p:pic>
      <p:pic>
        <p:nvPicPr>
          <p:cNvPr id="5" name="Picture 2" descr="E:\Документы 2016\348 школа\картинки для 12 апр 16\Дина Сабитова цирк в шкатулк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98" y="1142984"/>
            <a:ext cx="3429002" cy="391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Документы 2016\348 школа\картинки для 12 апр 16\вафельное сердц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5887"/>
            <a:ext cx="2714612" cy="40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ето и кое-что ещё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83792" cy="4525963"/>
          </a:xfrm>
        </p:spPr>
      </p:pic>
      <p:pic>
        <p:nvPicPr>
          <p:cNvPr id="1026" name="Picture 2" descr="E:\Документы 2017\Обложки книг\Сказки бале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272" y="0"/>
            <a:ext cx="2852728" cy="3939325"/>
          </a:xfrm>
          <a:prstGeom prst="rect">
            <a:avLst/>
          </a:prstGeom>
          <a:noFill/>
        </p:spPr>
      </p:pic>
      <p:pic>
        <p:nvPicPr>
          <p:cNvPr id="1027" name="Picture 3" descr="E:\Документы 2017\Обложки книг\Уроков не буд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590615"/>
            <a:ext cx="3543891" cy="5267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714356"/>
            <a:ext cx="8286808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Наринэ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Абгарян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Манюня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Наринэ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Абгарян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"Счастье Муры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Руне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Белсвик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Простодурсен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Зима от начала до конца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«Лето и кое-что еще»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Парр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Вафельное сердце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Тоня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Глиммердал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Дина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Цирк в шкатулке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u="sng" dirty="0"/>
              <a:t>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Сказки балета»(Издательский дом «Детское время») </a:t>
            </a:r>
          </a:p>
          <a:p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Виктория </a:t>
            </a:r>
            <a:r>
              <a:rPr lang="ru-RU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Ледерман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«Уроков  не будет!» </a:t>
            </a:r>
          </a:p>
          <a:p>
            <a:r>
              <a:rPr lang="ru-RU" sz="3600" u="sng" dirty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4286280" cy="586900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Алан Брэдли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Серия книг «Флавия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ведет расследование»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Алан Бредли Копченая селедка без горчицы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42852"/>
            <a:ext cx="4229620" cy="650299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2.Мотивы поступков ровесников и взрослых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География как место жизни героя книги, ее влияние на образ жизни  литературных сверстников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«Что же вас гонит?»: приключения и путешествия - способ поиска  чего-то важного и нужного ребенку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Посторонние взрослые: какие разные!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«Братья меньшие» в жизни людей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Школьные дни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1043</Words>
  <Application>Microsoft Office PowerPoint</Application>
  <PresentationFormat>Экран (4:3)</PresentationFormat>
  <Paragraphs>186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«Современная детская литература и вызовы времени:  темы, герои, тенденции» (педагогический аспект)  </vt:lpstr>
      <vt:lpstr>Книги для младших подростков  5-6 классы</vt:lpstr>
      <vt:lpstr>1.Детство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Алан Брэдли  Серия книг «Флавия де Люс ведет расследование»   </vt:lpstr>
      <vt:lpstr>2.Мотивы поступков ровесников и взрослых</vt:lpstr>
      <vt:lpstr>Презентация PowerPoint</vt:lpstr>
      <vt:lpstr>Презентация PowerPoint</vt:lpstr>
      <vt:lpstr>Презентация PowerPoint</vt:lpstr>
      <vt:lpstr>Презентация PowerPoint</vt:lpstr>
      <vt:lpstr>3.История </vt:lpstr>
      <vt:lpstr>Презентация PowerPoint</vt:lpstr>
      <vt:lpstr>Презентация PowerPoint</vt:lpstr>
      <vt:lpstr>Книги для старших подростков</vt:lpstr>
      <vt:lpstr>1. Я сам: что я могу?</vt:lpstr>
      <vt:lpstr>Анджела Нанетти  Мой дедушка был вишней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2.Школа </vt:lpstr>
      <vt:lpstr>Луис Сашар  Я не верю в монстров</vt:lpstr>
      <vt:lpstr>Презентация PowerPoint</vt:lpstr>
      <vt:lpstr>Виктория Ледерман  Календарь майя</vt:lpstr>
      <vt:lpstr>Презентация PowerPoint</vt:lpstr>
      <vt:lpstr>Презентация PowerPoint</vt:lpstr>
      <vt:lpstr>3. История</vt:lpstr>
      <vt:lpstr>Презентация PowerPoint</vt:lpstr>
      <vt:lpstr>Презентация PowerPoint</vt:lpstr>
      <vt:lpstr>Беатриче Мазини   Дети в лесу</vt:lpstr>
      <vt:lpstr>Презентация PowerPoint</vt:lpstr>
      <vt:lpstr>4.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Списки-рекомендации для чтения по возрастам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услышать о книгах для чтения дома</vt:lpstr>
      <vt:lpstr>Презентация PowerPoint</vt:lpstr>
    </vt:vector>
  </TitlesOfParts>
  <Company>Tycoon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miha</dc:creator>
  <cp:lastModifiedBy>Свирина</cp:lastModifiedBy>
  <cp:revision>500</cp:revision>
  <dcterms:created xsi:type="dcterms:W3CDTF">2014-06-16T19:20:26Z</dcterms:created>
  <dcterms:modified xsi:type="dcterms:W3CDTF">2018-10-11T19:16:04Z</dcterms:modified>
</cp:coreProperties>
</file>