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65" r:id="rId4"/>
    <p:sldId id="270" r:id="rId5"/>
    <p:sldId id="269" r:id="rId6"/>
    <p:sldId id="268" r:id="rId7"/>
    <p:sldId id="267" r:id="rId8"/>
    <p:sldId id="278" r:id="rId9"/>
    <p:sldId id="266" r:id="rId10"/>
    <p:sldId id="258" r:id="rId11"/>
    <p:sldId id="259" r:id="rId12"/>
    <p:sldId id="262" r:id="rId13"/>
    <p:sldId id="271" r:id="rId14"/>
    <p:sldId id="272" r:id="rId15"/>
    <p:sldId id="273" r:id="rId16"/>
    <p:sldId id="274" r:id="rId17"/>
    <p:sldId id="263" r:id="rId18"/>
    <p:sldId id="276" r:id="rId19"/>
    <p:sldId id="280" r:id="rId20"/>
    <p:sldId id="279" r:id="rId21"/>
    <p:sldId id="281" r:id="rId22"/>
    <p:sldId id="282" r:id="rId23"/>
    <p:sldId id="283" r:id="rId24"/>
    <p:sldId id="287" r:id="rId25"/>
    <p:sldId id="285" r:id="rId26"/>
    <p:sldId id="286" r:id="rId27"/>
    <p:sldId id="284" r:id="rId28"/>
    <p:sldId id="289" r:id="rId29"/>
    <p:sldId id="292" r:id="rId30"/>
    <p:sldId id="288" r:id="rId31"/>
    <p:sldId id="291" r:id="rId32"/>
    <p:sldId id="290" r:id="rId33"/>
    <p:sldId id="294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F2798-B329-473E-BE7E-26E6E8E03D26}" v="28" dt="2021-02-11T17:11:35.048"/>
    <p1510:client id="{38DC9929-7C5C-4C69-A08C-324C4D355C22}" v="793" dt="2021-02-11T18:13:55.073"/>
    <p1510:client id="{4203FFA3-BE53-49C7-BB3C-04F8C503FD8E}" v="1759" dt="2022-02-09T15:06:25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66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8077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939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bd9b36a9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bd9b36a9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835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c5f3b41c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c5f3b41c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246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bcd831f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bcd831f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710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bcd831f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bcd831f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5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bcd831f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bcd831f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894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bcd831f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bcd831f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256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bcd831f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bcd831f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798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bcd831f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bcd831f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110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bcd831f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bcd831f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734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bcd831f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bcd831f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53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bd9b36a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bd9b36a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64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bcd831f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bcd831f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112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bcd831f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bcd831f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790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bcd831f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bcd831f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98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bd9b36a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bd9b36a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08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bd9b36a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bd9b36a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992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bd9b36a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bd9b36a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901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bd9b36a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bd9b36a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06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bd9b36a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bd9b36a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962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bd9b36a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bd9b36a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8747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bd9b36a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bd9b36a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175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7" y="325622"/>
            <a:ext cx="8306809" cy="233172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365155"/>
            <a:ext cx="7772400" cy="13716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2763774"/>
            <a:ext cx="7772400" cy="6858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397764"/>
            <a:ext cx="8183880" cy="3140964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00054"/>
            <a:ext cx="1981200" cy="394334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400052"/>
            <a:ext cx="5943600" cy="394335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397764"/>
            <a:ext cx="8183880" cy="314096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7" y="325622"/>
            <a:ext cx="8306809" cy="3255997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3696462"/>
            <a:ext cx="8183880" cy="507492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4218363"/>
            <a:ext cx="8183880" cy="315468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434578"/>
            <a:ext cx="3931920" cy="59412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434578"/>
            <a:ext cx="3931920" cy="59412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400050"/>
            <a:ext cx="2971800" cy="6858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085852"/>
            <a:ext cx="2971800" cy="3154584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3" y="697608"/>
            <a:ext cx="4626159" cy="35433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1" y="325622"/>
            <a:ext cx="2324605" cy="325755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59042"/>
            <a:ext cx="8229600" cy="78867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400050"/>
            <a:ext cx="2240280" cy="315861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326826"/>
            <a:ext cx="5925312" cy="325755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1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7" y="325622"/>
            <a:ext cx="8306809" cy="41148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3739193"/>
            <a:ext cx="8183880" cy="78867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397764"/>
            <a:ext cx="8183880" cy="3140964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699CB88-5E1A-4FAC-892A-60949ACB1F6F}" type="datetimeFigureOut">
              <a:rPr lang="en-US" smtClean="0"/>
              <a:pPr/>
              <a:t>2/12/2022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4583907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kyeng.ru/articles/7-effektivnyh-sposobov-zapominaniya-anglijskih-slov/" TargetMode="External"/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usuu.com/ru/languages/reasons-to-learn-english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688622" y="632178"/>
            <a:ext cx="7845778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Государственное бюджетное образовательное учреждение республики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Карелия «Специализированная школа искусств»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cs typeface="Times New Roman"/>
              </a:rPr>
              <a:t>Английский язык вокруг нас</a:t>
            </a:r>
            <a:endParaRPr lang="ru-RU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/>
              <a:cs typeface="Times New Roman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Автор: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Салахова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Дарьяна</a:t>
            </a:r>
            <a:endParaRPr lang="ru-RU" sz="2000" b="0" i="0" u="none" strike="noStrike" cap="none" normalizeH="0" baseline="0" dirty="0" err="1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Ученица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4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класса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/>
              <a:cs typeface="Times New Roman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ГБОУ РК «Специализированная школа искусств»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Руководитель: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Корзунина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А.В.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Петрозаводск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002060"/>
                </a:solidFill>
                <a:latin typeface="Times New Roman"/>
                <a:cs typeface="Times New Roman"/>
              </a:rPr>
              <a:t>2022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8467" y="995072"/>
            <a:ext cx="2985911" cy="26001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Times New Roman"/>
                <a:cs typeface="Times New Roman"/>
              </a:rPr>
              <a:t>Возможность читать интересные книги на языке автора</a:t>
            </a:r>
          </a:p>
        </p:txBody>
      </p:sp>
      <p:pic>
        <p:nvPicPr>
          <p:cNvPr id="2" name="Рисунок 2" descr="Изображение выглядит как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4DF69A4-003F-4E82-BE7B-9EDD66B42A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631" y="506735"/>
            <a:ext cx="2886075" cy="405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2713" y="2776275"/>
            <a:ext cx="3383106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/>
              </a:rPr>
              <a:t>Учёба в лучших </a:t>
            </a:r>
            <a:endParaRPr lang="ru-RU"/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/>
              </a:rPr>
              <a:t>университетах мира</a:t>
            </a:r>
            <a:endParaRPr lang="ru-RU" dirty="0"/>
          </a:p>
          <a:p>
            <a:endParaRPr lang="ru-RU" dirty="0"/>
          </a:p>
        </p:txBody>
      </p:sp>
      <p:pic>
        <p:nvPicPr>
          <p:cNvPr id="3" name="Рисунок 3" descr="Изображение выглядит как дерево, внешний, трава, зда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6B6BD749-F4A4-4630-BBB6-9EFE4618C3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733" y="428625"/>
            <a:ext cx="2978943" cy="2235993"/>
          </a:xfrm>
          <a:prstGeom prst="rect">
            <a:avLst/>
          </a:prstGeom>
        </p:spPr>
      </p:pic>
      <p:pic>
        <p:nvPicPr>
          <p:cNvPr id="4" name="Рисунок 5" descr="Изображение выглядит как трава, небо, внешний, зда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FE7E38EF-829F-423D-8E8A-BC9F6E059C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14351"/>
            <a:ext cx="3071812" cy="2057400"/>
          </a:xfrm>
          <a:prstGeom prst="rect">
            <a:avLst/>
          </a:prstGeom>
        </p:spPr>
      </p:pic>
      <p:pic>
        <p:nvPicPr>
          <p:cNvPr id="6" name="Рисунок 6" descr="Изображение выглядит как трава, внешний, стар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46AA22E-A288-4B11-927B-D6DC10772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582" y="2836069"/>
            <a:ext cx="3157537" cy="1778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53A8F4-2F8E-43B9-9CFE-9AC37A5AD503}"/>
              </a:ext>
            </a:extLst>
          </p:cNvPr>
          <p:cNvSpPr txBox="1"/>
          <p:nvPr/>
        </p:nvSpPr>
        <p:spPr>
          <a:xfrm>
            <a:off x="5057775" y="535781"/>
            <a:ext cx="2743200" cy="19538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Лучшее понимание поп-культуры</a:t>
            </a:r>
          </a:p>
        </p:txBody>
      </p:sp>
      <p:pic>
        <p:nvPicPr>
          <p:cNvPr id="2" name="Рисунок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6E57B81-750D-41D9-99D1-B245D32BBF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" y="535237"/>
            <a:ext cx="2743200" cy="2429963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, человек, девочка, молод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9389D36-955D-4E1B-9439-A6D68329CB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770" y="2852143"/>
            <a:ext cx="4664868" cy="1768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563BD6-526A-4D13-868C-5EF3E49DF2E3}"/>
              </a:ext>
            </a:extLst>
          </p:cNvPr>
          <p:cNvSpPr txBox="1"/>
          <p:nvPr/>
        </p:nvSpPr>
        <p:spPr>
          <a:xfrm>
            <a:off x="5379244" y="1378744"/>
            <a:ext cx="2743200" cy="19538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Пропуск в мир знаний через интернет</a:t>
            </a:r>
          </a:p>
        </p:txBody>
      </p:sp>
      <p:pic>
        <p:nvPicPr>
          <p:cNvPr id="4" name="Рисунок 4" descr="Изображение выглядит как человек, стена, ноутбук&#10;&#10;Автоматически созданное описание">
            <a:extLst>
              <a:ext uri="{FF2B5EF4-FFF2-40B4-BE49-F238E27FC236}">
                <a16:creationId xmlns="" xmlns:a16="http://schemas.microsoft.com/office/drawing/2014/main" id="{88A628CA-627F-49AB-B707-185CA66053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3" y="1044551"/>
            <a:ext cx="4479131" cy="299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3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AB826C-0096-438E-966C-ECB4439B33B4}"/>
              </a:ext>
            </a:extLst>
          </p:cNvPr>
          <p:cNvSpPr txBox="1"/>
          <p:nvPr/>
        </p:nvSpPr>
        <p:spPr>
          <a:xfrm>
            <a:off x="778670" y="1807368"/>
            <a:ext cx="2743200" cy="741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/>
              </a:rPr>
              <a:t>Карточки</a:t>
            </a:r>
            <a:endParaRPr lang="ru-RU" sz="3200" dirty="0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5F67441-7C6C-4423-B500-E3B0B90B8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0" y="1005555"/>
            <a:ext cx="4179093" cy="28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E7CE8B-EECB-4EF0-8A95-9C875BCFEFBC}"/>
              </a:ext>
            </a:extLst>
          </p:cNvPr>
          <p:cNvSpPr txBox="1"/>
          <p:nvPr/>
        </p:nvSpPr>
        <p:spPr>
          <a:xfrm>
            <a:off x="1350169" y="392906"/>
            <a:ext cx="6265067" cy="7425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/>
              </a:rPr>
              <a:t>Метод фона</a:t>
            </a:r>
            <a:endParaRPr lang="ru-RU"/>
          </a:p>
        </p:txBody>
      </p:sp>
      <p:pic>
        <p:nvPicPr>
          <p:cNvPr id="2" name="Рисунок 4" descr="Изображение выглядит как человек, мобильный телефон, телефон, ру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3BC2D54-0592-4171-9BDE-3300E2E1C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1421606"/>
            <a:ext cx="6115048" cy="30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DAF4DFC-E244-4332-B52C-AF2E13D2D8CE}"/>
              </a:ext>
            </a:extLst>
          </p:cNvPr>
          <p:cNvSpPr txBox="1"/>
          <p:nvPr/>
        </p:nvSpPr>
        <p:spPr>
          <a:xfrm>
            <a:off x="521494" y="1285875"/>
            <a:ext cx="2743200" cy="19538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Мнемотехника - использование ярких образов. 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="" xmlns:a16="http://schemas.microsoft.com/office/drawing/2014/main" id="{BDE2142B-06AD-47DE-BED4-3793E27FBC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820" y="885825"/>
            <a:ext cx="5500686" cy="307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2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документ&#10;&#10;Автоматически созданное описание">
            <a:extLst>
              <a:ext uri="{FF2B5EF4-FFF2-40B4-BE49-F238E27FC236}">
                <a16:creationId xmlns="" xmlns:a16="http://schemas.microsoft.com/office/drawing/2014/main" id="{56F4DD8B-DFBB-49EB-807D-751D10364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93" y="1064418"/>
            <a:ext cx="5179218" cy="3450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FE7B88D-F05E-4CB5-87AF-2F4DB15738B7}"/>
              </a:ext>
            </a:extLst>
          </p:cNvPr>
          <p:cNvSpPr txBox="1"/>
          <p:nvPr/>
        </p:nvSpPr>
        <p:spPr>
          <a:xfrm>
            <a:off x="5236367" y="3000374"/>
            <a:ext cx="3607593" cy="7425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/>
              </a:rPr>
              <a:t>Прописывание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BDF4CE8-4AC7-40F1-859D-FEAE0CD565A1}"/>
              </a:ext>
            </a:extLst>
          </p:cNvPr>
          <p:cNvSpPr txBox="1"/>
          <p:nvPr/>
        </p:nvSpPr>
        <p:spPr>
          <a:xfrm>
            <a:off x="6286501" y="1328739"/>
            <a:ext cx="2743200" cy="14811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/>
              </a:rPr>
              <a:t>Карты 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srgbClr val="002060"/>
                </a:solidFill>
                <a:latin typeface="Times New Roman"/>
              </a:rPr>
              <a:t>памяти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B8260AB7-EEA4-4885-A3A3-7CA143C48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559863"/>
            <a:ext cx="5379243" cy="38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BDF4CE8-4AC7-40F1-859D-FEAE0CD565A1}"/>
              </a:ext>
            </a:extLst>
          </p:cNvPr>
          <p:cNvSpPr txBox="1"/>
          <p:nvPr/>
        </p:nvSpPr>
        <p:spPr>
          <a:xfrm>
            <a:off x="3964782" y="1600201"/>
            <a:ext cx="2743200" cy="7425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ru-RU" sz="3200" dirty="0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2F5F51DB-4821-46FB-8536-0C114BC34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2" y="371475"/>
            <a:ext cx="5943599" cy="44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275644" y="1452054"/>
            <a:ext cx="6829778" cy="19534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Актуальность темы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определяется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 pitchFamily="18" charset="0"/>
              </a:rPr>
              <a:t>важностью изучения английского языка как языка международного общения. </a:t>
            </a:r>
            <a:endParaRPr lang="ru-RU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B3F69819-718F-4B10-974B-3156DE52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695" y="577017"/>
            <a:ext cx="4893466" cy="2832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8709F55-1374-4749-8EF5-6DF5ECA10046}"/>
              </a:ext>
            </a:extLst>
          </p:cNvPr>
          <p:cNvSpPr txBox="1"/>
          <p:nvPr/>
        </p:nvSpPr>
        <p:spPr>
          <a:xfrm>
            <a:off x="1135856" y="3650456"/>
            <a:ext cx="7265194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/>
              </a:rPr>
              <a:t>Вопрос 1 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/>
              </a:rPr>
              <a:t>Используешь ли ты специальные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приёмы 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для запоминания английских слов (словарь, карточки, памятки)?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0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07F7630-6C30-4579-BE75-63DFC7DF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669" y="284124"/>
            <a:ext cx="5636417" cy="3260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F76669-9AF7-4159-A422-DCA585C3D0C5}"/>
              </a:ext>
            </a:extLst>
          </p:cNvPr>
          <p:cNvSpPr txBox="1"/>
          <p:nvPr/>
        </p:nvSpPr>
        <p:spPr>
          <a:xfrm>
            <a:off x="1185863" y="3664744"/>
            <a:ext cx="7350918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/>
              </a:rPr>
              <a:t>Вопрос 2 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/>
              </a:rPr>
              <a:t>Обращаешь ли ты внимание на надписи на английском языке, которые тебя окружают? </a:t>
            </a:r>
          </a:p>
          <a:p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6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AD6F4D14-909D-465B-A4DF-D168AF32E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14" y="391281"/>
            <a:ext cx="5736430" cy="3317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F6B228F-905A-40F2-912F-B642689F41F9}"/>
              </a:ext>
            </a:extLst>
          </p:cNvPr>
          <p:cNvSpPr txBox="1"/>
          <p:nvPr/>
        </p:nvSpPr>
        <p:spPr>
          <a:xfrm>
            <a:off x="1064419" y="3779043"/>
            <a:ext cx="773668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/>
              </a:rPr>
              <a:t>Вопрос 3 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/>
              </a:rPr>
              <a:t>Интересуешься ли ты значением этих надписей, стараешься ли запомнить эти слова?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164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D97E90-4C32-4E8E-A2EC-1E61ED39F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82880" tIns="91440" rIns="91440" bIns="45720" anchor="t">
            <a:normAutofit/>
          </a:bodyPr>
          <a:lstStyle/>
          <a:p>
            <a:pPr marL="264795" indent="-264795"/>
            <a:endParaRPr lang="ru-RU" dirty="0">
              <a:ea typeface="Verdana"/>
            </a:endParaRPr>
          </a:p>
          <a:p>
            <a:pPr marL="264795" indent="-264795"/>
            <a:endParaRPr lang="ru-RU" dirty="0">
              <a:ea typeface="+mn-lt"/>
              <a:cs typeface="+mn-lt"/>
            </a:endParaRPr>
          </a:p>
        </p:txBody>
      </p:sp>
      <p:pic>
        <p:nvPicPr>
          <p:cNvPr id="4" name="Рисунок 4" descr="Изображение выглядит как текст, зна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C831AD2-A442-4C3B-9F8F-3A2123D012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57" y="528474"/>
            <a:ext cx="2536032" cy="3365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DA1B473-47C5-4490-ACAF-843AC9782B4D}"/>
              </a:ext>
            </a:extLst>
          </p:cNvPr>
          <p:cNvSpPr txBox="1"/>
          <p:nvPr/>
        </p:nvSpPr>
        <p:spPr>
          <a:xfrm>
            <a:off x="592931" y="4057650"/>
            <a:ext cx="43862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/>
              </a:rPr>
              <a:t>Jelly Joys –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Желейные Радости</a:t>
            </a:r>
            <a:r>
              <a:rPr lang="ru-RU" dirty="0"/>
              <a:t> </a:t>
            </a:r>
          </a:p>
        </p:txBody>
      </p:sp>
      <p:pic>
        <p:nvPicPr>
          <p:cNvPr id="6" name="Рисунок 6" descr="Изображение выглядит как текст, потолок, сцена, магазин&#10;&#10;Автоматически созданное описание">
            <a:extLst>
              <a:ext uri="{FF2B5EF4-FFF2-40B4-BE49-F238E27FC236}">
                <a16:creationId xmlns="" xmlns:a16="http://schemas.microsoft.com/office/drawing/2014/main" id="{8ED3032E-D2C4-4199-A462-25D9103C97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588" y="1199787"/>
            <a:ext cx="2536032" cy="3365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9D34F9-74B7-4992-91C8-0389DDED292A}"/>
              </a:ext>
            </a:extLst>
          </p:cNvPr>
          <p:cNvSpPr txBox="1"/>
          <p:nvPr/>
        </p:nvSpPr>
        <p:spPr>
          <a:xfrm>
            <a:off x="3507582" y="457199"/>
            <a:ext cx="50006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/>
              </a:rPr>
              <a:t>Black Star Burger –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Чёрный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Звёздный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Бургер </a:t>
            </a:r>
          </a:p>
        </p:txBody>
      </p:sp>
    </p:spTree>
    <p:extLst>
      <p:ext uri="{BB962C8B-B14F-4D97-AF65-F5344CB8AC3E}">
        <p14:creationId xmlns:p14="http://schemas.microsoft.com/office/powerpoint/2010/main" val="5901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D97E90-4C32-4E8E-A2EC-1E61ED39F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82880" tIns="91440" rIns="91440" bIns="45720" anchor="t">
            <a:normAutofit/>
          </a:bodyPr>
          <a:lstStyle/>
          <a:p>
            <a:pPr marL="264795" indent="-264795"/>
            <a:endParaRPr lang="ru-RU" dirty="0">
              <a:ea typeface="Verdana"/>
            </a:endParaRPr>
          </a:p>
          <a:p>
            <a:pPr marL="264795" indent="-264795"/>
            <a:endParaRPr lang="ru-RU" dirty="0">
              <a:ea typeface="+mn-lt"/>
              <a:cs typeface="+mn-lt"/>
            </a:endParaRPr>
          </a:p>
        </p:txBody>
      </p:sp>
      <p:pic>
        <p:nvPicPr>
          <p:cNvPr id="2" name="Рисунок 3" descr="Изображение выглядит как пол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ABE714F-92CC-4F17-8C0E-A09B80A28A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9762" y="453487"/>
            <a:ext cx="2543176" cy="3387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42F295-E5F6-4705-B42E-460201930B38}"/>
              </a:ext>
            </a:extLst>
          </p:cNvPr>
          <p:cNvSpPr txBox="1"/>
          <p:nvPr/>
        </p:nvSpPr>
        <p:spPr>
          <a:xfrm>
            <a:off x="614169" y="3634591"/>
            <a:ext cx="37861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/>
              </a:rPr>
              <a:t>Wildberries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–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дикие ягоды</a:t>
            </a:r>
            <a:r>
              <a:rPr lang="ru-RU" sz="2000" dirty="0">
                <a:solidFill>
                  <a:srgbClr val="002060"/>
                </a:solidFill>
                <a:latin typeface="Times New Roman"/>
              </a:rPr>
              <a:t> </a:t>
            </a:r>
          </a:p>
        </p:txBody>
      </p:sp>
      <p:pic>
        <p:nvPicPr>
          <p:cNvPr id="5" name="Рисунок 5" descr="Изображение выглядит как текст, внутренний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7DFB81FF-C606-463F-8D2D-5A3363628C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225" y="1226574"/>
            <a:ext cx="2507457" cy="3340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2B7429-CB79-4D08-9E50-70B73B30C0ED}"/>
              </a:ext>
            </a:extLst>
          </p:cNvPr>
          <p:cNvSpPr txBox="1"/>
          <p:nvPr/>
        </p:nvSpPr>
        <p:spPr>
          <a:xfrm>
            <a:off x="4371975" y="657225"/>
            <a:ext cx="42291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/>
              </a:rPr>
              <a:t>Fitness House –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Дом Фитнеса </a:t>
            </a:r>
          </a:p>
        </p:txBody>
      </p:sp>
    </p:spTree>
    <p:extLst>
      <p:ext uri="{BB962C8B-B14F-4D97-AF65-F5344CB8AC3E}">
        <p14:creationId xmlns:p14="http://schemas.microsoft.com/office/powerpoint/2010/main" val="37408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D97E90-4C32-4E8E-A2EC-1E61ED39F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82880" tIns="91440" rIns="91440" bIns="45720" anchor="t">
            <a:normAutofit/>
          </a:bodyPr>
          <a:lstStyle/>
          <a:p>
            <a:pPr marL="264795" indent="-264795"/>
            <a:endParaRPr lang="ru-RU" dirty="0">
              <a:ea typeface="Verdana"/>
            </a:endParaRPr>
          </a:p>
          <a:p>
            <a:pPr marL="264795" indent="-264795"/>
            <a:endParaRPr lang="ru-RU" dirty="0">
              <a:ea typeface="+mn-lt"/>
              <a:cs typeface="+mn-lt"/>
            </a:endParaRPr>
          </a:p>
        </p:txBody>
      </p:sp>
      <p:pic>
        <p:nvPicPr>
          <p:cNvPr id="2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4B31FB9E-3DCE-484D-B3AE-E3D45CFF3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94" y="598432"/>
            <a:ext cx="4193381" cy="3825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CB3947-4357-4449-922B-ADC6A0B0D8D7}"/>
              </a:ext>
            </a:extLst>
          </p:cNvPr>
          <p:cNvSpPr txBox="1"/>
          <p:nvPr/>
        </p:nvSpPr>
        <p:spPr>
          <a:xfrm>
            <a:off x="5686424" y="885825"/>
            <a:ext cx="230028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/>
              </a:rPr>
              <a:t>If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you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can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dream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it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,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you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can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do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it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! – Если ты можешь мечтать об этом, ты можешь сделать это! 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3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D97E90-4C32-4E8E-A2EC-1E61ED39F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82880" tIns="91440" rIns="91440" bIns="45720" anchor="t">
            <a:normAutofit/>
          </a:bodyPr>
          <a:lstStyle/>
          <a:p>
            <a:pPr marL="264795" indent="-264795"/>
            <a:endParaRPr lang="ru-RU" dirty="0">
              <a:ea typeface="Verdana"/>
            </a:endParaRPr>
          </a:p>
          <a:p>
            <a:pPr marL="264795" indent="-264795"/>
            <a:endParaRPr lang="ru-RU" dirty="0">
              <a:ea typeface="+mn-lt"/>
              <a:cs typeface="+mn-lt"/>
            </a:endParaRPr>
          </a:p>
        </p:txBody>
      </p:sp>
      <p:pic>
        <p:nvPicPr>
          <p:cNvPr id="2" name="Рисунок 3" descr="Изображение выглядит как внутренний, обувь, трусы&#10;&#10;Автоматически созданное описание">
            <a:extLst>
              <a:ext uri="{FF2B5EF4-FFF2-40B4-BE49-F238E27FC236}">
                <a16:creationId xmlns="" xmlns:a16="http://schemas.microsoft.com/office/drawing/2014/main" id="{B9E833B0-AB5B-4895-9173-7352BFC7B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144" y="690019"/>
            <a:ext cx="4764880" cy="3549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77C9096-8206-4E57-A2C3-6FC3DD4D033E}"/>
              </a:ext>
            </a:extLst>
          </p:cNvPr>
          <p:cNvSpPr txBox="1"/>
          <p:nvPr/>
        </p:nvSpPr>
        <p:spPr>
          <a:xfrm>
            <a:off x="1150144" y="1850231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/>
              </a:rPr>
              <a:t>Unicorn – 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единорог </a:t>
            </a:r>
          </a:p>
        </p:txBody>
      </p:sp>
    </p:spTree>
    <p:extLst>
      <p:ext uri="{BB962C8B-B14F-4D97-AF65-F5344CB8AC3E}">
        <p14:creationId xmlns:p14="http://schemas.microsoft.com/office/powerpoint/2010/main" val="36285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B114CBD-66C2-4F9D-BAD8-E33DEE65C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07" y="514351"/>
            <a:ext cx="4007642" cy="4007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6A541D5-B8A4-431D-B952-35C1F8EF7E6E}"/>
              </a:ext>
            </a:extLst>
          </p:cNvPr>
          <p:cNvSpPr txBox="1"/>
          <p:nvPr/>
        </p:nvSpPr>
        <p:spPr>
          <a:xfrm>
            <a:off x="5093494" y="1914525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/>
              </a:rPr>
              <a:t>Hug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/>
              </a:rPr>
              <a:t>me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 – </a:t>
            </a:r>
            <a:endParaRPr lang="ru-RU" sz="2800"/>
          </a:p>
          <a:p>
            <a:r>
              <a:rPr lang="ru-RU" sz="2800" dirty="0">
                <a:solidFill>
                  <a:srgbClr val="002060"/>
                </a:solidFill>
                <a:latin typeface="Times New Roman"/>
              </a:rPr>
              <a:t>Обними меня</a:t>
            </a: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7275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EC7B1E2A-79C8-457F-91BB-2A71FE06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81" y="408280"/>
            <a:ext cx="2678906" cy="3569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ED612FF-0062-45A2-B99B-9B9BC03B1530}"/>
              </a:ext>
            </a:extLst>
          </p:cNvPr>
          <p:cNvSpPr txBox="1"/>
          <p:nvPr/>
        </p:nvSpPr>
        <p:spPr>
          <a:xfrm>
            <a:off x="650081" y="3979068"/>
            <a:ext cx="327183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/>
              </a:rPr>
              <a:t>Funny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Pets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– Забавные питомцы 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065BA73A-7A5C-44BA-9205-709F98616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081" y="433929"/>
            <a:ext cx="2621757" cy="3482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63D8A4-302D-4C66-8BAE-FD7CCA8774A8}"/>
              </a:ext>
            </a:extLst>
          </p:cNvPr>
          <p:cNvSpPr txBox="1"/>
          <p:nvPr/>
        </p:nvSpPr>
        <p:spPr>
          <a:xfrm>
            <a:off x="4879182" y="3879056"/>
            <a:ext cx="37433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/>
              </a:rPr>
              <a:t>Copybook –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тетрадь 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/>
              </a:rPr>
              <a:t>Videogame –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видеоигра</a:t>
            </a:r>
            <a:r>
              <a:rPr lang="ru-RU" dirty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0497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кот, короб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F5D92E83-2C05-4AED-AB36-76F639C1A8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012" y="461914"/>
            <a:ext cx="2393156" cy="3190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49AE1C-2670-4660-B684-ACB80EDF0101}"/>
              </a:ext>
            </a:extLst>
          </p:cNvPr>
          <p:cNvSpPr txBox="1"/>
          <p:nvPr/>
        </p:nvSpPr>
        <p:spPr>
          <a:xfrm>
            <a:off x="792955" y="3886200"/>
            <a:ext cx="43934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/>
              </a:rPr>
              <a:t>Hello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,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my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love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! – 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/>
              </a:rPr>
              <a:t>Здравствуй, моя любовь! </a:t>
            </a:r>
          </a:p>
        </p:txBody>
      </p:sp>
      <p:pic>
        <p:nvPicPr>
          <p:cNvPr id="4" name="Рисунок 4" descr="Изображение выглядит как текст, внутренний, покрашен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BDC248C-F522-42A1-93C1-16A1196FF4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363" y="458912"/>
            <a:ext cx="2357438" cy="3132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9E7FD32-D8D1-4C4B-B560-C5AACFD030A5}"/>
              </a:ext>
            </a:extLst>
          </p:cNvPr>
          <p:cNvSpPr txBox="1"/>
          <p:nvPr/>
        </p:nvSpPr>
        <p:spPr>
          <a:xfrm>
            <a:off x="4736306" y="3836194"/>
            <a:ext cx="39433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/>
              </a:rPr>
              <a:t>Be the best version of you! –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Будь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лучшей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версией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себя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!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530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219201" y="1063371"/>
            <a:ext cx="6400800" cy="26776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О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бъект исследования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 - 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 pitchFamily="18" charset="0"/>
              </a:rPr>
              <a:t>изучение английского языка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.</a:t>
            </a:r>
            <a:endParaRPr lang="ru-RU" sz="28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Предмет исследования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 -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 pitchFamily="18" charset="0"/>
              </a:rPr>
              <a:t>особенности изучения английского языка путем использования окружающих нас надписей на английском языке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.</a:t>
            </a:r>
            <a:endParaRPr lang="ru-RU" sz="28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внутренний, коробка, контейнер&#10;&#10;Автоматически созданное описание">
            <a:extLst>
              <a:ext uri="{FF2B5EF4-FFF2-40B4-BE49-F238E27FC236}">
                <a16:creationId xmlns="" xmlns:a16="http://schemas.microsoft.com/office/drawing/2014/main" id="{F91ACC27-81CD-4ABD-9E01-8D2DDD24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69" y="455617"/>
            <a:ext cx="3993356" cy="2974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E8C1EBE-D066-4109-963B-24697044764C}"/>
              </a:ext>
            </a:extLst>
          </p:cNvPr>
          <p:cNvSpPr txBox="1"/>
          <p:nvPr/>
        </p:nvSpPr>
        <p:spPr>
          <a:xfrm>
            <a:off x="1614488" y="3529013"/>
            <a:ext cx="58793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/>
              </a:rPr>
              <a:t>I almost caught it! –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Я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почти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поймал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её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!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 </a:t>
            </a:r>
            <a:endParaRPr lang="ru-RU"/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/>
              </a:rPr>
              <a:t>Feed me! –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Покорми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меня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!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327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, внутренний, набор&#10;&#10;Автоматически созданное описание">
            <a:extLst>
              <a:ext uri="{FF2B5EF4-FFF2-40B4-BE49-F238E27FC236}">
                <a16:creationId xmlns="" xmlns:a16="http://schemas.microsoft.com/office/drawing/2014/main" id="{62A73397-7340-4A22-A963-70AAB9F134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2" y="455313"/>
            <a:ext cx="2743200" cy="2046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29832B-457C-4928-B499-7391407493DF}"/>
              </a:ext>
            </a:extLst>
          </p:cNvPr>
          <p:cNvSpPr txBox="1"/>
          <p:nvPr/>
        </p:nvSpPr>
        <p:spPr>
          <a:xfrm>
            <a:off x="671512" y="271462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/>
              </a:rPr>
              <a:t>Rich – </a:t>
            </a:r>
            <a:r>
              <a:rPr lang="ru-RU" sz="2800" dirty="0">
                <a:solidFill>
                  <a:srgbClr val="002060"/>
                </a:solidFill>
                <a:latin typeface="Times New Roman"/>
              </a:rPr>
              <a:t>богатый </a:t>
            </a:r>
          </a:p>
        </p:txBody>
      </p:sp>
      <p:pic>
        <p:nvPicPr>
          <p:cNvPr id="4" name="Рисунок 4" descr="Изображение выглядит как текст, еда, питание, разнообраз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28AE34FB-FE7E-4CF8-A4B7-1E75EA51A8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469" y="425121"/>
            <a:ext cx="2200276" cy="2914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F3A668-8866-45E2-878C-9B85F6AFD5A5}"/>
              </a:ext>
            </a:extLst>
          </p:cNvPr>
          <p:cNvSpPr txBox="1"/>
          <p:nvPr/>
        </p:nvSpPr>
        <p:spPr>
          <a:xfrm>
            <a:off x="2493170" y="3357563"/>
            <a:ext cx="639365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/>
              </a:rPr>
              <a:t>Best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coffee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here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! – Лучший кофе здесь! </a:t>
            </a:r>
            <a:endParaRPr lang="ru-RU"/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/>
              </a:rPr>
              <a:t>Home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coziness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and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hot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coffee</a:t>
            </a:r>
            <a:r>
              <a:rPr lang="ru-RU" sz="2400" dirty="0">
                <a:solidFill>
                  <a:srgbClr val="002060"/>
                </a:solidFill>
                <a:latin typeface="Times New Roman"/>
              </a:rPr>
              <a:t> – Домашний уют и горячий кофе </a:t>
            </a:r>
          </a:p>
        </p:txBody>
      </p:sp>
    </p:spTree>
    <p:extLst>
      <p:ext uri="{BB962C8B-B14F-4D97-AF65-F5344CB8AC3E}">
        <p14:creationId xmlns:p14="http://schemas.microsoft.com/office/powerpoint/2010/main" val="15196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ECBD1B-5817-42E0-9662-AE97ACFF6BE0}"/>
              </a:ext>
            </a:extLst>
          </p:cNvPr>
          <p:cNvSpPr txBox="1"/>
          <p:nvPr/>
        </p:nvSpPr>
        <p:spPr>
          <a:xfrm>
            <a:off x="842963" y="442913"/>
            <a:ext cx="7443787" cy="4585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Times New Roman"/>
              </a:rPr>
              <a:t>Список литературы и интернет ресурсов </a:t>
            </a:r>
            <a:endParaRPr lang="ru-RU">
              <a:solidFill>
                <a:srgbClr val="002060"/>
              </a:solidFill>
            </a:endParaRPr>
          </a:p>
          <a:p>
            <a:endParaRPr lang="ru-RU" sz="1800" dirty="0">
              <a:solidFill>
                <a:srgbClr val="002060"/>
              </a:solidFill>
              <a:latin typeface="Times New Roman"/>
            </a:endParaRPr>
          </a:p>
          <a:p>
            <a:pPr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Times New Roman"/>
              </a:rPr>
              <a:t>Английский язык. Википедия. [Электронный ресурс] - Режим доступа - </a:t>
            </a:r>
            <a:r>
              <a:rPr lang="ru-RU" sz="1800" dirty="0">
                <a:solidFill>
                  <a:srgbClr val="002060"/>
                </a:solidFill>
                <a:latin typeface="Times New Rom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https://ru.wikipedia.org/wiki/Английский_язык</a:t>
            </a:r>
            <a:r>
              <a:rPr lang="ru-RU" sz="1800" dirty="0">
                <a:solidFill>
                  <a:srgbClr val="002060"/>
                </a:solidFill>
                <a:latin typeface="Times New Roman"/>
              </a:rPr>
              <a:t>   (дата обращения 19.01.2022)  </a:t>
            </a:r>
          </a:p>
          <a:p>
            <a:pPr>
              <a:buAutoNum type="arabicPeriod" startAt="2"/>
            </a:pPr>
            <a:r>
              <a:rPr lang="ru-RU" sz="1800" dirty="0">
                <a:solidFill>
                  <a:srgbClr val="002060"/>
                </a:solidFill>
                <a:latin typeface="Times New Roman"/>
              </a:rPr>
              <a:t>Блог для изучающих английский язык “</a:t>
            </a:r>
            <a:r>
              <a:rPr lang="ru-RU" sz="1800" dirty="0" err="1">
                <a:solidFill>
                  <a:srgbClr val="002060"/>
                </a:solidFill>
                <a:latin typeface="Times New Roman"/>
              </a:rPr>
              <a:t>Skyeng</a:t>
            </a:r>
            <a:r>
              <a:rPr lang="ru-RU" sz="1800" dirty="0">
                <a:solidFill>
                  <a:srgbClr val="002060"/>
                </a:solidFill>
                <a:latin typeface="Times New Roman"/>
              </a:rPr>
              <a:t>” [Электронный ресурс] - Режим доступа </a:t>
            </a:r>
            <a:r>
              <a:rPr lang="ru-RU" sz="1800" dirty="0">
                <a:solidFill>
                  <a:srgbClr val="002060"/>
                </a:solidFill>
                <a:latin typeface="Times New Rom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https://skyeng.ru/articles/7-effektivnyh-sposobov-zapominaniya-anglijskih-slov/</a:t>
            </a:r>
            <a:r>
              <a:rPr lang="ru-RU" sz="1800" dirty="0">
                <a:solidFill>
                  <a:srgbClr val="002060"/>
                </a:solidFill>
                <a:latin typeface="Times New Roman"/>
              </a:rPr>
              <a:t> (дата обращения 03.02 2022) </a:t>
            </a:r>
          </a:p>
          <a:p>
            <a:pPr>
              <a:buAutoNum type="arabicPeriod" startAt="3"/>
            </a:pPr>
            <a:r>
              <a:rPr lang="ru-RU" sz="1800" dirty="0">
                <a:solidFill>
                  <a:srgbClr val="002060"/>
                </a:solidFill>
                <a:latin typeface="Times New Roman"/>
              </a:rPr>
              <a:t>Портал для изучения иностранных языков [Электронный ресурс]   - Режим доступа - </a:t>
            </a:r>
            <a:r>
              <a:rPr lang="ru-RU" sz="1800" dirty="0">
                <a:solidFill>
                  <a:srgbClr val="002060"/>
                </a:solidFill>
                <a:latin typeface="Times New Rom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https://www.busuu.com/ru/languages/reasons-to-learn-english</a:t>
            </a:r>
            <a:r>
              <a:rPr lang="ru-RU" sz="1800" dirty="0">
                <a:solidFill>
                  <a:srgbClr val="002060"/>
                </a:solidFill>
                <a:latin typeface="Times New Roman"/>
              </a:rPr>
              <a:t> (дата обращения 03.02.2022)  </a:t>
            </a:r>
          </a:p>
          <a:p>
            <a:pPr>
              <a:buAutoNum type="arabicPeriod" startAt="4"/>
            </a:pPr>
            <a:r>
              <a:rPr lang="ru-RU" sz="1800" dirty="0">
                <a:solidFill>
                  <a:srgbClr val="002060"/>
                </a:solidFill>
                <a:latin typeface="Times New Roman"/>
              </a:rPr>
              <a:t>Маркова О.Ю.  Я познаю мир: Английский язык - Москва: ООО “Издательство АСТ”, 2004, - 398 с. </a:t>
            </a:r>
          </a:p>
          <a:p>
            <a:endParaRPr lang="ru-RU" sz="1800" dirty="0">
              <a:latin typeface="Times New Roman"/>
            </a:endParaRPr>
          </a:p>
          <a:p>
            <a:endParaRPr lang="ru-RU" sz="2000" dirty="0">
              <a:latin typeface="Times New Roman"/>
            </a:endParaRPr>
          </a:p>
          <a:p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6899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A0EF213-2CA2-4802-B299-E2E6C726E3B9}"/>
              </a:ext>
            </a:extLst>
          </p:cNvPr>
          <p:cNvSpPr txBox="1"/>
          <p:nvPr/>
        </p:nvSpPr>
        <p:spPr>
          <a:xfrm>
            <a:off x="2921795" y="1621631"/>
            <a:ext cx="35075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dirty="0" err="1">
                <a:solidFill>
                  <a:srgbClr val="002060"/>
                </a:solidFill>
                <a:latin typeface="Times New Roman"/>
              </a:rPr>
              <a:t>Thank</a:t>
            </a:r>
            <a:r>
              <a:rPr lang="ru-RU" sz="36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Times New Roman"/>
              </a:rPr>
              <a:t>you</a:t>
            </a:r>
            <a:r>
              <a:rPr lang="ru-RU" sz="36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Times New Roman"/>
              </a:rPr>
              <a:t>for</a:t>
            </a:r>
            <a:r>
              <a:rPr lang="ru-RU" sz="36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Times New Roman"/>
              </a:rPr>
              <a:t>your</a:t>
            </a:r>
            <a:r>
              <a:rPr lang="ru-RU" sz="36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Times New Roman"/>
              </a:rPr>
              <a:t>attention</a:t>
            </a:r>
            <a:r>
              <a:rPr lang="ru-RU" sz="3600" dirty="0">
                <a:solidFill>
                  <a:srgbClr val="002060"/>
                </a:solidFill>
                <a:latin typeface="Times New Roman"/>
              </a:rPr>
              <a:t>! </a:t>
            </a:r>
          </a:p>
        </p:txBody>
      </p:sp>
    </p:spTree>
    <p:extLst>
      <p:ext uri="{BB962C8B-B14F-4D97-AF65-F5344CB8AC3E}">
        <p14:creationId xmlns:p14="http://schemas.microsoft.com/office/powerpoint/2010/main" val="19146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967224" y="1083154"/>
            <a:ext cx="7204346" cy="39087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buClrTx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Цель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 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работы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 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 pitchFamily="18" charset="0"/>
              </a:rPr>
              <a:t>расширение словарного запаса через использование надписей на английском языке.</a:t>
            </a:r>
            <a:endParaRPr lang="ru-RU" sz="2000">
              <a:solidFill>
                <a:srgbClr val="002060"/>
              </a:solidFill>
              <a:latin typeface="Times New Roman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buClrTx/>
              <a:buSzTx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Задачи исследования:</a:t>
            </a:r>
            <a:endParaRPr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/>
            </a:endParaRPr>
          </a:p>
          <a:p>
            <a:pPr marL="285750" indent="-285750" algn="just">
              <a:buClrTx/>
              <a:buFont typeface="Arial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/>
              </a:rPr>
              <a:t>Изучить литературу и интернет ресурсы по теме;</a:t>
            </a:r>
          </a:p>
          <a:p>
            <a:pPr marL="285750" indent="-285750" algn="just">
              <a:buClrTx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/>
              </a:rPr>
              <a:t>Выяснить отношение одноклассников к приему изучения надписей на английском языке;</a:t>
            </a:r>
          </a:p>
          <a:p>
            <a:pPr marL="285750" indent="-285750" algn="just">
              <a:buClrTx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/>
              </a:rPr>
              <a:t>Изготовить блокнот с надписями на английском языке и переводом их на русский язык;</a:t>
            </a:r>
            <a:endParaRPr lang="ru-RU" dirty="0">
              <a:solidFill>
                <a:srgbClr val="002060"/>
              </a:solidFill>
              <a:latin typeface="Times New Roman"/>
            </a:endParaRPr>
          </a:p>
          <a:p>
            <a:pPr marL="342900" indent="-342900" algn="just">
              <a:buClrTx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/>
              </a:rPr>
              <a:t>Проанализировать собранные материалы и сделать выводы.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2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816945" y="1102690"/>
            <a:ext cx="7326489" cy="26776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Гипотезой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исследования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/>
                <a:ea typeface="Times New Roman" pitchFamily="18" charset="0"/>
                <a:cs typeface="Times New Roman"/>
              </a:rPr>
              <a:t> является предположение о том,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/>
              </a:rPr>
              <a:t> 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 pitchFamily="18" charset="0"/>
              </a:rPr>
              <a:t>использование окружающих нас в повседневной жизни надписей на английском языке может помочь запомнить значение и написание английских слов,  расширить словарный запас.</a:t>
            </a:r>
            <a:endParaRPr lang="ru-RU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6088C86-7A76-43A6-8A93-16502EFB79C4}"/>
              </a:ext>
            </a:extLst>
          </p:cNvPr>
          <p:cNvSpPr txBox="1"/>
          <p:nvPr/>
        </p:nvSpPr>
        <p:spPr>
          <a:xfrm>
            <a:off x="2328863" y="764382"/>
            <a:ext cx="5093493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/>
              </a:rPr>
              <a:t>Методы исследования:</a:t>
            </a:r>
          </a:p>
          <a:p>
            <a:pPr marL="285750" indent="-285750"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Изучение источников информации;</a:t>
            </a:r>
          </a:p>
          <a:p>
            <a:pPr marL="285750" indent="-285750"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Описание, сравнение;</a:t>
            </a:r>
          </a:p>
          <a:p>
            <a:pPr marL="285750" indent="-285750"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Опрос;</a:t>
            </a:r>
          </a:p>
          <a:p>
            <a:pPr marL="285750" indent="-285750"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/>
              </a:rPr>
              <a:t>Анализ полученных сведений.</a:t>
            </a:r>
          </a:p>
          <a:p>
            <a:endParaRPr lang="ru-RU" dirty="0"/>
          </a:p>
          <a:p>
            <a:pPr algn="l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30A6C4D-5B11-4FB1-8A1D-EFA2BB5D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614" y="1355058"/>
            <a:ext cx="6207917" cy="3040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C3B481D-8FDF-42FF-AA1E-E9DFCD566B41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3B3C64-AC85-4BDC-9EB6-D89A95EA2644}"/>
              </a:ext>
            </a:extLst>
          </p:cNvPr>
          <p:cNvSpPr txBox="1"/>
          <p:nvPr/>
        </p:nvSpPr>
        <p:spPr>
          <a:xfrm>
            <a:off x="1557337" y="357188"/>
            <a:ext cx="631507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sz="2400" dirty="0" err="1">
                <a:solidFill>
                  <a:srgbClr val="002060"/>
                </a:solidFill>
                <a:latin typeface="Times New Roman"/>
              </a:rPr>
              <a:t>Карта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</a:rPr>
              <a:t>распространения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 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</a:rPr>
              <a:t>английского</a:t>
            </a:r>
            <a:r>
              <a:rPr lang="en-U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</a:rPr>
              <a:t>языка</a:t>
            </a:r>
            <a:endParaRPr lang="en-US" sz="2400" dirty="0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C3B481D-8FDF-42FF-AA1E-E9DFCD566B41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3B3C64-AC85-4BDC-9EB6-D89A95EA2644}"/>
              </a:ext>
            </a:extLst>
          </p:cNvPr>
          <p:cNvSpPr txBox="1"/>
          <p:nvPr/>
        </p:nvSpPr>
        <p:spPr>
          <a:xfrm>
            <a:off x="4293393" y="1021557"/>
            <a:ext cx="3536157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sz="2800" dirty="0" err="1">
                <a:solidFill>
                  <a:srgbClr val="002060"/>
                </a:solidFill>
                <a:latin typeface="Times New Roman"/>
              </a:rPr>
              <a:t>Английский</a:t>
            </a:r>
            <a:r>
              <a:rPr lang="en-US" sz="2800" dirty="0">
                <a:solidFill>
                  <a:srgbClr val="002060"/>
                </a:solidFill>
                <a:latin typeface="Times New Roman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latin typeface="Times New Roman"/>
              </a:rPr>
              <a:t>язык</a:t>
            </a:r>
            <a:r>
              <a:rPr lang="en-US" sz="28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/>
              </a:rPr>
              <a:t>общения</a:t>
            </a:r>
            <a:r>
              <a:rPr lang="en-US" sz="2800" dirty="0">
                <a:solidFill>
                  <a:srgbClr val="002060"/>
                </a:solidFill>
                <a:latin typeface="Times New Roman"/>
              </a:rPr>
              <a:t> и </a:t>
            </a:r>
            <a:r>
              <a:rPr lang="en-US" sz="2800" dirty="0" err="1">
                <a:solidFill>
                  <a:srgbClr val="002060"/>
                </a:solidFill>
                <a:latin typeface="Times New Roman"/>
              </a:rPr>
              <a:t>путешествий</a:t>
            </a:r>
            <a:r>
              <a:rPr lang="en-US" sz="2800" dirty="0">
                <a:solidFill>
                  <a:srgbClr val="002060"/>
                </a:solidFill>
                <a:latin typeface="Times New Roman"/>
              </a:rPr>
              <a:t>.</a:t>
            </a:r>
          </a:p>
        </p:txBody>
      </p:sp>
      <p:pic>
        <p:nvPicPr>
          <p:cNvPr id="4" name="Рисунок 4" descr="Изображение выглядит как человек, внешний, женщ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E450079-7A3B-4916-BF1D-C53719B56C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588359"/>
            <a:ext cx="3221830" cy="2287999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внешний, солнечные очки, очки&#10;&#10;Автоматически созданное описание">
            <a:extLst>
              <a:ext uri="{FF2B5EF4-FFF2-40B4-BE49-F238E27FC236}">
                <a16:creationId xmlns="" xmlns:a16="http://schemas.microsoft.com/office/drawing/2014/main" id="{F4A521FD-5C57-4326-807A-BB954A5E99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637" y="3064668"/>
            <a:ext cx="4836318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0607" y="1595791"/>
            <a:ext cx="4154311" cy="19538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  <a:latin typeface="Times New Roman"/>
                <a:cs typeface="Times New Roman"/>
              </a:rPr>
              <a:t>Английский язык - язык бизнеса, язык делового общения.</a:t>
            </a:r>
          </a:p>
        </p:txBody>
      </p:sp>
      <p:pic>
        <p:nvPicPr>
          <p:cNvPr id="4" name="Рисунок 4" descr="Изображение выглядит как текст, электроника, компьютер, ноутбук&#10;&#10;Автоматически созданное описание">
            <a:extLst>
              <a:ext uri="{FF2B5EF4-FFF2-40B4-BE49-F238E27FC236}">
                <a16:creationId xmlns="" xmlns:a16="http://schemas.microsoft.com/office/drawing/2014/main" id="{7E3E79B6-CFCE-4C30-9C3F-42EBB87DE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1" y="427448"/>
            <a:ext cx="2743200" cy="2202628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E3F7E38B-1F34-4FF5-8ED9-DB3163F33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4" y="2771003"/>
            <a:ext cx="2621757" cy="1908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268</TotalTime>
  <Words>240</Words>
  <Application>Microsoft Office PowerPoint</Application>
  <PresentationFormat>Экран (16:9)</PresentationFormat>
  <Paragraphs>75</Paragraphs>
  <Slides>33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Times New Roman</vt:lpstr>
      <vt:lpstr>Verdana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Учетная запись Майкрософт</cp:lastModifiedBy>
  <cp:revision>885</cp:revision>
  <dcterms:modified xsi:type="dcterms:W3CDTF">2022-02-12T13:58:41Z</dcterms:modified>
</cp:coreProperties>
</file>