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78" r:id="rId20"/>
    <p:sldId id="279" r:id="rId21"/>
    <p:sldId id="281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EA431C5F-3CD2-418F-926F-CB9DC799A45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90653478-1974-43FC-92CA-F0FD4895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EA431C5F-3CD2-418F-926F-CB9DC799A45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90653478-1974-43FC-92CA-F0FD4895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A431C5F-3CD2-418F-926F-CB9DC799A45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0653478-1974-43FC-92CA-F0FD4895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EA431C5F-3CD2-418F-926F-CB9DC799A45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90653478-1974-43FC-92CA-F0FD4895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A431C5F-3CD2-418F-926F-CB9DC799A45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90653478-1974-43FC-92CA-F0FD4895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EA431C5F-3CD2-418F-926F-CB9DC799A45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90653478-1974-43FC-92CA-F0FD4895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A431C5F-3CD2-418F-926F-CB9DC799A45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0653478-1974-43FC-92CA-F0FD4895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EA431C5F-3CD2-418F-926F-CB9DC799A45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90653478-1974-43FC-92CA-F0FD4895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A431C5F-3CD2-418F-926F-CB9DC799A45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90653478-1974-43FC-92CA-F0FD4895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A431C5F-3CD2-418F-926F-CB9DC799A45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0653478-1974-43FC-92CA-F0FD4895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A431C5F-3CD2-418F-926F-CB9DC799A45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90653478-1974-43FC-92CA-F0FD4895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A431C5F-3CD2-418F-926F-CB9DC799A45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53478-1974-43FC-92CA-F0FD4895FA6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-900000">
            <a:off x="506705" y="3638091"/>
            <a:ext cx="6027001" cy="16061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Поощрение и наказание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метод воспитания самостоятельности у ребенка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067944" y="5949280"/>
            <a:ext cx="50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педагог-психолог Демидова Ю.А</a:t>
            </a:r>
          </a:p>
          <a:p>
            <a:r>
              <a:rPr lang="ru-RU" dirty="0" smtClean="0"/>
              <a:t>МБДОУ «Детский сад №21 </a:t>
            </a:r>
            <a:r>
              <a:rPr lang="ru-RU" smtClean="0"/>
              <a:t>г.Выборг».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950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35896" y="764704"/>
            <a:ext cx="5508104" cy="18002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Инициирование чувства вины – </a:t>
            </a:r>
            <a:r>
              <a:rPr lang="ru-RU" sz="3200" dirty="0" smtClean="0"/>
              <a:t>внушение представления о совершенном им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7276"/>
            <a:ext cx="2664296" cy="1917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88870" y="2564904"/>
            <a:ext cx="823160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моральном проступке, который вызывает чувство вины и стыда у </a:t>
            </a:r>
            <a:r>
              <a:rPr lang="ru-RU" sz="3200" dirty="0" smtClean="0"/>
              <a:t>ребенка.</a:t>
            </a:r>
          </a:p>
          <a:p>
            <a:r>
              <a:rPr lang="ru-RU" sz="3600" dirty="0" smtClean="0"/>
              <a:t>Последствия – </a:t>
            </a:r>
            <a:r>
              <a:rPr lang="ru-RU" sz="3000" dirty="0" smtClean="0"/>
              <a:t>появляется неуверенность в себе и отказ от инициативы, привычка заранее извиняться и оправдываться перед всеми подряд. Чужой гнев, раздражение, нетерпение воспринимает как отторжение себя.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594713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79912" y="404664"/>
            <a:ext cx="5364088" cy="194421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Блокирование нежелательного действия – необходимость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024336" cy="2206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2492896"/>
            <a:ext cx="82316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остановить действия ребенка, </a:t>
            </a:r>
            <a:r>
              <a:rPr lang="ru-RU" sz="3600" dirty="0" smtClean="0"/>
              <a:t>которые</a:t>
            </a:r>
            <a:r>
              <a:rPr lang="en-US" sz="3600" dirty="0" smtClean="0"/>
              <a:t> </a:t>
            </a:r>
            <a:r>
              <a:rPr lang="ru-RU" sz="3600" dirty="0" smtClean="0"/>
              <a:t>могут </a:t>
            </a:r>
            <a:r>
              <a:rPr lang="ru-RU" sz="3600" dirty="0"/>
              <a:t>причинить вред ему</a:t>
            </a:r>
            <a:endParaRPr lang="ru-RU" sz="3600" dirty="0" smtClean="0"/>
          </a:p>
          <a:p>
            <a:r>
              <a:rPr lang="ru-RU" sz="3600" dirty="0" smtClean="0"/>
              <a:t>самому</a:t>
            </a:r>
            <a:r>
              <a:rPr lang="ru-RU" sz="3600" dirty="0"/>
              <a:t>, </a:t>
            </a:r>
            <a:r>
              <a:rPr lang="ru-RU" sz="3600" dirty="0" smtClean="0"/>
              <a:t>окружающим  или </a:t>
            </a:r>
            <a:r>
              <a:rPr lang="ru-RU" sz="3600" dirty="0"/>
              <a:t>материальным и </a:t>
            </a:r>
            <a:r>
              <a:rPr lang="ru-RU" sz="3600" dirty="0" smtClean="0"/>
              <a:t> другим ценностям.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91257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91880" y="980728"/>
            <a:ext cx="5364088" cy="194421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Логическое объяснение и обоснование – направляет ориентировку ребенка в последствиях его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808312" cy="239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2780928"/>
            <a:ext cx="82316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поступка</a:t>
            </a:r>
            <a:r>
              <a:rPr lang="en-US" sz="3600" dirty="0" smtClean="0"/>
              <a:t> </a:t>
            </a:r>
            <a:r>
              <a:rPr lang="ru-RU" sz="3600" dirty="0" smtClean="0"/>
              <a:t>на окружающих его людей.</a:t>
            </a:r>
          </a:p>
          <a:p>
            <a:r>
              <a:rPr lang="ru-RU" sz="3600" dirty="0" smtClean="0"/>
              <a:t>Последствия – формирует  у ребенка чувствительность, развивает </a:t>
            </a:r>
            <a:r>
              <a:rPr lang="ru-RU" sz="3600" dirty="0" err="1" smtClean="0"/>
              <a:t>эмпатию</a:t>
            </a:r>
            <a:r>
              <a:rPr lang="ru-RU" sz="3600" dirty="0" smtClean="0"/>
              <a:t>, способствует моральному развитию ребенка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5914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476672"/>
            <a:ext cx="8532440" cy="604867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Правила наказания детей</a:t>
            </a:r>
            <a:r>
              <a:rPr lang="en-US" sz="3600" dirty="0" smtClean="0"/>
              <a:t>: </a:t>
            </a:r>
            <a:br>
              <a:rPr lang="en-US" sz="3600" dirty="0" smtClean="0"/>
            </a:br>
            <a:r>
              <a:rPr lang="ru-RU" sz="2800" dirty="0" smtClean="0"/>
              <a:t>1) Информирование ребенка - что нельзя, почему и что будет, если…</a:t>
            </a:r>
            <a:br>
              <a:rPr lang="ru-RU" sz="2800" dirty="0" smtClean="0"/>
            </a:br>
            <a:r>
              <a:rPr lang="ru-RU" sz="2800" dirty="0" smtClean="0"/>
              <a:t>2) Наказание должно соответствовать возрасту ребенка и тяжести проступка.</a:t>
            </a:r>
            <a:br>
              <a:rPr lang="ru-RU" sz="2800" dirty="0" smtClean="0"/>
            </a:br>
            <a:r>
              <a:rPr lang="ru-RU" sz="2800" dirty="0" smtClean="0"/>
              <a:t>3) Неотвратимым – за нарушение правил точно накажут.</a:t>
            </a:r>
            <a:br>
              <a:rPr lang="ru-RU" sz="2800" dirty="0" smtClean="0"/>
            </a:br>
            <a:r>
              <a:rPr lang="ru-RU" sz="2800" dirty="0" smtClean="0"/>
              <a:t>4) Справедливым – именно за дело, а не потому что родители «не в духе»</a:t>
            </a:r>
            <a:br>
              <a:rPr lang="ru-RU" sz="2800" dirty="0" smtClean="0"/>
            </a:br>
            <a:r>
              <a:rPr lang="ru-RU" sz="2800" dirty="0" smtClean="0"/>
              <a:t>5) Наказание не должно быть длительно отложено – чтобы не породить страх, тревогу и депрессию.</a:t>
            </a:r>
            <a:br>
              <a:rPr lang="ru-RU" sz="2800" dirty="0" smtClean="0"/>
            </a:br>
            <a:r>
              <a:rPr lang="ru-RU" sz="2800" dirty="0" smtClean="0"/>
              <a:t>6) Не должно пугать и унижать.</a:t>
            </a:r>
            <a:br>
              <a:rPr lang="ru-RU" sz="2800" dirty="0" smtClean="0"/>
            </a:br>
            <a:r>
              <a:rPr lang="ru-RU" sz="2800" dirty="0" smtClean="0"/>
              <a:t>7) Если ребенок наказан – значит уже прощён.</a:t>
            </a:r>
            <a:br>
              <a:rPr lang="ru-RU" sz="2800" dirty="0" smtClean="0"/>
            </a:br>
            <a:r>
              <a:rPr lang="ru-RU" sz="2800" dirty="0" smtClean="0"/>
              <a:t>8) Один проступок – одно наказание.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668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676456" cy="72008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Поощрения</a:t>
            </a:r>
            <a:endParaRPr lang="ru-RU" sz="4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94" y="1535861"/>
            <a:ext cx="2088232" cy="30822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3373760" cy="20242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0" y="3766344"/>
            <a:ext cx="3252266" cy="24545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66344"/>
            <a:ext cx="3681810" cy="24545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2193"/>
            <a:ext cx="2806092" cy="222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13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3848" y="692696"/>
            <a:ext cx="5940152" cy="194421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Ласка – позитивный контакт ребенка с родителем в словесной, тактильной и другой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9" y="548680"/>
            <a:ext cx="2484277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88870" y="2708334"/>
            <a:ext cx="82316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невербальной форме (мимика, жесты, поза</a:t>
            </a:r>
            <a:r>
              <a:rPr lang="ru-RU" sz="3600" dirty="0" smtClean="0"/>
              <a:t>)</a:t>
            </a:r>
          </a:p>
          <a:p>
            <a:r>
              <a:rPr lang="ru-RU" sz="3600" dirty="0" smtClean="0"/>
              <a:t>Даёт – уверенность в себе, чувство безопасности и принятия, самооценку и самоуважение, если это жестко не привязано к его успехам и достижениям.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90959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4624"/>
            <a:ext cx="8424936" cy="79208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Совместная деятельность, досуг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236669" cy="5427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1268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5780" y="260648"/>
            <a:ext cx="5940152" cy="50405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Материальное поощрение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5477"/>
            <a:ext cx="3397353" cy="3578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96830"/>
            <a:ext cx="3600400" cy="3270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8726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47864" y="1052736"/>
            <a:ext cx="5508104" cy="194421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Разрешение активности с расширением прав ребенка – оценка взрослости и самостоятельности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2"/>
            <a:ext cx="2371343" cy="22557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88870" y="2876743"/>
            <a:ext cx="8231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ребенка, доказанная его поступками и поведением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18726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91880" y="548680"/>
            <a:ext cx="5652120" cy="194421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Похвала – продуктивна, если сконцентрирована на конечном успешном завершении ребенком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6" y="404664"/>
            <a:ext cx="2634774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12156" y="2745794"/>
            <a:ext cx="81803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чего-либо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Недостатки</a:t>
            </a:r>
            <a:r>
              <a:rPr lang="en-US" sz="3600" dirty="0" smtClean="0"/>
              <a:t>:</a:t>
            </a:r>
            <a:r>
              <a:rPr lang="ru-RU" sz="3600" dirty="0" smtClean="0"/>
              <a:t> </a:t>
            </a:r>
          </a:p>
          <a:p>
            <a:r>
              <a:rPr lang="ru-RU" sz="3600" dirty="0" smtClean="0"/>
              <a:t>При переваливании - отсутствие самокритичности, высокомерие.</a:t>
            </a:r>
          </a:p>
          <a:p>
            <a:r>
              <a:rPr lang="ru-RU" sz="3600" dirty="0" smtClean="0"/>
              <a:t>В сравнении с другими – конкуренция, зависть, ревность.</a:t>
            </a:r>
          </a:p>
        </p:txBody>
      </p:sp>
    </p:spTree>
    <p:extLst>
      <p:ext uri="{BB962C8B-B14F-4D97-AF65-F5344CB8AC3E}">
        <p14:creationId xmlns:p14="http://schemas.microsoft.com/office/powerpoint/2010/main" val="2853508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0040" y="764704"/>
            <a:ext cx="8676456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dirty="0" smtClean="0"/>
              <a:t>                       Поощрение</a:t>
            </a:r>
            <a:r>
              <a:rPr lang="ru-RU" dirty="0" smtClean="0"/>
              <a:t> –                                                          			   </a:t>
            </a:r>
            <a:r>
              <a:rPr lang="ru-RU" sz="4000" dirty="0" smtClean="0"/>
              <a:t>сочувствием, 				                      поддержкой,           					    одобрением, наградой 			             побуждать кого – либо   			    к чему – либо.</a:t>
            </a:r>
            <a:br>
              <a:rPr lang="ru-RU" sz="4000" dirty="0" smtClean="0"/>
            </a:br>
            <a:r>
              <a:rPr lang="ru-RU" sz="4000" dirty="0" smtClean="0"/>
              <a:t>Цель – закрепить положительные способы поведения ребенка, сформировать устойчивое  желание </a:t>
            </a:r>
            <a:br>
              <a:rPr lang="ru-RU" sz="4000" dirty="0" smtClean="0"/>
            </a:br>
            <a:r>
              <a:rPr lang="ru-RU" sz="4000" dirty="0" smtClean="0"/>
              <a:t>к активному послушанию и сотрудничеству. 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2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391763"/>
              </p:ext>
            </p:extLst>
          </p:nvPr>
        </p:nvGraphicFramePr>
        <p:xfrm>
          <a:off x="0" y="-2"/>
          <a:ext cx="9180512" cy="68853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19287"/>
                <a:gridCol w="4661225"/>
              </a:tblGrid>
              <a:tr h="6703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Эффективное поощрение</a:t>
                      </a:r>
                      <a:r>
                        <a:rPr lang="en-US" sz="1800" dirty="0" smtClean="0"/>
                        <a:t>:</a:t>
                      </a:r>
                      <a:br>
                        <a:rPr lang="en-US" sz="1800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Неэффективное поощрение</a:t>
                      </a:r>
                      <a:endParaRPr lang="ru-RU" dirty="0"/>
                    </a:p>
                  </a:txBody>
                  <a:tcPr/>
                </a:tc>
              </a:tr>
              <a:tr h="3883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Осуществляется постоянно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Осуществляется от случая к случаю</a:t>
                      </a:r>
                      <a:endParaRPr lang="ru-RU" dirty="0"/>
                    </a:p>
                  </a:txBody>
                  <a:tcPr/>
                </a:tc>
              </a:tr>
              <a:tr h="6703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Сопровождается объяснением что именно достойно поощрения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Делается</a:t>
                      </a:r>
                      <a:r>
                        <a:rPr lang="ru-RU" baseline="0" dirty="0" smtClean="0"/>
                        <a:t> в общих чертах</a:t>
                      </a:r>
                      <a:endParaRPr lang="ru-RU" dirty="0"/>
                    </a:p>
                  </a:txBody>
                  <a:tcPr/>
                </a:tc>
              </a:tr>
              <a:tr h="670362">
                <a:tc>
                  <a:txBody>
                    <a:bodyPr/>
                    <a:lstStyle/>
                    <a:p>
                      <a:r>
                        <a:rPr lang="ru-RU" dirty="0" smtClean="0"/>
                        <a:t>Искренняя заинтересованность в успехах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Формальное отношение к успехам ребенка</a:t>
                      </a:r>
                      <a:endParaRPr lang="ru-RU" dirty="0"/>
                    </a:p>
                  </a:txBody>
                  <a:tcPr/>
                </a:tc>
              </a:tr>
              <a:tr h="670362">
                <a:tc>
                  <a:txBody>
                    <a:bodyPr/>
                    <a:lstStyle/>
                    <a:p>
                      <a:r>
                        <a:rPr lang="ru-RU" dirty="0" smtClean="0"/>
                        <a:t>Сравнение прошлых и настоящих достижений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Сравнение</a:t>
                      </a:r>
                      <a:r>
                        <a:rPr lang="ru-RU" baseline="0" dirty="0" smtClean="0"/>
                        <a:t> своих результатов с результатами других</a:t>
                      </a:r>
                      <a:endParaRPr lang="ru-RU" dirty="0"/>
                    </a:p>
                  </a:txBody>
                  <a:tcPr/>
                </a:tc>
              </a:tr>
              <a:tr h="1532256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Воздействие на мотивацию ребенка, опираясь на внутренние стимулы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интерес к заданию, желание овладеть умением, получение удовольствия от процесса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Опора на внешние стимулы</a:t>
                      </a:r>
                      <a:r>
                        <a:rPr lang="en-US" dirty="0" smtClean="0"/>
                        <a:t>: </a:t>
                      </a:r>
                      <a:r>
                        <a:rPr lang="ru-RU" dirty="0" smtClean="0"/>
                        <a:t>похвала,</a:t>
                      </a:r>
                      <a:r>
                        <a:rPr lang="ru-RU" baseline="0" dirty="0" smtClean="0"/>
                        <a:t> награда</a:t>
                      </a:r>
                      <a:endParaRPr lang="ru-RU" dirty="0"/>
                    </a:p>
                  </a:txBody>
                  <a:tcPr/>
                </a:tc>
              </a:tr>
              <a:tr h="944419"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</a:t>
                      </a:r>
                      <a:r>
                        <a:rPr lang="ru-RU" baseline="0" dirty="0" smtClean="0"/>
                        <a:t> взрослый связывает достигнутое с затраченными усилиями, полагая, что такие успехи возможны и впредь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Связывает достигнутый результат только с наличием способностей или благоприятных</a:t>
                      </a:r>
                      <a:r>
                        <a:rPr lang="ru-RU" baseline="0" dirty="0" smtClean="0"/>
                        <a:t> обстоятельств</a:t>
                      </a:r>
                      <a:endParaRPr lang="ru-RU" dirty="0"/>
                    </a:p>
                  </a:txBody>
                  <a:tcPr/>
                </a:tc>
              </a:tr>
              <a:tr h="13388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571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8783" y="404664"/>
            <a:ext cx="5940152" cy="50405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За что не следует хвалить</a:t>
            </a:r>
            <a:r>
              <a:rPr lang="en-US" sz="3600" dirty="0" smtClean="0"/>
              <a:t>: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664296" cy="2113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12156" y="2745794"/>
            <a:ext cx="81803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ru-RU" sz="3600" dirty="0" smtClean="0"/>
              <a:t>За то, что получено от природы</a:t>
            </a:r>
            <a:endParaRPr lang="en-US" sz="3600" dirty="0"/>
          </a:p>
          <a:p>
            <a:pPr marL="742950" indent="-742950">
              <a:buAutoNum type="arabicParenR"/>
            </a:pPr>
            <a:r>
              <a:rPr lang="ru-RU" sz="3600" dirty="0" smtClean="0"/>
              <a:t>Из жалости</a:t>
            </a:r>
          </a:p>
          <a:p>
            <a:pPr marL="742950" indent="-742950">
              <a:buAutoNum type="arabicParenR"/>
            </a:pPr>
            <a:r>
              <a:rPr lang="ru-RU" sz="3600" dirty="0" smtClean="0"/>
              <a:t>Второй раз за одно и тоже достижение</a:t>
            </a:r>
          </a:p>
          <a:p>
            <a:pPr marL="742950" indent="-742950">
              <a:buAutoNum type="arabicParenR"/>
            </a:pPr>
            <a:r>
              <a:rPr lang="ru-RU" sz="3600" dirty="0" smtClean="0"/>
              <a:t>За то, что достигнуто не своим трудом</a:t>
            </a:r>
          </a:p>
          <a:p>
            <a:pPr marL="742950" indent="-742950">
              <a:buAutoNum type="arabicParenR"/>
            </a:pPr>
            <a:r>
              <a:rPr lang="ru-RU" sz="3600" dirty="0" smtClean="0"/>
              <a:t>Из за желания понравиться</a:t>
            </a:r>
          </a:p>
        </p:txBody>
      </p:sp>
    </p:spTree>
    <p:extLst>
      <p:ext uri="{BB962C8B-B14F-4D97-AF65-F5344CB8AC3E}">
        <p14:creationId xmlns:p14="http://schemas.microsoft.com/office/powerpoint/2010/main" val="3081628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88870" y="548680"/>
            <a:ext cx="8555130" cy="4248472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«Наказание – очень трудная вещь. Оно требует от воспитателя огромного такта и осторожности. То же самое следует сказать и в отношении поощрения.»</a:t>
            </a:r>
            <a:br>
              <a:rPr lang="ru-RU" dirty="0" smtClean="0"/>
            </a:br>
            <a:r>
              <a:rPr lang="en-US" dirty="0" smtClean="0"/>
              <a:t>				   </a:t>
            </a:r>
            <a:r>
              <a:rPr lang="ru-RU" dirty="0" smtClean="0"/>
              <a:t>А. С. Макаренко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13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0885" y="836712"/>
            <a:ext cx="8676456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dirty="0" smtClean="0"/>
              <a:t>                       Наказание</a:t>
            </a:r>
            <a:r>
              <a:rPr lang="ru-RU" dirty="0" smtClean="0"/>
              <a:t> –                                                          			    </a:t>
            </a:r>
            <a:r>
              <a:rPr lang="ru-RU" sz="4000" dirty="0" smtClean="0"/>
              <a:t>применение каких – 				   либо неприятных  или 				   нежелательных мер в отношении ребенка в ответ на неповиновение или на неугодное или морально неправильное поведение в обществе.</a:t>
            </a:r>
            <a:br>
              <a:rPr lang="ru-RU" sz="4000" dirty="0" smtClean="0"/>
            </a:br>
            <a:r>
              <a:rPr lang="ru-RU" sz="4000" dirty="0" smtClean="0"/>
              <a:t>Цель – исправить вред, причиненный дурным поведением, прекращение такого поведения, снятие вины.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156"/>
            <a:ext cx="2857500" cy="2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37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764704"/>
            <a:ext cx="8676456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dirty="0" smtClean="0"/>
              <a:t>                       Психологический</a:t>
            </a:r>
            <a:br>
              <a:rPr lang="ru-RU" sz="5300" dirty="0" smtClean="0"/>
            </a:br>
            <a:r>
              <a:rPr lang="ru-RU" sz="5300" dirty="0" smtClean="0"/>
              <a:t>			   смысл наказания и 			   поощрения – 					   </a:t>
            </a:r>
            <a:r>
              <a:rPr lang="ru-RU" sz="4900" dirty="0" smtClean="0"/>
              <a:t>ребенок может 					   чувствовать 					   	   взаимосвязь своего поведения, поступков, тех правил и норм, которые приняты в обществе</a:t>
            </a:r>
            <a:endParaRPr lang="ru-RU" sz="49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3481"/>
            <a:ext cx="28575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48629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676456" cy="72008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Формы наказаний и их последствия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2980556" cy="2049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57" y="3933056"/>
            <a:ext cx="3778846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60848"/>
            <a:ext cx="1905000" cy="2901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9" y="3669392"/>
            <a:ext cx="2597696" cy="25399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24836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39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676456" cy="6071863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	                       Физические наказания – 			     </a:t>
            </a:r>
            <a:r>
              <a:rPr lang="ru-RU" sz="3200" dirty="0" smtClean="0"/>
              <a:t>намеренное нанесение 				     вреда как физического, 				     так и психологического, связанного с переживанием боли, боязнью боли, низвержением и унижением личности ребенка.</a:t>
            </a:r>
            <a:br>
              <a:rPr lang="ru-RU" sz="3200" dirty="0" smtClean="0"/>
            </a:br>
            <a:r>
              <a:rPr lang="ru-RU" sz="3200" dirty="0" smtClean="0"/>
              <a:t>Последствия – склонность к насилию, безынициативность, тревожность, изворотливость, ложь, покорность, зависимость, агрессивность, снижение чувства вины.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2857500" cy="1836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9179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53481"/>
            <a:ext cx="8676456" cy="6071863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	                       Вербальные (словесные) 			     наказания – порицание, 			     упреки, ворчливость, 				     осуждение, негативная оценка, сравнивание ребенка не в его пользу, нотации.</a:t>
            </a:r>
            <a:br>
              <a:rPr lang="ru-RU" sz="3600" dirty="0" smtClean="0"/>
            </a:br>
            <a:r>
              <a:rPr lang="ru-RU" sz="3600" dirty="0" smtClean="0"/>
              <a:t>Последствия – нарушение личностного развития и формирование низкой самооценки, зависимости, тревожности, неуверенности в себе, мотивация избегания, скрытность, зависть.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2697497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2864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91880" y="332657"/>
            <a:ext cx="5652120" cy="2160239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	                       Аффективное    воздействие – гнев, ярость, крик.</a:t>
            </a:r>
            <a:r>
              <a:rPr lang="en-US" sz="3600" dirty="0" smtClean="0"/>
              <a:t> </a:t>
            </a:r>
            <a:r>
              <a:rPr lang="ru-RU" sz="3600" dirty="0" smtClean="0"/>
              <a:t>Последствия – потеря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6435"/>
            <a:ext cx="2808312" cy="23424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9552" y="2699042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чувствительности, </a:t>
            </a:r>
            <a:r>
              <a:rPr lang="ru-RU" sz="3600" dirty="0" err="1"/>
              <a:t>эмпатии</a:t>
            </a:r>
            <a:r>
              <a:rPr lang="ru-RU" sz="3600" dirty="0"/>
              <a:t> (сочувствие к другим ), страх, падение авторитета родителей.  Во взрослом состоянии </a:t>
            </a:r>
            <a:r>
              <a:rPr lang="ru-RU" sz="3600" dirty="0" smtClean="0"/>
              <a:t>- обрушение </a:t>
            </a:r>
            <a:r>
              <a:rPr lang="ru-RU" sz="3600" dirty="0"/>
              <a:t>по поводу и без повода с ругательствами и язвительными замечаниями на окружающих.</a:t>
            </a:r>
          </a:p>
        </p:txBody>
      </p:sp>
    </p:spTree>
    <p:extLst>
      <p:ext uri="{BB962C8B-B14F-4D97-AF65-F5344CB8AC3E}">
        <p14:creationId xmlns:p14="http://schemas.microsoft.com/office/powerpoint/2010/main" val="4101890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91880" y="476672"/>
            <a:ext cx="5652120" cy="221366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Лишение родительской любви, отвержение, демонстративная изоляция.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8" y="476672"/>
            <a:ext cx="2784309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2690336"/>
            <a:ext cx="8231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Последствия – чувство нелюбви со стороны родителей, страх, тревога, потеря чувства безопасности.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76408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333</TotalTime>
  <Words>467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Kilter</vt:lpstr>
      <vt:lpstr>Поощрение и наказание</vt:lpstr>
      <vt:lpstr>                       Поощрение –                                                                сочувствием,                           поддержкой,                    одобрением, наградой                 побуждать кого – либо          к чему – либо. Цель – закрепить положительные способы поведения ребенка, сформировать устойчивое  желание  к активному послушанию и сотрудничеству. </vt:lpstr>
      <vt:lpstr>                       Наказание –                                                                 применение каких –        либо неприятных  или        нежелательных мер в отношении ребенка в ответ на неповиновение или на неугодное или морально неправильное поведение в обществе. Цель – исправить вред, причиненный дурным поведением, прекращение такого поведения, снятие вины.</vt:lpstr>
      <vt:lpstr>                       Психологический       смысл наказания и       поощрения –         ребенок может         чувствовать             взаимосвязь своего поведения, поступков, тех правил и норм, которые приняты в обществе</vt:lpstr>
      <vt:lpstr>Формы наказаний и их последствия</vt:lpstr>
      <vt:lpstr>                        Физические наказания –         намеренное нанесение          вреда как физического,          так и психологического, связанного с переживанием боли, боязнью боли, низвержением и унижением личности ребенка. Последствия – склонность к насилию, безынициативность, тревожность, изворотливость, ложь, покорность, зависимость, агрессивность, снижение чувства вины.</vt:lpstr>
      <vt:lpstr>                        Вербальные (словесные)         наказания – порицание,         упреки, ворчливость,          осуждение, негативная оценка, сравнивание ребенка не в его пользу, нотации. Последствия – нарушение личностного развития и формирование низкой самооценки, зависимости, тревожности, неуверенности в себе, мотивация избегания, скрытность, зависть.</vt:lpstr>
      <vt:lpstr>                        Аффективное    воздействие – гнев, ярость, крик. Последствия – потеря</vt:lpstr>
      <vt:lpstr>Лишение родительской любви, отвержение, демонстративная изоляция.</vt:lpstr>
      <vt:lpstr>Инициирование чувства вины – внушение представления о совершенном им</vt:lpstr>
      <vt:lpstr>Блокирование нежелательного действия – необходимость</vt:lpstr>
      <vt:lpstr>Логическое объяснение и обоснование – направляет ориентировку ребенка в последствиях его</vt:lpstr>
      <vt:lpstr>Правила наказания детей:  1) Информирование ребенка - что нельзя, почему и что будет, если… 2) Наказание должно соответствовать возрасту ребенка и тяжести проступка. 3) Неотвратимым – за нарушение правил точно накажут. 4) Справедливым – именно за дело, а не потому что родители «не в духе» 5) Наказание не должно быть длительно отложено – чтобы не породить страх, тревогу и депрессию. 6) Не должно пугать и унижать. 7) Если ребенок наказан – значит уже прощён. 8) Один проступок – одно наказание.</vt:lpstr>
      <vt:lpstr>Поощрения</vt:lpstr>
      <vt:lpstr>Ласка – позитивный контакт ребенка с родителем в словесной, тактильной и другой</vt:lpstr>
      <vt:lpstr>Совместная деятельность, досуг</vt:lpstr>
      <vt:lpstr>Материальное поощрение</vt:lpstr>
      <vt:lpstr>Разрешение активности с расширением прав ребенка – оценка взрослости и самостоятельности</vt:lpstr>
      <vt:lpstr>Похвала – продуктивна, если сконцентрирована на конечном успешном завершении ребенком</vt:lpstr>
      <vt:lpstr>Презентация PowerPoint</vt:lpstr>
      <vt:lpstr>За что не следует хвалить:</vt:lpstr>
      <vt:lpstr>«Наказание – очень трудная вещь. Оно требует от воспитателя огромного такта и осторожности. То же самое следует сказать и в отношении поощрения.»        А. С. Макаренко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Поощрение и наказание</dc:title>
  <dc:creator>nubische</dc:creator>
  <cp:lastModifiedBy>1</cp:lastModifiedBy>
  <cp:revision>35</cp:revision>
  <dcterms:created xsi:type="dcterms:W3CDTF">2012-11-19T13:37:14Z</dcterms:created>
  <dcterms:modified xsi:type="dcterms:W3CDTF">2020-04-23T11:45:10Z</dcterms:modified>
</cp:coreProperties>
</file>