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Два объекта" type="twoObj">
  <p:cSld name="TWO_OBJECTS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74" name="Google Shape;74;p11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раздела" type="secHead">
  <p:cSld name="SECTION_HEADER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и объект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Пустой слайд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Вертикальный заголовок и текст" type="vertTitleAndTx">
  <p:cSld name="VERTICAL_TITLE_AND_VERTICAL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и вертикальный текст" type="vertTx">
  <p:cSld name="VERTICAL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Рисунок с подписью" type="picTx">
  <p:cSld name="PICTURE_WITH_CAPTION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6" name="Google Shape;46;p7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Объект с подписью" type="objTx">
  <p:cSld name="OBJECT_WITH_CAPTION_TEX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3" name="Google Shape;53;p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4" name="Google Shape;54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Только заголовок" type="titleOnly">
  <p:cSld name="TITLE_ONL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Сравнение" type="twoTxTwoObj">
  <p:cSld name="TWO_OBJECTS_WITH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5" name="Google Shape;65;p1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66" name="Google Shape;66;p1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7" name="Google Shape;67;p1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68" name="Google Shape;6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9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0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4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2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8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5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8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7.jpg"/><Relationship Id="rId4" Type="http://schemas.openxmlformats.org/officeDocument/2006/relationships/image" Target="../media/image21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5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0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3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400"/>
              <a:buFont typeface="Comic Sans MS"/>
              <a:buNone/>
            </a:pPr>
            <a:r>
              <a:rPr b="1" i="0" lang="en-US" sz="5400" u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Артикуляционная гимнастика</a:t>
            </a:r>
            <a:endParaRPr/>
          </a:p>
        </p:txBody>
      </p:sp>
      <p:pic>
        <p:nvPicPr>
          <p:cNvPr id="89" name="Google Shape;89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7187" y="3714750"/>
            <a:ext cx="1928812" cy="2689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99"/>
              </a:buClr>
              <a:buSzPts val="4400"/>
              <a:buFont typeface="Calibri"/>
              <a:buNone/>
            </a:pPr>
            <a:r>
              <a:rPr b="1" i="0" lang="en-US" sz="4400" u="none">
                <a:solidFill>
                  <a:srgbClr val="FF3399"/>
                </a:solidFill>
                <a:latin typeface="Calibri"/>
                <a:ea typeface="Calibri"/>
                <a:cs typeface="Calibri"/>
                <a:sym typeface="Calibri"/>
              </a:rPr>
              <a:t>«РАСЧЕСКА»</a:t>
            </a:r>
            <a:endParaRPr/>
          </a:p>
        </p:txBody>
      </p:sp>
      <p:sp>
        <p:nvSpPr>
          <p:cNvPr id="150" name="Google Shape;150;p22"/>
          <p:cNvSpPr txBox="1"/>
          <p:nvPr>
            <p:ph idx="1" type="body"/>
          </p:nvPr>
        </p:nvSpPr>
        <p:spPr>
          <a:xfrm>
            <a:off x="457200" y="1143000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Улыбнуться, закусить язык зубами. «Протаскивать» язык между зубами вперёд-назад, как бы «причёсывая» его. Выполнять 3-4 раза.</a:t>
            </a:r>
            <a:endParaRPr/>
          </a:p>
          <a:p>
            <a:pPr indent="-342900" lvl="0" marL="342900" marR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</p:txBody>
      </p:sp>
      <p:pic>
        <p:nvPicPr>
          <p:cNvPr descr="__14324" id="151" name="Google Shape;151;p22"/>
          <p:cNvPicPr preferRelativeResize="0"/>
          <p:nvPr/>
        </p:nvPicPr>
        <p:blipFill rotWithShape="1">
          <a:blip r:embed="rId3">
            <a:alphaModFix/>
          </a:blip>
          <a:srcRect b="10655" l="0" r="0" t="6747"/>
          <a:stretch/>
        </p:blipFill>
        <p:spPr>
          <a:xfrm>
            <a:off x="285750" y="1857375"/>
            <a:ext cx="8534400" cy="4429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3"/>
          <p:cNvSpPr txBox="1"/>
          <p:nvPr>
            <p:ph type="title"/>
          </p:nvPr>
        </p:nvSpPr>
        <p:spPr>
          <a:xfrm>
            <a:off x="457200" y="274637"/>
            <a:ext cx="8229600" cy="7254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ts val="4400"/>
              <a:buFont typeface="Calibri"/>
              <a:buNone/>
            </a:pPr>
            <a:r>
              <a:rPr b="1" i="0" lang="en-US" sz="4400" u="none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«МЕСИМ ТЕСТО»</a:t>
            </a:r>
            <a:endParaRPr/>
          </a:p>
        </p:txBody>
      </p:sp>
      <p:sp>
        <p:nvSpPr>
          <p:cNvPr id="157" name="Google Shape;157;p23"/>
          <p:cNvSpPr txBox="1"/>
          <p:nvPr>
            <p:ph idx="1" type="body"/>
          </p:nvPr>
        </p:nvSpPr>
        <p:spPr>
          <a:xfrm>
            <a:off x="457200" y="928687"/>
            <a:ext cx="8229600" cy="71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Улыбнуться, открыть рот, покусать язык зубами та-та-та…; пошлёпать язык губами пя-пя-пя…; закусить язык зубами и протаскивать его сквозь зубы с усилием.</a:t>
            </a:r>
            <a:endParaRPr/>
          </a:p>
        </p:txBody>
      </p:sp>
      <p:pic>
        <p:nvPicPr>
          <p:cNvPr descr="__20549" id="158" name="Google Shape;158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0062" y="1495425"/>
            <a:ext cx="8643937" cy="5362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4"/>
          <p:cNvSpPr txBox="1"/>
          <p:nvPr>
            <p:ph type="title"/>
          </p:nvPr>
        </p:nvSpPr>
        <p:spPr>
          <a:xfrm>
            <a:off x="457200" y="274637"/>
            <a:ext cx="8229600" cy="654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CC"/>
              </a:buClr>
              <a:buSzPts val="4400"/>
              <a:buFont typeface="Calibri"/>
              <a:buNone/>
            </a:pPr>
            <a:r>
              <a:rPr b="1" i="0" lang="en-US" sz="4400" u="none">
                <a:solidFill>
                  <a:srgbClr val="CC00CC"/>
                </a:solidFill>
                <a:latin typeface="Calibri"/>
                <a:ea typeface="Calibri"/>
                <a:cs typeface="Calibri"/>
                <a:sym typeface="Calibri"/>
              </a:rPr>
              <a:t>«КАЧЕЛИ»</a:t>
            </a:r>
            <a:endParaRPr/>
          </a:p>
        </p:txBody>
      </p:sp>
      <p:sp>
        <p:nvSpPr>
          <p:cNvPr id="164" name="Google Shape;164;p24"/>
          <p:cNvSpPr txBox="1"/>
          <p:nvPr>
            <p:ph idx="1" type="body"/>
          </p:nvPr>
        </p:nvSpPr>
        <p:spPr>
          <a:xfrm>
            <a:off x="428625" y="928687"/>
            <a:ext cx="8229600" cy="7858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Улыбнуться, открыть рот. На счет 1-2 поочередно упираться языком то в верхние, то в нижние зубы. Нижняя челюсть при этом неподвижна.</a:t>
            </a:r>
            <a:endParaRPr/>
          </a:p>
          <a:p>
            <a:pPr indent="-2286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__10048" id="165" name="Google Shape;165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2937" y="1500187"/>
            <a:ext cx="8001000" cy="5089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5"/>
          <p:cNvSpPr txBox="1"/>
          <p:nvPr>
            <p:ph type="title"/>
          </p:nvPr>
        </p:nvSpPr>
        <p:spPr>
          <a:xfrm>
            <a:off x="457200" y="274637"/>
            <a:ext cx="8229600" cy="7254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4400"/>
              <a:buFont typeface="Calibri"/>
              <a:buNone/>
            </a:pPr>
            <a:r>
              <a:rPr b="1" i="0" lang="en-US" sz="4400" u="none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«ЧАСИКИ»</a:t>
            </a:r>
            <a:endParaRPr/>
          </a:p>
        </p:txBody>
      </p:sp>
      <p:sp>
        <p:nvSpPr>
          <p:cNvPr id="171" name="Google Shape;171;p25"/>
          <p:cNvSpPr txBox="1"/>
          <p:nvPr>
            <p:ph idx="1" type="body"/>
          </p:nvPr>
        </p:nvSpPr>
        <p:spPr>
          <a:xfrm>
            <a:off x="500062" y="1000125"/>
            <a:ext cx="8229600" cy="71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Улыбнуться, открыть рот. Кончик языка переводить на счет «раз-два» из одного уголка рта в другой. Нижняя челюсть при этом остается неподвижной.</a:t>
            </a:r>
            <a:endParaRPr/>
          </a:p>
          <a:p>
            <a:pPr indent="-2286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__14970" id="172" name="Google Shape;172;p25"/>
          <p:cNvPicPr preferRelativeResize="0"/>
          <p:nvPr/>
        </p:nvPicPr>
        <p:blipFill rotWithShape="1">
          <a:blip r:embed="rId3">
            <a:alphaModFix/>
          </a:blip>
          <a:srcRect b="6659" l="0" r="8871" t="1420"/>
          <a:stretch/>
        </p:blipFill>
        <p:spPr>
          <a:xfrm>
            <a:off x="500062" y="1643062"/>
            <a:ext cx="8072437" cy="49291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6"/>
          <p:cNvSpPr txBox="1"/>
          <p:nvPr>
            <p:ph type="title"/>
          </p:nvPr>
        </p:nvSpPr>
        <p:spPr>
          <a:xfrm>
            <a:off x="500062" y="285750"/>
            <a:ext cx="8229600" cy="7143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ts val="4400"/>
              <a:buFont typeface="Calibri"/>
              <a:buNone/>
            </a:pPr>
            <a:r>
              <a:rPr b="1" i="0" lang="en-US" sz="4400" u="none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«ПАРУС»</a:t>
            </a:r>
            <a:endParaRPr/>
          </a:p>
        </p:txBody>
      </p:sp>
      <p:sp>
        <p:nvSpPr>
          <p:cNvPr id="178" name="Google Shape;178;p26"/>
          <p:cNvSpPr txBox="1"/>
          <p:nvPr>
            <p:ph idx="1" type="body"/>
          </p:nvPr>
        </p:nvSpPr>
        <p:spPr>
          <a:xfrm>
            <a:off x="500062" y="1071562"/>
            <a:ext cx="8229600" cy="1000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Улыбнуться, широко открыть рот, кончик языка поднять и поставить на бугорки (альвеолы) за верхними зубами. Удерживать язык в таком положении на счёт до восьми, потом до десяти. Опустить язык и повторить упражнение 2-3 раза.</a:t>
            </a:r>
            <a:endParaRPr/>
          </a:p>
          <a:p>
            <a:pPr indent="-2286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__17139" id="179" name="Google Shape;179;p26"/>
          <p:cNvPicPr preferRelativeResize="0"/>
          <p:nvPr/>
        </p:nvPicPr>
        <p:blipFill rotWithShape="1">
          <a:blip r:embed="rId3">
            <a:alphaModFix/>
          </a:blip>
          <a:srcRect b="11751" l="0" r="0" t="0"/>
          <a:stretch/>
        </p:blipFill>
        <p:spPr>
          <a:xfrm>
            <a:off x="0" y="2000250"/>
            <a:ext cx="8786812" cy="45894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7"/>
          <p:cNvSpPr txBox="1"/>
          <p:nvPr>
            <p:ph type="title"/>
          </p:nvPr>
        </p:nvSpPr>
        <p:spPr>
          <a:xfrm>
            <a:off x="457200" y="274637"/>
            <a:ext cx="8229600" cy="654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Calibri"/>
              <a:buNone/>
            </a:pPr>
            <a:r>
              <a:rPr b="1" i="0" lang="en-US" sz="4400" u="non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«ИНДЮК»</a:t>
            </a:r>
            <a:endParaRPr/>
          </a:p>
        </p:txBody>
      </p:sp>
      <p:sp>
        <p:nvSpPr>
          <p:cNvPr id="185" name="Google Shape;185;p27"/>
          <p:cNvSpPr txBox="1"/>
          <p:nvPr>
            <p:ph idx="1" type="body"/>
          </p:nvPr>
        </p:nvSpPr>
        <p:spPr>
          <a:xfrm>
            <a:off x="428625" y="928687"/>
            <a:ext cx="8229600" cy="14716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Приоткрыть рот, положить язык на верхнюю губу и производить движения широким передним краем языка по верхней губе вперед- назад, стараясь не отрывать язык от губы, как бы поглаживая ее. Темп упражнения, постепенно убыстряясь, затем добавить голос, чтобы слышалось «БЛ-БЛ-БЛ». Следите, чтобы язык не сужался, он должен быть широким.</a:t>
            </a:r>
            <a:endParaRPr/>
          </a:p>
        </p:txBody>
      </p:sp>
      <p:pic>
        <p:nvPicPr>
          <p:cNvPr descr="__66342" id="186" name="Google Shape;186;p27"/>
          <p:cNvPicPr preferRelativeResize="0"/>
          <p:nvPr/>
        </p:nvPicPr>
        <p:blipFill rotWithShape="1">
          <a:blip r:embed="rId3">
            <a:alphaModFix/>
          </a:blip>
          <a:srcRect b="13084" l="2499" r="0" t="12315"/>
          <a:stretch/>
        </p:blipFill>
        <p:spPr>
          <a:xfrm>
            <a:off x="285750" y="2428875"/>
            <a:ext cx="8656637" cy="4143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8"/>
          <p:cNvSpPr txBox="1"/>
          <p:nvPr>
            <p:ph type="title"/>
          </p:nvPr>
        </p:nvSpPr>
        <p:spPr>
          <a:xfrm>
            <a:off x="457200" y="274637"/>
            <a:ext cx="8229600" cy="796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00FF"/>
              </a:buClr>
              <a:buSzPts val="4400"/>
              <a:buFont typeface="Calibri"/>
              <a:buNone/>
            </a:pPr>
            <a:r>
              <a:rPr b="1" i="0" lang="en-US" sz="4400" u="none">
                <a:solidFill>
                  <a:srgbClr val="6600FF"/>
                </a:solidFill>
                <a:latin typeface="Calibri"/>
                <a:ea typeface="Calibri"/>
                <a:cs typeface="Calibri"/>
                <a:sym typeface="Calibri"/>
              </a:rPr>
              <a:t>«МАЛЯР»</a:t>
            </a:r>
            <a:endParaRPr/>
          </a:p>
        </p:txBody>
      </p:sp>
      <p:sp>
        <p:nvSpPr>
          <p:cNvPr id="192" name="Google Shape;192;p28"/>
          <p:cNvSpPr txBox="1"/>
          <p:nvPr>
            <p:ph idx="1" type="body"/>
          </p:nvPr>
        </p:nvSpPr>
        <p:spPr>
          <a:xfrm>
            <a:off x="428625" y="1000125"/>
            <a:ext cx="8229600" cy="71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Улыбнуться, открыть рот. Широким кончиком языка погладить небо от зубов к горлу. Нижняя челюсть не должна двигаться.</a:t>
            </a:r>
            <a:endParaRPr/>
          </a:p>
          <a:p>
            <a:pPr indent="-2286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__12415" id="193" name="Google Shape;193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7187" y="1754187"/>
            <a:ext cx="8429625" cy="51038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9"/>
          <p:cNvSpPr txBox="1"/>
          <p:nvPr>
            <p:ph type="title"/>
          </p:nvPr>
        </p:nvSpPr>
        <p:spPr>
          <a:xfrm>
            <a:off x="428625" y="0"/>
            <a:ext cx="8229600" cy="2500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b="1" i="0" lang="en-US" sz="44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«ГРИБОК»</a:t>
            </a:r>
            <a:br>
              <a:rPr b="1" i="0" lang="en-US" sz="44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Улыбнуться, открыть рот. Присосать широкий язычок к небу. Это шляпка  гриба, а подъязычная связка- ножка. Кончик языка не должен подворачиваться, губы - в улыбке. Если ребенку не удается присосать язык, то можно пощелкать языком, как в упражнении «Лошадка». В пощелкивании улавливается нужное движение языка.</a:t>
            </a:r>
            <a:b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pic>
        <p:nvPicPr>
          <p:cNvPr descr="__93357" id="199" name="Google Shape;199;p2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4437" y="2071687"/>
            <a:ext cx="6858000" cy="47863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0"/>
          <p:cNvSpPr txBox="1"/>
          <p:nvPr/>
        </p:nvSpPr>
        <p:spPr>
          <a:xfrm>
            <a:off x="428625" y="0"/>
            <a:ext cx="828675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b="1" i="0" lang="en-US" sz="4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«Лошадка»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Изобрази, как лошадка стучит копытами: улыбнись, открой рот, щёлкай языком громко и энер­гично. Старайся, чтобы нижняя челюсть была неподвижна и «прыгал» только язык.</a:t>
            </a:r>
            <a:endParaRPr/>
          </a:p>
        </p:txBody>
      </p:sp>
      <p:pic>
        <p:nvPicPr>
          <p:cNvPr id="205" name="Google Shape;205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14750" y="1571625"/>
            <a:ext cx="51435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Google Shape;206;p30"/>
          <p:cNvSpPr txBox="1"/>
          <p:nvPr/>
        </p:nvSpPr>
        <p:spPr>
          <a:xfrm flipH="1" rot="10800000">
            <a:off x="214312" y="2882900"/>
            <a:ext cx="3357562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80008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1"/>
          <p:cNvSpPr txBox="1"/>
          <p:nvPr>
            <p:ph type="title"/>
          </p:nvPr>
        </p:nvSpPr>
        <p:spPr>
          <a:xfrm>
            <a:off x="2643187" y="214312"/>
            <a:ext cx="4143375" cy="796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4400"/>
              <a:buFont typeface="Calibri"/>
              <a:buNone/>
            </a:pPr>
            <a:r>
              <a:rPr b="1" i="0" lang="en-US" sz="4400" u="none">
                <a:solidFill>
                  <a:srgbClr val="FF3300"/>
                </a:solidFill>
                <a:latin typeface="Calibri"/>
                <a:ea typeface="Calibri"/>
                <a:cs typeface="Calibri"/>
                <a:sym typeface="Calibri"/>
              </a:rPr>
              <a:t>«ДЯТЕЛ»</a:t>
            </a:r>
            <a:endParaRPr/>
          </a:p>
        </p:txBody>
      </p:sp>
      <p:sp>
        <p:nvSpPr>
          <p:cNvPr id="212" name="Google Shape;212;p31"/>
          <p:cNvSpPr txBox="1"/>
          <p:nvPr>
            <p:ph idx="1" type="body"/>
          </p:nvPr>
        </p:nvSpPr>
        <p:spPr>
          <a:xfrm>
            <a:off x="457200" y="1000125"/>
            <a:ext cx="8229600" cy="1285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Рот широко открыт и слегка растянут в улыбке, язычок в форме «чашечки» поднят вверх: боковые края языка прижаты к верхним коренным зубкам, а передний край  языка поднят за верхние передние зубы к альвеолам. Ребёнок говорит с придыханием Д-Д-Д или Т-Т-Т. Язык «прыгает на бугорках». </a:t>
            </a:r>
            <a:endParaRPr/>
          </a:p>
        </p:txBody>
      </p:sp>
      <p:pic>
        <p:nvPicPr>
          <p:cNvPr descr="__55763" id="213" name="Google Shape;213;p31"/>
          <p:cNvPicPr preferRelativeResize="0"/>
          <p:nvPr/>
        </p:nvPicPr>
        <p:blipFill rotWithShape="1">
          <a:blip r:embed="rId3">
            <a:alphaModFix/>
          </a:blip>
          <a:srcRect b="0" l="0" r="0" t="4614"/>
          <a:stretch/>
        </p:blipFill>
        <p:spPr>
          <a:xfrm>
            <a:off x="642937" y="2143125"/>
            <a:ext cx="7620000" cy="4714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/>
          <p:nvPr>
            <p:ph type="title"/>
          </p:nvPr>
        </p:nvSpPr>
        <p:spPr>
          <a:xfrm>
            <a:off x="457200" y="274637"/>
            <a:ext cx="8229600" cy="654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b="1" i="0" lang="en-US" sz="44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«СЛОНИК»</a:t>
            </a:r>
            <a:endParaRPr/>
          </a:p>
        </p:txBody>
      </p:sp>
      <p:sp>
        <p:nvSpPr>
          <p:cNvPr id="95" name="Google Shape;95;p14"/>
          <p:cNvSpPr txBox="1"/>
          <p:nvPr>
            <p:ph idx="1" type="body"/>
          </p:nvPr>
        </p:nvSpPr>
        <p:spPr>
          <a:xfrm>
            <a:off x="428625" y="928687"/>
            <a:ext cx="8229600" cy="10715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Губы и зубы сомкнуты. С напряжением вытянуть губы вперед трубочкой. Удерживать их в таком положении на счет до пяти.</a:t>
            </a:r>
            <a:endParaRPr/>
          </a:p>
        </p:txBody>
      </p:sp>
      <p:pic>
        <p:nvPicPr>
          <p:cNvPr descr="__38644" id="96" name="Google Shape;96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1500" y="1862137"/>
            <a:ext cx="7786687" cy="49958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2"/>
          <p:cNvSpPr txBox="1"/>
          <p:nvPr/>
        </p:nvSpPr>
        <p:spPr>
          <a:xfrm>
            <a:off x="500062" y="0"/>
            <a:ext cx="8215312" cy="18780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b="1" i="0" lang="en-US" sz="4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«Комарик»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Ты слышал, как звенит комар? Давай изобразим: улыбнись, широко открой рот, подними язык вверх и упри его в бугорки за верхними зубами. Произноси ДЖЖЖ энергично и протяжно, в течение 10-15 се­кунд, очень сильно при этом упираясь кон­чиком языка в бугорки.</a:t>
            </a:r>
            <a:endParaRPr/>
          </a:p>
        </p:txBody>
      </p:sp>
      <p:pic>
        <p:nvPicPr>
          <p:cNvPr id="219" name="Google Shape;219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57687" y="2071687"/>
            <a:ext cx="4286250" cy="4000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0" name="Google Shape;220;p32"/>
          <p:cNvPicPr preferRelativeResize="0"/>
          <p:nvPr/>
        </p:nvPicPr>
        <p:blipFill rotWithShape="1">
          <a:blip r:embed="rId4">
            <a:alphaModFix/>
          </a:blip>
          <a:srcRect b="2403" l="12396" r="10122" t="14851"/>
          <a:stretch/>
        </p:blipFill>
        <p:spPr>
          <a:xfrm>
            <a:off x="357187" y="2000250"/>
            <a:ext cx="3429000" cy="3868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3"/>
          <p:cNvSpPr txBox="1"/>
          <p:nvPr>
            <p:ph type="title"/>
          </p:nvPr>
        </p:nvSpPr>
        <p:spPr>
          <a:xfrm>
            <a:off x="457200" y="274637"/>
            <a:ext cx="8229600" cy="868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Calibri"/>
              <a:buNone/>
            </a:pPr>
            <a:br>
              <a:rPr b="1" i="0" lang="en-US" sz="2500" u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2500" u="none">
                <a:solidFill>
                  <a:srgbClr val="6600FF"/>
                </a:solidFill>
                <a:latin typeface="Calibri"/>
                <a:ea typeface="Calibri"/>
                <a:cs typeface="Calibri"/>
                <a:sym typeface="Calibri"/>
              </a:rPr>
              <a:t>Список использованной литературы</a:t>
            </a:r>
            <a:br>
              <a:rPr b="0" i="0" lang="en-US" sz="4000" u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226" name="Google Shape;226;p33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Е.М. Косинова Уроки логопеда. Игры для развития речи Издательство: Эксмо, 2010 г.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 txBox="1"/>
          <p:nvPr>
            <p:ph type="title"/>
          </p:nvPr>
        </p:nvSpPr>
        <p:spPr>
          <a:xfrm>
            <a:off x="500062" y="285750"/>
            <a:ext cx="8229600" cy="17859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4400"/>
              <a:buFont typeface="Calibri"/>
              <a:buNone/>
            </a:pPr>
            <a:r>
              <a:rPr b="1" i="0" lang="en-US" sz="4400" u="none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«БЛИНЧИК»</a:t>
            </a:r>
            <a:br>
              <a:rPr b="1" i="0" lang="en-US" sz="4400" u="none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Улыбнуться, открыть рот. Положить широкий язык на нижнюю губу. Удерживать в спокойном состоянии на счет до пяти. В этом упражнении важно следить, чтобы нижняя губа не напрягалась и не натягивалась на нижние зубы.</a:t>
            </a:r>
            <a:b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pic>
        <p:nvPicPr>
          <p:cNvPr descr="__64059" id="102" name="Google Shape;102;p15"/>
          <p:cNvPicPr preferRelativeResize="0"/>
          <p:nvPr/>
        </p:nvPicPr>
        <p:blipFill rotWithShape="1">
          <a:blip r:embed="rId3">
            <a:alphaModFix/>
          </a:blip>
          <a:srcRect b="17079" l="0" r="0" t="8317"/>
          <a:stretch/>
        </p:blipFill>
        <p:spPr>
          <a:xfrm>
            <a:off x="500062" y="2357437"/>
            <a:ext cx="8286750" cy="3835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/>
          <p:nvPr>
            <p:ph type="title"/>
          </p:nvPr>
        </p:nvSpPr>
        <p:spPr>
          <a:xfrm>
            <a:off x="457200" y="274637"/>
            <a:ext cx="8229600" cy="654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4400"/>
              <a:buFont typeface="Calibri"/>
              <a:buNone/>
            </a:pPr>
            <a:r>
              <a:rPr b="1" i="0" lang="en-US" sz="4400" u="none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«ЧАШЕЧКА»</a:t>
            </a:r>
            <a:endParaRPr/>
          </a:p>
        </p:txBody>
      </p:sp>
      <p:sp>
        <p:nvSpPr>
          <p:cNvPr id="108" name="Google Shape;108;p16"/>
          <p:cNvSpPr txBox="1"/>
          <p:nvPr>
            <p:ph idx="1" type="body"/>
          </p:nvPr>
        </p:nvSpPr>
        <p:spPr>
          <a:xfrm>
            <a:off x="428625" y="928687"/>
            <a:ext cx="8229600" cy="1214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Улыбнуться, открыть рот, положить широкий язык на нижнюю губу, боковые края языка загнуть в форме чашечки. Удерживать на счет до пяти. Нижняя губа не должна обтягивать нижние зубы.</a:t>
            </a:r>
            <a:endParaRPr/>
          </a:p>
          <a:p>
            <a:pPr indent="-2286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__45202" id="109" name="Google Shape;109;p16"/>
          <p:cNvPicPr preferRelativeResize="0"/>
          <p:nvPr/>
        </p:nvPicPr>
        <p:blipFill rotWithShape="1">
          <a:blip r:embed="rId3">
            <a:alphaModFix/>
          </a:blip>
          <a:srcRect b="14415" l="2520" r="2519" t="6984"/>
          <a:stretch/>
        </p:blipFill>
        <p:spPr>
          <a:xfrm>
            <a:off x="428625" y="2071687"/>
            <a:ext cx="8215312" cy="45005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7"/>
          <p:cNvSpPr txBox="1"/>
          <p:nvPr>
            <p:ph type="title"/>
          </p:nvPr>
        </p:nvSpPr>
        <p:spPr>
          <a:xfrm>
            <a:off x="428625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66"/>
              </a:buClr>
              <a:buSzPts val="4000"/>
              <a:buFont typeface="Calibri"/>
              <a:buNone/>
            </a:pPr>
            <a:r>
              <a:rPr b="1" i="0" lang="en-US" sz="4000" u="none">
                <a:solidFill>
                  <a:srgbClr val="FF0066"/>
                </a:solidFill>
                <a:latin typeface="Calibri"/>
                <a:ea typeface="Calibri"/>
                <a:cs typeface="Calibri"/>
                <a:sym typeface="Calibri"/>
              </a:rPr>
              <a:t>«ВКУСНОЕ ВАРЕНЬЕ»</a:t>
            </a:r>
            <a:endParaRPr/>
          </a:p>
        </p:txBody>
      </p:sp>
      <p:sp>
        <p:nvSpPr>
          <p:cNvPr id="115" name="Google Shape;115;p17"/>
          <p:cNvSpPr txBox="1"/>
          <p:nvPr>
            <p:ph idx="1" type="body"/>
          </p:nvPr>
        </p:nvSpPr>
        <p:spPr>
          <a:xfrm>
            <a:off x="571500" y="928687"/>
            <a:ext cx="8229600" cy="10715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Улыбнуться, открыть рот. Языком в форме чашечки облизывать верхнюю губу сверху- вниз(можно помазать ее вареньем). Нижняя губа не должна обтягивать зубы (можно оттянуть ее  вниз рукой).</a:t>
            </a:r>
            <a:endParaRPr/>
          </a:p>
        </p:txBody>
      </p:sp>
      <p:pic>
        <p:nvPicPr>
          <p:cNvPr descr="__42884" id="116" name="Google Shape;116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28687" y="2000250"/>
            <a:ext cx="7572375" cy="4641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8"/>
          <p:cNvSpPr txBox="1"/>
          <p:nvPr>
            <p:ph type="title"/>
          </p:nvPr>
        </p:nvSpPr>
        <p:spPr>
          <a:xfrm>
            <a:off x="457200" y="274637"/>
            <a:ext cx="8229600" cy="654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b="1" i="0" lang="en-US" sz="44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«ЁЖИК»</a:t>
            </a:r>
            <a:endParaRPr/>
          </a:p>
        </p:txBody>
      </p:sp>
      <p:sp>
        <p:nvSpPr>
          <p:cNvPr id="122" name="Google Shape;122;p18"/>
          <p:cNvSpPr txBox="1"/>
          <p:nvPr>
            <p:ph idx="1" type="body"/>
          </p:nvPr>
        </p:nvSpPr>
        <p:spPr>
          <a:xfrm>
            <a:off x="571500" y="928687"/>
            <a:ext cx="8229600" cy="1214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Рот закрыт. Язык движется с внутренней стороны, плавно очерчивая кончиком языка круг ( правая щека- под верхней губой, левая щека- под нижней губой). Затем язык двигается в обратном направлении. Так "нарисовать" по 5- 6 кругов в одну и другую стороны.</a:t>
            </a:r>
            <a:endParaRPr/>
          </a:p>
        </p:txBody>
      </p:sp>
      <p:pic>
        <p:nvPicPr>
          <p:cNvPr descr="__28864" id="123" name="Google Shape;123;p18"/>
          <p:cNvPicPr preferRelativeResize="0"/>
          <p:nvPr/>
        </p:nvPicPr>
        <p:blipFill rotWithShape="1">
          <a:blip r:embed="rId3">
            <a:alphaModFix/>
          </a:blip>
          <a:srcRect b="11988" l="0" r="0" t="2751"/>
          <a:stretch/>
        </p:blipFill>
        <p:spPr>
          <a:xfrm>
            <a:off x="285750" y="2143125"/>
            <a:ext cx="8572500" cy="4429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9"/>
          <p:cNvSpPr txBox="1"/>
          <p:nvPr>
            <p:ph type="title"/>
          </p:nvPr>
        </p:nvSpPr>
        <p:spPr>
          <a:xfrm>
            <a:off x="457200" y="274637"/>
            <a:ext cx="8229600" cy="796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4400"/>
              <a:buFont typeface="Calibri"/>
              <a:buNone/>
            </a:pPr>
            <a:r>
              <a:rPr b="1" i="0" lang="en-US" sz="4400" u="non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«ФУТБОЛ»</a:t>
            </a:r>
            <a:endParaRPr/>
          </a:p>
        </p:txBody>
      </p:sp>
      <p:sp>
        <p:nvSpPr>
          <p:cNvPr id="129" name="Google Shape;129;p19"/>
          <p:cNvSpPr txBox="1"/>
          <p:nvPr>
            <p:ph idx="1" type="body"/>
          </p:nvPr>
        </p:nvSpPr>
        <p:spPr>
          <a:xfrm>
            <a:off x="428625" y="1000125"/>
            <a:ext cx="8229600" cy="71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Рот закрыть, кончик языка с напряжением упирать то в одну, то в другую щёку так, чтобы под щекой надувались «мячики».</a:t>
            </a:r>
            <a:endParaRPr/>
          </a:p>
          <a:p>
            <a:pPr indent="-2286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__12787" id="130" name="Google Shape;130;p19"/>
          <p:cNvPicPr preferRelativeResize="0"/>
          <p:nvPr/>
        </p:nvPicPr>
        <p:blipFill rotWithShape="1">
          <a:blip r:embed="rId3">
            <a:alphaModFix/>
          </a:blip>
          <a:srcRect b="6422" l="0" r="0" t="12315"/>
          <a:stretch/>
        </p:blipFill>
        <p:spPr>
          <a:xfrm>
            <a:off x="214312" y="1928812"/>
            <a:ext cx="8929687" cy="46434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0"/>
          <p:cNvSpPr txBox="1"/>
          <p:nvPr>
            <p:ph type="title"/>
          </p:nvPr>
        </p:nvSpPr>
        <p:spPr>
          <a:xfrm>
            <a:off x="457200" y="274637"/>
            <a:ext cx="8229600" cy="7254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66"/>
              </a:buClr>
              <a:buSzPts val="4000"/>
              <a:buFont typeface="Calibri"/>
              <a:buNone/>
            </a:pPr>
            <a:r>
              <a:rPr b="1" i="0" lang="en-US" sz="4000" u="none">
                <a:solidFill>
                  <a:srgbClr val="FF0066"/>
                </a:solidFill>
                <a:latin typeface="Calibri"/>
                <a:ea typeface="Calibri"/>
                <a:cs typeface="Calibri"/>
                <a:sym typeface="Calibri"/>
              </a:rPr>
              <a:t>«КИСКА СЕРДИТСЯ»</a:t>
            </a:r>
            <a:endParaRPr/>
          </a:p>
        </p:txBody>
      </p:sp>
      <p:sp>
        <p:nvSpPr>
          <p:cNvPr id="136" name="Google Shape;136;p20"/>
          <p:cNvSpPr txBox="1"/>
          <p:nvPr>
            <p:ph idx="1" type="body"/>
          </p:nvPr>
        </p:nvSpPr>
        <p:spPr>
          <a:xfrm>
            <a:off x="428625" y="928687"/>
            <a:ext cx="8229600" cy="1285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Улыбнуться, открыть рот. Кончиком языка упереться в нижние зубы. На счет «раз»- выгнуть язык горкой, упираясь кончиком языка в нижние зубы. На счет «два» вернуться в исходное положение. Кончик языка при этом не должен отрываться от нижних зубов, рот не закрывается</a:t>
            </a:r>
            <a:endParaRPr/>
          </a:p>
          <a:p>
            <a:pPr indent="-2286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__12539" id="137" name="Google Shape;137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0125" y="2143125"/>
            <a:ext cx="7412037" cy="4714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1"/>
          <p:cNvSpPr txBox="1"/>
          <p:nvPr>
            <p:ph type="title"/>
          </p:nvPr>
        </p:nvSpPr>
        <p:spPr>
          <a:xfrm>
            <a:off x="500062" y="285750"/>
            <a:ext cx="8229600" cy="7143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Calibri"/>
              <a:buNone/>
            </a:pPr>
            <a:r>
              <a:rPr b="1" i="0" lang="en-US" sz="4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«ЧИСТИМ ЗУБКИ»</a:t>
            </a:r>
            <a:endParaRPr/>
          </a:p>
        </p:txBody>
      </p:sp>
      <p:sp>
        <p:nvSpPr>
          <p:cNvPr id="143" name="Google Shape;143;p21"/>
          <p:cNvSpPr txBox="1"/>
          <p:nvPr>
            <p:ph idx="1" type="body"/>
          </p:nvPr>
        </p:nvSpPr>
        <p:spPr>
          <a:xfrm>
            <a:off x="457200" y="1000125"/>
            <a:ext cx="8229600" cy="928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Улыбнуться, приоткрыть рот. Кончиком языка «почистить» нижние, затем верхние зубы с внутренней стороны, делая движения языком вправо - влево. Нижняя челюсть при этом не двигается.</a:t>
            </a:r>
            <a:endParaRPr/>
          </a:p>
          <a:p>
            <a:pPr indent="-2286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__19318" id="144" name="Google Shape;144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7250" y="2041525"/>
            <a:ext cx="7572375" cy="4816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