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62" r:id="rId4"/>
    <p:sldId id="278" r:id="rId5"/>
    <p:sldId id="264" r:id="rId6"/>
    <p:sldId id="265" r:id="rId7"/>
    <p:sldId id="272" r:id="rId8"/>
    <p:sldId id="277" r:id="rId9"/>
    <p:sldId id="273" r:id="rId10"/>
    <p:sldId id="281" r:id="rId11"/>
    <p:sldId id="267" r:id="rId12"/>
    <p:sldId id="280" r:id="rId13"/>
    <p:sldId id="266" r:id="rId14"/>
    <p:sldId id="282" r:id="rId15"/>
    <p:sldId id="259" r:id="rId16"/>
    <p:sldId id="260" r:id="rId17"/>
    <p:sldId id="261" r:id="rId18"/>
    <p:sldId id="271" r:id="rId19"/>
    <p:sldId id="268" r:id="rId20"/>
    <p:sldId id="257" r:id="rId21"/>
    <p:sldId id="279" r:id="rId22"/>
    <p:sldId id="276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BE9FF"/>
    <a:srgbClr val="FFFF99"/>
    <a:srgbClr val="69E96C"/>
    <a:srgbClr val="37A828"/>
    <a:srgbClr val="F35F5F"/>
    <a:srgbClr val="ED6F65"/>
    <a:srgbClr val="84D979"/>
    <a:srgbClr val="E7AB89"/>
    <a:srgbClr val="A8A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>
        <p:scale>
          <a:sx n="77" d="100"/>
          <a:sy n="77" d="100"/>
        </p:scale>
        <p:origin x="-118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111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711430686801289"/>
          <c:y val="2.4241521581784508E-2"/>
          <c:w val="0.86750957435955423"/>
          <c:h val="0.807073296281489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rgbClr val="954EC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81C-491C-AA20-A4229C603FEE}"/>
              </c:ext>
            </c:extLst>
          </c:dPt>
          <c:dPt>
            <c:idx val="1"/>
            <c:bubble3D val="0"/>
            <c:spPr>
              <a:solidFill>
                <a:srgbClr val="71F59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281C-491C-AA20-A4229C603FEE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1C-491C-AA20-A4229C603FEE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281C-491C-AA20-A4229C603FE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0.67000000000000026</c:v>
                </c:pt>
                <c:pt idx="1">
                  <c:v>0.63000000000000023</c:v>
                </c:pt>
                <c:pt idx="2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1C-491C-AA20-A4229C603FE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1C-491C-AA20-A4229C603FE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1C-491C-AA20-A4229C603F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Лист1!$C$3:$C$4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1C-491C-AA20-A4229C603FE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58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281C-491C-AA20-A4229C603FEE}"/>
              </c:ext>
            </c:extLst>
          </c:dPt>
          <c:dPt>
            <c:idx val="1"/>
            <c:bubble3D val="0"/>
            <c:spPr>
              <a:solidFill>
                <a:schemeClr val="accent3">
                  <a:shade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1C-491C-AA20-A4229C603FEE}"/>
              </c:ext>
            </c:extLst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1C-491C-AA20-A4229C603FE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Лист1!$D$3:$D$5</c:f>
              <c:numCache>
                <c:formatCode>General</c:formatCode>
                <c:ptCount val="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81C-491C-AA20-A4229C603FEE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>
      <a:gsLst>
        <a:gs pos="0">
          <a:schemeClr val="accent3">
            <a:tint val="50000"/>
            <a:satMod val="300000"/>
          </a:schemeClr>
        </a:gs>
        <a:gs pos="4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9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908917377394663E-2"/>
          <c:y val="5.2225431429915113E-2"/>
          <c:w val="0.84166673029495531"/>
          <c:h val="0.803784156815362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</c:v>
                </c:pt>
              </c:strCache>
            </c:strRef>
          </c:tx>
          <c:spPr>
            <a:solidFill>
              <a:srgbClr val="954ECA"/>
            </a:solidFill>
          </c:spPr>
          <c:explosion val="11"/>
          <c:dPt>
            <c:idx val="0"/>
            <c:bubble3D val="0"/>
            <c:spPr>
              <a:solidFill>
                <a:srgbClr val="ED6F6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7238-4ADB-A4E4-E71569C8782F}"/>
              </c:ext>
            </c:extLst>
          </c:dPt>
          <c:dPt>
            <c:idx val="1"/>
            <c:bubble3D val="0"/>
            <c:spPr>
              <a:solidFill>
                <a:srgbClr val="954EC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238-4ADB-A4E4-E71569C8782F}"/>
              </c:ext>
            </c:extLst>
          </c:dPt>
          <c:dPt>
            <c:idx val="2"/>
            <c:bubble3D val="0"/>
            <c:spPr>
              <a:solidFill>
                <a:srgbClr val="954EC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238-4ADB-A4E4-E71569C8782F}"/>
              </c:ext>
            </c:extLst>
          </c:dPt>
          <c:dPt>
            <c:idx val="3"/>
            <c:bubble3D val="0"/>
            <c:spPr>
              <a:solidFill>
                <a:srgbClr val="954ECA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238-4ADB-A4E4-E71569C8782F}"/>
              </c:ext>
            </c:extLst>
          </c:dPt>
          <c:dLbls>
            <c:dLbl>
              <c:idx val="0"/>
              <c:layout>
                <c:manualLayout>
                  <c:x val="0.26060556314853134"/>
                  <c:y val="0.127341826476985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9465107200940682"/>
                      <c:h val="0.309079598735224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238-4ADB-A4E4-E71569C8782F}"/>
                </c:ext>
              </c:extLst>
            </c:dLbl>
            <c:dLbl>
              <c:idx val="1"/>
              <c:layout>
                <c:manualLayout>
                  <c:x val="-0.13809553600665114"/>
                  <c:y val="-6.69528425506870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31126211347333954"/>
                      <c:h val="0.309079620748248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238-4ADB-A4E4-E71569C878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Высшее пед.</c:v>
                </c:pt>
                <c:pt idx="1">
                  <c:v>Ср.спец.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0.88</c:v>
                </c:pt>
                <c:pt idx="1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238-4ADB-A4E4-E71569C8782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>
      <a:gsLst>
        <a:gs pos="0">
          <a:schemeClr val="accent3">
            <a:tint val="50000"/>
            <a:satMod val="300000"/>
          </a:schemeClr>
        </a:gs>
        <a:gs pos="4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>
      <a:solidFill>
        <a:schemeClr val="l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56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312667873504308E-2"/>
          <c:y val="9.5011152885841194E-2"/>
          <c:w val="0.85684433755726508"/>
          <c:h val="0.788303378974548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Категория</c:v>
                </c:pt>
              </c:strCache>
            </c:strRef>
          </c:tx>
          <c:spPr>
            <a:solidFill>
              <a:srgbClr val="A8A0E0"/>
            </a:solidFill>
          </c:spPr>
          <c:explosion val="14"/>
          <c:dPt>
            <c:idx val="0"/>
            <c:bubble3D val="0"/>
            <c:spPr>
              <a:solidFill>
                <a:srgbClr val="37A828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F9-4B4A-92C8-2AA399517240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0F9-4B4A-92C8-2AA399517240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F9-4B4A-92C8-2AA399517240}"/>
              </c:ext>
            </c:extLst>
          </c:dPt>
          <c:dPt>
            <c:idx val="3"/>
            <c:bubble3D val="0"/>
            <c:spPr>
              <a:solidFill>
                <a:srgbClr val="A8A0E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0F9-4B4A-92C8-2AA399517240}"/>
              </c:ext>
            </c:extLst>
          </c:dPt>
          <c:dLbls>
            <c:dLbl>
              <c:idx val="0"/>
              <c:layout>
                <c:manualLayout>
                  <c:x val="-5.4841688607999407E-2"/>
                  <c:y val="0.312720049765593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487259585536246"/>
                      <c:h val="0.364697660368599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F9-4B4A-92C8-2AA399517240}"/>
                </c:ext>
              </c:extLst>
            </c:dLbl>
            <c:dLbl>
              <c:idx val="2"/>
              <c:layout>
                <c:manualLayout>
                  <c:x val="1.0374664252991498E-2"/>
                  <c:y val="4.62428724357153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531085144814324"/>
                      <c:h val="0.301039914359993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0F9-4B4A-92C8-2AA3995172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Не имеет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0.12000000000000002</c:v>
                </c:pt>
                <c:pt idx="1">
                  <c:v>0.76000000000000023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F9-4B4A-92C8-2AA39951724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>
      <a:gsLst>
        <a:gs pos="0">
          <a:schemeClr val="accent3">
            <a:tint val="50000"/>
            <a:satMod val="300000"/>
          </a:schemeClr>
        </a:gs>
        <a:gs pos="45000">
          <a:schemeClr val="accent3">
            <a:tint val="37000"/>
            <a:satMod val="300000"/>
          </a:schemeClr>
        </a:gs>
        <a:gs pos="100000">
          <a:schemeClr val="accent3">
            <a:tint val="15000"/>
            <a:satMod val="350000"/>
          </a:schemeClr>
        </a:gs>
      </a:gsLst>
      <a:lin ang="162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ОП ДО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6852897570768028E-2"/>
          <c:y val="1.993255864252149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61384514435717E-2"/>
          <c:y val="0.13525024606299224"/>
          <c:w val="0.91513861548556452"/>
          <c:h val="0.510922353958984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spPr>
            <a:solidFill>
              <a:srgbClr val="69E96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0.76000000000000023</c:v>
                </c:pt>
                <c:pt idx="1">
                  <c:v>0.82000000000000017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1C-4098-9CBB-0EA394D00DD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Находится в стадии формирования</c:v>
                </c:pt>
              </c:strCache>
            </c:strRef>
          </c:tx>
          <c:spPr>
            <a:solidFill>
              <a:srgbClr val="F35F5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0.22</c:v>
                </c:pt>
                <c:pt idx="1">
                  <c:v>0.17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1C-4098-9CBB-0EA394D00DD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 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0%</c:formatCode>
                <c:ptCount val="4"/>
                <c:pt idx="0">
                  <c:v>2.0000000000000007E-2</c:v>
                </c:pt>
                <c:pt idx="1">
                  <c:v>1.0000000000000004E-2</c:v>
                </c:pt>
                <c:pt idx="2">
                  <c:v>1.0000000000000004E-2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1C-4098-9CBB-0EA394D00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628032"/>
        <c:axId val="25666688"/>
      </c:barChart>
      <c:catAx>
        <c:axId val="2562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666688"/>
        <c:crosses val="autoZero"/>
        <c:auto val="1"/>
        <c:lblAlgn val="ctr"/>
        <c:lblOffset val="100"/>
        <c:noMultiLvlLbl val="0"/>
      </c:catAx>
      <c:valAx>
        <c:axId val="2566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62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995616967170653"/>
          <c:w val="0.98391701688318189"/>
          <c:h val="0.1757346290725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освоения АОП ДО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1316036569413435"/>
          <c:y val="1.769520890607241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4694675502005221E-2"/>
          <c:y val="0.1231701043871838"/>
          <c:w val="0.90530532449799461"/>
          <c:h val="0.49395519980276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Сформирован</c:v>
                </c:pt>
              </c:strCache>
            </c:strRef>
          </c:tx>
          <c:spPr>
            <a:solidFill>
              <a:srgbClr val="69E96C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0.74000000000000021</c:v>
                </c:pt>
                <c:pt idx="1">
                  <c:v>0.78</c:v>
                </c:pt>
                <c:pt idx="2">
                  <c:v>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E0-447C-9974-524C696110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Находится в стадии формирования</c:v>
                </c:pt>
              </c:strCache>
            </c:strRef>
          </c:tx>
          <c:spPr>
            <a:solidFill>
              <a:srgbClr val="F35F5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0.24000000000000005</c:v>
                </c:pt>
                <c:pt idx="1">
                  <c:v>0.17</c:v>
                </c:pt>
                <c:pt idx="2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9E0-447C-9974-524C696110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сформирован  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 formatCode="0%">
                  <c:v>2.0000000000000007E-2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9E0-447C-9974-524C69611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5732608"/>
        <c:axId val="25734144"/>
      </c:barChart>
      <c:catAx>
        <c:axId val="257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34144"/>
        <c:crosses val="autoZero"/>
        <c:auto val="1"/>
        <c:lblAlgn val="ctr"/>
        <c:lblOffset val="100"/>
        <c:noMultiLvlLbl val="0"/>
      </c:catAx>
      <c:valAx>
        <c:axId val="2573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3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36052535381374"/>
          <c:y val="0.72371239573076329"/>
          <c:w val="0.61874061484207876"/>
          <c:h val="0.15241356148850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-1.5709973865440759E-2"/>
                  <c:y val="-6.7736626375477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E3-4006-B85B-14D1A7FDE17A}"/>
                </c:ext>
              </c:extLst>
            </c:dLbl>
            <c:dLbl>
              <c:idx val="1"/>
              <c:layout>
                <c:manualLayout>
                  <c:x val="-2.9991768288568716E-2"/>
                  <c:y val="-6.25261166542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E3-4006-B85B-14D1A7FDE17A}"/>
                </c:ext>
              </c:extLst>
            </c:dLbl>
            <c:dLbl>
              <c:idx val="2"/>
              <c:layout>
                <c:manualLayout>
                  <c:x val="-3.1419947730881526E-2"/>
                  <c:y val="-6.5131371514881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E3-4006-B85B-14D1A7FDE17A}"/>
                </c:ext>
              </c:extLst>
            </c:dLbl>
            <c:dLbl>
              <c:idx val="3"/>
              <c:layout>
                <c:manualLayout>
                  <c:x val="-3.9989024384758397E-2"/>
                  <c:y val="-5.7315606933096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E3-4006-B85B-14D1A7FDE17A}"/>
                </c:ext>
              </c:extLst>
            </c:dLbl>
            <c:dLbl>
              <c:idx val="4"/>
              <c:layout>
                <c:manualLayout>
                  <c:x val="-2.7135409403943243E-2"/>
                  <c:y val="-6.2526116654286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E3-4006-B85B-14D1A7FDE1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Физическое</c:v>
                </c:pt>
                <c:pt idx="1">
                  <c:v>Социально-коммуникативное</c:v>
                </c:pt>
                <c:pt idx="2">
                  <c:v>Речевое</c:v>
                </c:pt>
                <c:pt idx="3">
                  <c:v>Художественно-эстетическое</c:v>
                </c:pt>
                <c:pt idx="4">
                  <c:v>Познавательное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0.70000000000000018</c:v>
                </c:pt>
                <c:pt idx="1">
                  <c:v>0.92</c:v>
                </c:pt>
                <c:pt idx="2">
                  <c:v>0.83000000000000018</c:v>
                </c:pt>
                <c:pt idx="3">
                  <c:v>0.92</c:v>
                </c:pt>
                <c:pt idx="4">
                  <c:v>0.92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DD2-40D8-8390-5535247C8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25788416"/>
        <c:axId val="25789952"/>
        <c:axId val="25656384"/>
      </c:line3DChart>
      <c:catAx>
        <c:axId val="25788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5789952"/>
        <c:crosses val="autoZero"/>
        <c:auto val="1"/>
        <c:lblAlgn val="ctr"/>
        <c:lblOffset val="100"/>
        <c:noMultiLvlLbl val="0"/>
      </c:catAx>
      <c:valAx>
        <c:axId val="25789952"/>
        <c:scaling>
          <c:orientation val="minMax"/>
        </c:scaling>
        <c:delete val="0"/>
        <c:axPos val="l"/>
        <c:majorGridlines>
          <c:spPr>
            <a:ln w="25400" cap="flat" cmpd="sng" algn="ctr">
              <a:solidFill>
                <a:schemeClr val="accent1"/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accent1"/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88416"/>
        <c:crosses val="autoZero"/>
        <c:crossBetween val="between"/>
      </c:valAx>
      <c:serAx>
        <c:axId val="25656384"/>
        <c:scaling>
          <c:orientation val="minMax"/>
        </c:scaling>
        <c:delete val="1"/>
        <c:axPos val="b"/>
        <c:majorTickMark val="out"/>
        <c:minorTickMark val="none"/>
        <c:tickLblPos val="none"/>
        <c:crossAx val="25789952"/>
        <c:crosses val="autoZero"/>
      </c:ser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F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B7918-1CED-4360-BED7-95398C58B85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0C4A-D138-4910-8666-F9DF545F70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s13.nubex.ru/" TargetMode="External"/><Relationship Id="rId11" Type="http://schemas.openxmlformats.org/officeDocument/2006/relationships/hyperlink" Target="https://vk.com/club195661825" TargetMode="External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4.jpeg"/><Relationship Id="rId9" Type="http://schemas.openxmlformats.org/officeDocument/2006/relationships/hyperlink" Target="https://nsportal.ru/skotnikova-ekaterina-aleksandrovn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&#1055;&#1086;&#1083;&#1086;&#1078;&#1077;&#1085;&#1080;&#1077;%20&#1086;&#1073;%20&#1080;&#1085;&#1076;&#1080;&#1074;&#1080;&#1076;&#1091;&#1072;&#1083;&#1100;&#1085;&#1086;&#1084;%20&#1091;&#1095;&#1077;&#1090;&#1077;%20&#1086;&#1089;&#1074;&#1086;&#1077;&#1085;&#1080;&#1103;%20&#1052;&#1041;&#1044;&#1054;&#1091;%20&#8470;13.doc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0;&#1072;&#1088;&#1090;&#1072;%20&#1085;&#1072;&#1073;&#1083;&#1102;&#1076;&#1077;&#1085;&#1080;&#1081;%20&#1087;&#1086;%20&#1092;&#1086;&#1088;&#1084;..docx" TargetMode="External"/><Relationship Id="rId5" Type="http://schemas.openxmlformats.org/officeDocument/2006/relationships/hyperlink" Target="&#1050;&#1072;&#1088;&#1090;&#1072;%20&#1085;&#1072;&#1073;&#1083;&#1102;&#1076;&#1077;&#1085;&#1080;&#1081;%20&#1089;%206%20&#1076;&#1086;%207%20&#1083;&#1077;&#1090;%20&#1087;&#1086;%20&#1040;&#1054;&#1055;%20&#1044;&#1054;.docx" TargetMode="External"/><Relationship Id="rId4" Type="http://schemas.openxmlformats.org/officeDocument/2006/relationships/hyperlink" Target="&#1050;&#1072;&#1088;&#1090;&#1072;%20&#1085;&#1072;&#1073;&#1083;&#1102;&#1076;&#1077;&#1085;&#1080;&#1081;%20&#1089;%206%20&#1076;&#1086;%207%20&#1083;&#1077;&#1090;%20&#1087;&#1086;%20&#1054;&#1055;%20&#1044;&#1054;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jpeg"/><Relationship Id="rId9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962" y="4206240"/>
            <a:ext cx="4253843" cy="2391112"/>
          </a:xfrm>
        </p:spPr>
        <p:txBody>
          <a:bodyPr>
            <a:normAutofit fontScale="62500" lnSpcReduction="20000"/>
          </a:bodyPr>
          <a:lstStyle/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Заведующий МБДОУ детского сада №13 г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Павлово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Назарова Наталья Вячеславовна</a:t>
            </a:r>
          </a:p>
        </p:txBody>
      </p:sp>
      <p:pic>
        <p:nvPicPr>
          <p:cNvPr id="1028" name="Picture 4" descr="https://upload.wikimedia.org/wikipedia/commons/4/41/Flag_of_Pavlovsky_district_%28Nizhny_Novgorod_oblast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3389" cy="100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varezh.rfnn.ru/images/uprobr.png"/>
          <p:cNvPicPr>
            <a:picLocks noChangeAspect="1" noChangeArrowheads="1"/>
          </p:cNvPicPr>
          <p:nvPr/>
        </p:nvPicPr>
        <p:blipFill>
          <a:blip r:embed="rId3" cstate="print"/>
          <a:srcRect l="14827" r="19654"/>
          <a:stretch>
            <a:fillRect/>
          </a:stretch>
        </p:blipFill>
        <p:spPr bwMode="auto">
          <a:xfrm>
            <a:off x="7905746" y="0"/>
            <a:ext cx="1238254" cy="928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26B763F-C00E-4F05-A2C8-5C40EBEC94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340768"/>
            <a:ext cx="4489831" cy="32593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F1747D-6ACF-46F3-91BA-27CC1A79603A}"/>
              </a:ext>
            </a:extLst>
          </p:cNvPr>
          <p:cNvSpPr txBox="1"/>
          <p:nvPr/>
        </p:nvSpPr>
        <p:spPr>
          <a:xfrm>
            <a:off x="259056" y="1598316"/>
            <a:ext cx="44822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результатов деятельности Муниципального бюджетного дошкольного образовательного учреждения детского сада №13</a:t>
            </a:r>
          </a:p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Павлово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6BC635-984C-443C-8CBE-73F226C02FC3}"/>
              </a:ext>
            </a:extLst>
          </p:cNvPr>
          <p:cNvSpPr txBox="1"/>
          <p:nvPr/>
        </p:nvSpPr>
        <p:spPr>
          <a:xfrm>
            <a:off x="3995936" y="6503963"/>
            <a:ext cx="1888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Павлово 2021г.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BB58C8B-ABD5-4051-BF82-87447179D9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8757"/>
          <a:stretch/>
        </p:blipFill>
        <p:spPr>
          <a:xfrm>
            <a:off x="4968153" y="1600196"/>
            <a:ext cx="4126769" cy="3167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4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7257" y="116632"/>
            <a:ext cx="6929486" cy="50405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прогулочных участков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239D0A0-E659-4565-A7B2-1B893CA5B412}"/>
              </a:ext>
            </a:extLst>
          </p:cNvPr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262" b="27140"/>
          <a:stretch/>
        </p:blipFill>
        <p:spPr bwMode="auto">
          <a:xfrm>
            <a:off x="4332924" y="752038"/>
            <a:ext cx="4415540" cy="3216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7D9C649-199C-4D4C-A0C0-4668916FEF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355" y="730527"/>
            <a:ext cx="4283971" cy="3216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C2BB9EC-C7BA-4262-8DFF-15207E1B7E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5096" y="3916588"/>
            <a:ext cx="4015656" cy="301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33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54857"/>
            <a:ext cx="7065143" cy="865821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саду функционируют: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0E8B45-1FBD-4660-A601-2B538539B87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"/>
          <a:stretch/>
        </p:blipFill>
        <p:spPr bwMode="auto">
          <a:xfrm>
            <a:off x="5807002" y="4514892"/>
            <a:ext cx="3158037" cy="2242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A5329C7-F04A-4AEA-9F47-38119CFAD74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1" y="1305644"/>
            <a:ext cx="2633647" cy="366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963A4BC-F208-402C-802B-82846B571C1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35" y="922639"/>
            <a:ext cx="2633647" cy="3388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612215" y="920679"/>
            <a:ext cx="3588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педагога-психолога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C1CD81-2356-4432-AADE-BA08602C69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5333" y="1873876"/>
            <a:ext cx="2945842" cy="498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19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78725" y="-35550"/>
            <a:ext cx="6378917" cy="666803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детском саду функционируют: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520DC9A-E6DB-403D-8A21-36E5978D71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8746" y="1536829"/>
            <a:ext cx="3135797" cy="4181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3DD2B5-5D2C-4437-B143-4CBC96815E1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356" y="-93637"/>
            <a:ext cx="2826609" cy="382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5D46E5-0186-46FE-8CE9-B284AC171A0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9" t="1" b="11915"/>
          <a:stretch/>
        </p:blipFill>
        <p:spPr bwMode="auto">
          <a:xfrm>
            <a:off x="6037175" y="4170897"/>
            <a:ext cx="3135797" cy="2256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04797" y="694855"/>
            <a:ext cx="3245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Логопедический кабинет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518C953-41E3-49B9-A049-08D52B275B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1643"/>
          <a:stretch/>
        </p:blipFill>
        <p:spPr>
          <a:xfrm>
            <a:off x="59383" y="3212976"/>
            <a:ext cx="2998566" cy="353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7248E1-F8AA-48E8-9E32-645A521C3AD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583249" y="377693"/>
            <a:ext cx="2079198" cy="3245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44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86916"/>
            <a:ext cx="7848872" cy="635496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52724B7-5D75-4DCD-835F-2CB5629FEBB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6" y="690246"/>
            <a:ext cx="3006658" cy="408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089A83-2FC6-4839-95B5-16669E07E5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888" y="690246"/>
            <a:ext cx="3066999" cy="408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алексей\Downloads\IMG_20210211_1048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39" y="1124744"/>
            <a:ext cx="3096344" cy="3924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819225" y="147032"/>
            <a:ext cx="750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F6D31A-7DCE-44B5-9ADD-ADD90DCF359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4858011"/>
            <a:ext cx="2985454" cy="1885550"/>
          </a:xfrm>
          <a:prstGeom prst="rect">
            <a:avLst/>
          </a:prstGeom>
        </p:spPr>
      </p:pic>
      <p:pic>
        <p:nvPicPr>
          <p:cNvPr id="4" name="Рисунок 3">
            <a:hlinkClick r:id="rId6"/>
            <a:extLst>
              <a:ext uri="{FF2B5EF4-FFF2-40B4-BE49-F238E27FC236}">
                <a16:creationId xmlns:a16="http://schemas.microsoft.com/office/drawing/2014/main" xmlns="" id="{789E7429-4C79-4D61-A681-7575DD93AF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8215" y="6175935"/>
            <a:ext cx="914479" cy="7376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39397DD-0319-4DB4-9B5D-99CC8005AEF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68660" y="4803798"/>
            <a:ext cx="2985454" cy="1993975"/>
          </a:xfrm>
          <a:prstGeom prst="rect">
            <a:avLst/>
          </a:prstGeom>
        </p:spPr>
      </p:pic>
      <p:pic>
        <p:nvPicPr>
          <p:cNvPr id="10" name="Рисунок 9">
            <a:hlinkClick r:id="rId9"/>
            <a:extLst>
              <a:ext uri="{FF2B5EF4-FFF2-40B4-BE49-F238E27FC236}">
                <a16:creationId xmlns:a16="http://schemas.microsoft.com/office/drawing/2014/main" xmlns="" id="{E6298FC1-6AB7-4545-A795-0363639092F1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92330" y="6154705"/>
            <a:ext cx="957155" cy="1164437"/>
          </a:xfrm>
          <a:prstGeom prst="rect">
            <a:avLst/>
          </a:prstGeom>
        </p:spPr>
      </p:pic>
      <p:pic>
        <p:nvPicPr>
          <p:cNvPr id="11" name="Рисунок 10">
            <a:hlinkClick r:id="rId11"/>
            <a:extLst>
              <a:ext uri="{FF2B5EF4-FFF2-40B4-BE49-F238E27FC236}">
                <a16:creationId xmlns:a16="http://schemas.microsoft.com/office/drawing/2014/main" xmlns="" id="{95A315BB-F208-444F-A262-36CAA6F87676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80488" y="5449923"/>
            <a:ext cx="1154603" cy="11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flipV="1">
            <a:off x="467544" y="212104"/>
            <a:ext cx="7776864" cy="1200671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23EB88-9B64-4FBC-875C-61E506A31207}"/>
              </a:ext>
            </a:extLst>
          </p:cNvPr>
          <p:cNvSpPr txBox="1"/>
          <p:nvPr/>
        </p:nvSpPr>
        <p:spPr>
          <a:xfrm>
            <a:off x="356206" y="1988840"/>
            <a:ext cx="5223906" cy="4524315"/>
          </a:xfrm>
          <a:prstGeom prst="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Приобретено: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программы, учебники, учебные пособия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 наглядные материалы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Технические средства обучения  коллективного и индивидуального пользования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Оборудование, способствующее охране и укреплению здоровья детей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CBF1CE-3499-4CA2-B2C3-0192FDCD93DA}"/>
              </a:ext>
            </a:extLst>
          </p:cNvPr>
          <p:cNvSpPr txBox="1"/>
          <p:nvPr/>
        </p:nvSpPr>
        <p:spPr>
          <a:xfrm>
            <a:off x="899592" y="549522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учебно-материальной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базы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B4B2EF90-2DA3-4BD0-8B30-6D9199E43106}"/>
              </a:ext>
            </a:extLst>
          </p:cNvPr>
          <p:cNvSpPr/>
          <p:nvPr/>
        </p:nvSpPr>
        <p:spPr>
          <a:xfrm>
            <a:off x="5835466" y="1750193"/>
            <a:ext cx="2952328" cy="120067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2018г.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515 000 руб.</a:t>
            </a:r>
          </a:p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D19A418-A9A3-449D-9F40-B9219C915C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3433" y="3343428"/>
            <a:ext cx="3252821" cy="12006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95D5B26-175E-4F08-8BF6-BFD335DA5D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3432" y="4789808"/>
            <a:ext cx="3054361" cy="12985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47927D7-BD53-43B7-ADCB-872D1798DDA8}"/>
              </a:ext>
            </a:extLst>
          </p:cNvPr>
          <p:cNvSpPr txBox="1"/>
          <p:nvPr/>
        </p:nvSpPr>
        <p:spPr>
          <a:xfrm>
            <a:off x="6156970" y="4789808"/>
            <a:ext cx="2304256" cy="110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2020г.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877  000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977335-791A-4C42-9CF1-D971BC886D9A}"/>
              </a:ext>
            </a:extLst>
          </p:cNvPr>
          <p:cNvSpPr txBox="1"/>
          <p:nvPr/>
        </p:nvSpPr>
        <p:spPr>
          <a:xfrm>
            <a:off x="5733432" y="3336120"/>
            <a:ext cx="3054361" cy="1104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г.</a:t>
            </a:r>
          </a:p>
          <a:p>
            <a:pPr algn="ctr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  000 руб.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xmlns="" id="{8B4834EB-3669-443C-A437-8882C417C521}"/>
              </a:ext>
            </a:extLst>
          </p:cNvPr>
          <p:cNvSpPr/>
          <p:nvPr/>
        </p:nvSpPr>
        <p:spPr>
          <a:xfrm rot="19368792">
            <a:off x="5436096" y="2420888"/>
            <a:ext cx="375346" cy="216024"/>
          </a:xfrm>
          <a:prstGeom prst="rightArrow">
            <a:avLst/>
          </a:prstGeom>
          <a:solidFill>
            <a:srgbClr val="BDD6F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81DC537-5FA5-4CF3-9A1A-493AF541E0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401551">
            <a:off x="5433497" y="5165316"/>
            <a:ext cx="371888" cy="3292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643A205-5A40-42CB-B697-324AC606B9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13021">
            <a:off x="5470060" y="3723715"/>
            <a:ext cx="371888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72779" y="1130704"/>
            <a:ext cx="2541233" cy="582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Курсы  повышения  квалификации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776642622"/>
              </p:ext>
            </p:extLst>
          </p:nvPr>
        </p:nvGraphicFramePr>
        <p:xfrm>
          <a:off x="381872" y="1712938"/>
          <a:ext cx="3923049" cy="267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xmlns="" id="{A1CB5792-64B5-4F01-AFF9-05E88079AEEC}"/>
              </a:ext>
            </a:extLst>
          </p:cNvPr>
          <p:cNvSpPr/>
          <p:nvPr/>
        </p:nvSpPr>
        <p:spPr>
          <a:xfrm>
            <a:off x="5708423" y="1130704"/>
            <a:ext cx="2801039" cy="6153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9F6EB186-FB45-4603-98C8-103DE9ED9E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6564264"/>
              </p:ext>
            </p:extLst>
          </p:nvPr>
        </p:nvGraphicFramePr>
        <p:xfrm>
          <a:off x="5148064" y="1712938"/>
          <a:ext cx="3727977" cy="278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0F6BE0B6-7E2E-4BA8-824B-D3C74B43A4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2486951"/>
              </p:ext>
            </p:extLst>
          </p:nvPr>
        </p:nvGraphicFramePr>
        <p:xfrm>
          <a:off x="2152859" y="4497790"/>
          <a:ext cx="4838281" cy="2343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xmlns="" id="{DC509A13-1ED8-4D3A-9B4F-69743328F0A4}"/>
              </a:ext>
            </a:extLst>
          </p:cNvPr>
          <p:cNvSpPr/>
          <p:nvPr/>
        </p:nvSpPr>
        <p:spPr>
          <a:xfrm>
            <a:off x="3184728" y="4004972"/>
            <a:ext cx="2776361" cy="5822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</p:txBody>
      </p:sp>
      <p:sp>
        <p:nvSpPr>
          <p:cNvPr id="12" name="Скругленный прямоугольник 4">
            <a:extLst>
              <a:ext uri="{FF2B5EF4-FFF2-40B4-BE49-F238E27FC236}">
                <a16:creationId xmlns:a16="http://schemas.microsoft.com/office/drawing/2014/main" xmlns="" id="{EB496D0F-8EE4-497B-B038-DB130987E149}"/>
              </a:ext>
            </a:extLst>
          </p:cNvPr>
          <p:cNvSpPr/>
          <p:nvPr/>
        </p:nvSpPr>
        <p:spPr>
          <a:xfrm>
            <a:off x="1488249" y="-6824"/>
            <a:ext cx="6929486" cy="1080676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Кадровый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56797338"/>
              </p:ext>
            </p:extLst>
          </p:nvPr>
        </p:nvGraphicFramePr>
        <p:xfrm>
          <a:off x="6763800" y="4005064"/>
          <a:ext cx="216024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xmlns="" id="{954444BD-1082-4324-9C53-77E48360942A}"/>
              </a:ext>
            </a:extLst>
          </p:cNvPr>
          <p:cNvSpPr/>
          <p:nvPr/>
        </p:nvSpPr>
        <p:spPr>
          <a:xfrm>
            <a:off x="1488249" y="-6824"/>
            <a:ext cx="6929486" cy="1080676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достижения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6A4ABF6-A7D9-4896-A128-044D9F06C7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9" y="1327372"/>
            <a:ext cx="1976755" cy="271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8EA6A72-5B6B-47A5-855F-982D294336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443" y="1327372"/>
            <a:ext cx="2095500" cy="288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5BDB6D5-9F7D-4A4D-B62B-D6301D9936B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43" y="1371799"/>
            <a:ext cx="1926657" cy="267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A9DFBDE7-41B0-4B8A-9600-F3258D7D35E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47" y="1349585"/>
            <a:ext cx="1917162" cy="267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AC3D54AF-F2DE-408A-B6D9-65885739CE8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93" y="2386334"/>
            <a:ext cx="239554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F5DECA5-00FE-44BF-8572-3C7AFC47940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795" y="2396267"/>
            <a:ext cx="233984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chart">
            <a:extLst>
              <a:ext uri="{FF2B5EF4-FFF2-40B4-BE49-F238E27FC236}">
                <a16:creationId xmlns:a16="http://schemas.microsoft.com/office/drawing/2014/main" xmlns="" id="{48B3B0B2-9553-498E-82DF-072E40F1062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62791" y="2343824"/>
            <a:ext cx="2109399" cy="3168352"/>
          </a:xfrm>
          <a:prstGeom prst="rect">
            <a:avLst/>
          </a:prstGeom>
        </p:spPr>
      </p:pic>
      <p:pic>
        <p:nvPicPr>
          <p:cNvPr id="26" name="chart">
            <a:extLst>
              <a:ext uri="{FF2B5EF4-FFF2-40B4-BE49-F238E27FC236}">
                <a16:creationId xmlns:a16="http://schemas.microsoft.com/office/drawing/2014/main" xmlns="" id="{68A08F33-B181-4468-96E0-C0B4EEA1B01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54189" y="4343120"/>
            <a:ext cx="1754338" cy="2573029"/>
          </a:xfrm>
          <a:prstGeom prst="rect">
            <a:avLst/>
          </a:prstGeom>
          <a:ln>
            <a:solidFill>
              <a:srgbClr val="FFFF99"/>
            </a:solidFill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5106FE4-6772-4D54-84CA-BE700E223C92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57046" y="4224384"/>
            <a:ext cx="2042337" cy="281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xmlns="" id="{A76002E4-9169-4A5A-A73F-B41AF54E6A00}"/>
              </a:ext>
            </a:extLst>
          </p:cNvPr>
          <p:cNvSpPr/>
          <p:nvPr/>
        </p:nvSpPr>
        <p:spPr>
          <a:xfrm>
            <a:off x="943261" y="82608"/>
            <a:ext cx="7257478" cy="1080120"/>
          </a:xfrm>
          <a:prstGeom prst="roundRect">
            <a:avLst/>
          </a:prstGeom>
          <a:solidFill>
            <a:srgbClr val="FFFFCC"/>
          </a:solidFill>
          <a:ln>
            <a:solidFill>
              <a:srgbClr val="FFFF99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Контингент обучающихся   </a:t>
            </a: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xmlns="" id="{A9FA794B-6C41-4F3C-9822-FBABE6B06132}"/>
              </a:ext>
            </a:extLst>
          </p:cNvPr>
          <p:cNvSpPr/>
          <p:nvPr/>
        </p:nvSpPr>
        <p:spPr>
          <a:xfrm>
            <a:off x="348720" y="2467309"/>
            <a:ext cx="3383868" cy="945045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общеразвивающей направленности  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B5953CC-CBD8-4F5E-A218-16A8A7326EA4}"/>
              </a:ext>
            </a:extLst>
          </p:cNvPr>
          <p:cNvSpPr/>
          <p:nvPr/>
        </p:nvSpPr>
        <p:spPr>
          <a:xfrm>
            <a:off x="2027352" y="1198151"/>
            <a:ext cx="5328592" cy="7444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ДОУ функционирует 4 группы 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xmlns="" id="{8557EC65-E077-4ACF-A43E-3F0A9F172193}"/>
              </a:ext>
            </a:extLst>
          </p:cNvPr>
          <p:cNvSpPr/>
          <p:nvPr/>
        </p:nvSpPr>
        <p:spPr>
          <a:xfrm rot="2044409">
            <a:off x="2377731" y="1990330"/>
            <a:ext cx="210707" cy="457200"/>
          </a:xfrm>
          <a:prstGeom prst="downArrow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4">
            <a:extLst>
              <a:ext uri="{FF2B5EF4-FFF2-40B4-BE49-F238E27FC236}">
                <a16:creationId xmlns:a16="http://schemas.microsoft.com/office/drawing/2014/main" xmlns="" id="{183725C2-18B3-43E7-8701-F7FEFE660C75}"/>
              </a:ext>
            </a:extLst>
          </p:cNvPr>
          <p:cNvSpPr/>
          <p:nvPr/>
        </p:nvSpPr>
        <p:spPr>
          <a:xfrm>
            <a:off x="5080271" y="2431911"/>
            <a:ext cx="3383868" cy="841338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Группа комбинированной направленности   </a:t>
            </a:r>
          </a:p>
        </p:txBody>
      </p:sp>
      <p:sp>
        <p:nvSpPr>
          <p:cNvPr id="11" name="Стрелка: вниз 10">
            <a:extLst>
              <a:ext uri="{FF2B5EF4-FFF2-40B4-BE49-F238E27FC236}">
                <a16:creationId xmlns:a16="http://schemas.microsoft.com/office/drawing/2014/main" xmlns="" id="{58B09C06-6803-4E2C-8C10-94FC67611D68}"/>
              </a:ext>
            </a:extLst>
          </p:cNvPr>
          <p:cNvSpPr/>
          <p:nvPr/>
        </p:nvSpPr>
        <p:spPr>
          <a:xfrm rot="18984048">
            <a:off x="6226690" y="2028795"/>
            <a:ext cx="251003" cy="457200"/>
          </a:xfrm>
          <a:prstGeom prst="downArrow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6050F344-037C-4B9C-A0C9-FC259EE75A77}"/>
              </a:ext>
            </a:extLst>
          </p:cNvPr>
          <p:cNvSpPr/>
          <p:nvPr/>
        </p:nvSpPr>
        <p:spPr>
          <a:xfrm rot="2652569">
            <a:off x="5484044" y="3340172"/>
            <a:ext cx="225246" cy="533327"/>
          </a:xfrm>
          <a:prstGeom prst="downArrow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xmlns="" id="{C3D63E79-703C-4B23-933A-94C2CE7163CF}"/>
              </a:ext>
            </a:extLst>
          </p:cNvPr>
          <p:cNvSpPr/>
          <p:nvPr/>
        </p:nvSpPr>
        <p:spPr>
          <a:xfrm>
            <a:off x="6480646" y="3337162"/>
            <a:ext cx="280951" cy="1381294"/>
          </a:xfrm>
          <a:prstGeom prst="downArrow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xmlns="" id="{875AD4D5-905C-4865-BD10-288AEE04DE2A}"/>
              </a:ext>
            </a:extLst>
          </p:cNvPr>
          <p:cNvSpPr/>
          <p:nvPr/>
        </p:nvSpPr>
        <p:spPr>
          <a:xfrm rot="19741256">
            <a:off x="7671580" y="3329421"/>
            <a:ext cx="245637" cy="510661"/>
          </a:xfrm>
          <a:prstGeom prst="downArrow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D81FBB01-75AD-4A83-A391-197828451D65}"/>
              </a:ext>
            </a:extLst>
          </p:cNvPr>
          <p:cNvSpPr/>
          <p:nvPr/>
        </p:nvSpPr>
        <p:spPr>
          <a:xfrm>
            <a:off x="3995936" y="4003140"/>
            <a:ext cx="2036630" cy="7444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8EB49E6C-1E82-42E5-97CE-EA69B8AEB14F}"/>
              </a:ext>
            </a:extLst>
          </p:cNvPr>
          <p:cNvSpPr/>
          <p:nvPr/>
        </p:nvSpPr>
        <p:spPr>
          <a:xfrm>
            <a:off x="5648720" y="4766899"/>
            <a:ext cx="2225753" cy="822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 –старшая группа 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xmlns="" id="{0AE62FEC-AFF7-4054-B893-BD7C6BE90A34}"/>
              </a:ext>
            </a:extLst>
          </p:cNvPr>
          <p:cNvSpPr/>
          <p:nvPr/>
        </p:nvSpPr>
        <p:spPr>
          <a:xfrm>
            <a:off x="6847986" y="3866879"/>
            <a:ext cx="2225753" cy="8220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к школе группа</a:t>
            </a:r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xmlns="" id="{A2CB902A-4A4B-401B-9431-41F03DB5D1CE}"/>
              </a:ext>
            </a:extLst>
          </p:cNvPr>
          <p:cNvSpPr/>
          <p:nvPr/>
        </p:nvSpPr>
        <p:spPr>
          <a:xfrm>
            <a:off x="1724977" y="3445647"/>
            <a:ext cx="280951" cy="491377"/>
          </a:xfrm>
          <a:prstGeom prst="downArrow">
            <a:avLst/>
          </a:prstGeom>
          <a:solidFill>
            <a:srgbClr val="ABE9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A2C0A958-C20D-4F48-BF59-A489CA442F97}"/>
              </a:ext>
            </a:extLst>
          </p:cNvPr>
          <p:cNvSpPr/>
          <p:nvPr/>
        </p:nvSpPr>
        <p:spPr>
          <a:xfrm>
            <a:off x="664154" y="3961905"/>
            <a:ext cx="2225753" cy="82207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 раннего возраста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162125-4539-4D3A-BBF6-08E6356CF3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8255" y="4915362"/>
            <a:ext cx="2697755" cy="202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file"/>
          </p:cNvPr>
          <p:cNvPicPr/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95" y="1215755"/>
            <a:ext cx="1944216" cy="273630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3528" y="4099074"/>
            <a:ext cx="33843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Карта наблюдений по ОП ДО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Карта наблюдений по  АОП ДО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Карта наблюдений  в части Программы, формируемой    участниками образовательных отношений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2054" y="1569176"/>
            <a:ext cx="4226530" cy="1246000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6279" y="1616125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учет результатов освоения воспитанниками образовательных программ дошкольного образования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242054" y="2851376"/>
            <a:ext cx="36004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85679" y="2969700"/>
            <a:ext cx="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804248" y="2994760"/>
            <a:ext cx="0" cy="4320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111200" y="3066767"/>
            <a:ext cx="288032" cy="2880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3698493" y="3426807"/>
            <a:ext cx="1320010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890446" y="36882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</a:t>
            </a:r>
            <a:r>
              <a:rPr lang="ru-RU" dirty="0"/>
              <a:t> 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09615" y="3441757"/>
            <a:ext cx="115212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308344" y="3426807"/>
            <a:ext cx="1321215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697305" y="3401747"/>
            <a:ext cx="143265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210456" y="3681143"/>
            <a:ext cx="1000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9682" y="3667831"/>
            <a:ext cx="129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Хранение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5789" y="3697883"/>
            <a:ext cx="142324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Накопление 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427987" y="4312171"/>
            <a:ext cx="1008112" cy="84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868144" y="4330077"/>
            <a:ext cx="0" cy="84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6962684" y="4362744"/>
            <a:ext cx="12536" cy="8450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7707590" y="4527098"/>
            <a:ext cx="72008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кругленный прямоугольник 32"/>
          <p:cNvSpPr/>
          <p:nvPr/>
        </p:nvSpPr>
        <p:spPr>
          <a:xfrm>
            <a:off x="4546755" y="5297019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4608004" y="5453672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 образовательного процесса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C68CF9-C044-4971-BEAB-6DCB78871FDE}"/>
              </a:ext>
            </a:extLst>
          </p:cNvPr>
          <p:cNvSpPr txBox="1"/>
          <p:nvPr/>
        </p:nvSpPr>
        <p:spPr>
          <a:xfrm>
            <a:off x="1835696" y="24075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7" name="Скругленный прямоугольник 4">
            <a:extLst>
              <a:ext uri="{FF2B5EF4-FFF2-40B4-BE49-F238E27FC236}">
                <a16:creationId xmlns:a16="http://schemas.microsoft.com/office/drawing/2014/main" xmlns="" id="{DD95B3AA-DE59-41B1-B400-67F7B44E641D}"/>
              </a:ext>
            </a:extLst>
          </p:cNvPr>
          <p:cNvSpPr/>
          <p:nvPr/>
        </p:nvSpPr>
        <p:spPr>
          <a:xfrm>
            <a:off x="1405719" y="-49942"/>
            <a:ext cx="6929486" cy="1080676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Освоение  воспитанниками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2835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79265" y="94782"/>
            <a:ext cx="6929486" cy="1142984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A2EB846E-9D9C-49F3-8EDA-ECCE1470F4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323660"/>
              </p:ext>
            </p:extLst>
          </p:nvPr>
        </p:nvGraphicFramePr>
        <p:xfrm>
          <a:off x="395536" y="1547648"/>
          <a:ext cx="4176464" cy="490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04416C3-59C1-449B-A22D-6B8A1F264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3861425"/>
              </p:ext>
            </p:extLst>
          </p:nvPr>
        </p:nvGraphicFramePr>
        <p:xfrm>
          <a:off x="4538885" y="1412776"/>
          <a:ext cx="446449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91680" y="40466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6245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ownloads\Лицензия на осуществление образовательной деятельности-1_page-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9" t="2151" b="3010"/>
          <a:stretch/>
        </p:blipFill>
        <p:spPr bwMode="auto">
          <a:xfrm>
            <a:off x="4518684" y="2159713"/>
            <a:ext cx="3149660" cy="45649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19777" cy="42576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xmlns="" id="{1A363B78-E731-4260-A94E-2B84C3746774}"/>
              </a:ext>
            </a:extLst>
          </p:cNvPr>
          <p:cNvSpPr/>
          <p:nvPr/>
        </p:nvSpPr>
        <p:spPr>
          <a:xfrm>
            <a:off x="3092385" y="79122"/>
            <a:ext cx="5760640" cy="2016224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обеспечивает получение дошкольного образования, присмотр и уход за воспитанниками.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212780" y="404664"/>
            <a:ext cx="6286391" cy="864096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2780" y="404664"/>
            <a:ext cx="611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развития на этапе завершения дошкольного образования 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500640145"/>
              </p:ext>
            </p:extLst>
          </p:nvPr>
        </p:nvGraphicFramePr>
        <p:xfrm>
          <a:off x="40" y="1722588"/>
          <a:ext cx="8892440" cy="4874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A581238-5790-432D-9B2D-A18753C0BF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5094118"/>
            <a:ext cx="1224136" cy="2007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99F3FB2-EE7E-4C66-AD65-6E883E1D2F8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388" y="4775218"/>
            <a:ext cx="1627566" cy="2173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4A712B9-71DE-4421-A1FE-4E84378BBE0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82" y="4726494"/>
            <a:ext cx="1462878" cy="18256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309946" y="172671"/>
            <a:ext cx="6286391" cy="864096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12780" y="404664"/>
            <a:ext cx="6117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наших воспитанников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2287477-AC06-4DBD-803C-6A960FF3E16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1061" y="3697008"/>
            <a:ext cx="2010581" cy="268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E405C0E-7CEC-4585-96B9-E3050C725E5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18462" y="1112967"/>
            <a:ext cx="221322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03169A-3D4A-44E1-967B-1A202C78A2D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708" y="1007567"/>
            <a:ext cx="2107908" cy="281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0DF96607-BF17-41C3-891C-06075A49F9B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r="6966"/>
          <a:stretch/>
        </p:blipFill>
        <p:spPr>
          <a:xfrm>
            <a:off x="24010" y="4374799"/>
            <a:ext cx="3386078" cy="204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06DD6D5-500B-4AD6-A731-C209CB695FD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45259" y="1297225"/>
            <a:ext cx="3322608" cy="2048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DE8462F-4F94-4385-B8FB-F4D003B9ABFD}"/>
              </a:ext>
            </a:extLst>
          </p:cNvPr>
          <p:cNvSpPr txBox="1"/>
          <p:nvPr/>
        </p:nvSpPr>
        <p:spPr>
          <a:xfrm>
            <a:off x="-13556" y="3760828"/>
            <a:ext cx="2485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«Мастерская Деда Мороза»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8F8F76E-B524-4A77-8B4F-6A06C7D3E09C}"/>
              </a:ext>
            </a:extLst>
          </p:cNvPr>
          <p:cNvSpPr txBox="1"/>
          <p:nvPr/>
        </p:nvSpPr>
        <p:spPr>
          <a:xfrm>
            <a:off x="3098515" y="3327676"/>
            <a:ext cx="2485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«Спартакиада -2018»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F4A0592-E59F-40AF-8AB0-BD071FB69DBD}"/>
              </a:ext>
            </a:extLst>
          </p:cNvPr>
          <p:cNvSpPr txBox="1"/>
          <p:nvPr/>
        </p:nvSpPr>
        <p:spPr>
          <a:xfrm>
            <a:off x="6157235" y="3888917"/>
            <a:ext cx="287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«За безопасность на дорогах всей семьей»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015824D-DD1E-4D9A-B33B-F665C17F3F32}"/>
              </a:ext>
            </a:extLst>
          </p:cNvPr>
          <p:cNvSpPr txBox="1"/>
          <p:nvPr/>
        </p:nvSpPr>
        <p:spPr>
          <a:xfrm>
            <a:off x="151350" y="6197149"/>
            <a:ext cx="287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«За безопасность на дорогах всей семьей»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867B38E-170C-4013-93C2-E90EB096CFA6}"/>
              </a:ext>
            </a:extLst>
          </p:cNvPr>
          <p:cNvSpPr txBox="1"/>
          <p:nvPr/>
        </p:nvSpPr>
        <p:spPr>
          <a:xfrm>
            <a:off x="3612529" y="5965778"/>
            <a:ext cx="1948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художественной гимнастике</a:t>
            </a:r>
          </a:p>
        </p:txBody>
      </p:sp>
    </p:spTree>
    <p:extLst>
      <p:ext uri="{BB962C8B-B14F-4D97-AF65-F5344CB8AC3E}">
        <p14:creationId xmlns:p14="http://schemas.microsoft.com/office/powerpoint/2010/main" val="32879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xmlns="" id="{A5901543-E1F1-469D-9B3E-9F550908E0D8}"/>
              </a:ext>
            </a:extLst>
          </p:cNvPr>
          <p:cNvSpPr/>
          <p:nvPr/>
        </p:nvSpPr>
        <p:spPr>
          <a:xfrm>
            <a:off x="251521" y="144046"/>
            <a:ext cx="6264696" cy="1052706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2850A8F-6923-44B9-8575-FEA579ED6892}"/>
              </a:ext>
            </a:extLst>
          </p:cNvPr>
          <p:cNvSpPr txBox="1"/>
          <p:nvPr/>
        </p:nvSpPr>
        <p:spPr>
          <a:xfrm>
            <a:off x="251520" y="391428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224BB13A-049A-4B45-BBE2-D5B9B95ACFB1}"/>
              </a:ext>
            </a:extLst>
          </p:cNvPr>
          <p:cNvSpPr/>
          <p:nvPr/>
        </p:nvSpPr>
        <p:spPr>
          <a:xfrm>
            <a:off x="1002905" y="1669450"/>
            <a:ext cx="2736305" cy="4790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316718A-C5F8-48B3-ABFC-C7259257D0F5}"/>
              </a:ext>
            </a:extLst>
          </p:cNvPr>
          <p:cNvSpPr/>
          <p:nvPr/>
        </p:nvSpPr>
        <p:spPr>
          <a:xfrm>
            <a:off x="9060" y="2237723"/>
            <a:ext cx="9027435" cy="46085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образовательной деятельности по образовательным программам дошкольного образования на основе внедрения новых технологий и обновления содержания образования, в том числе информационно-коммуникационных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коррекционной деятельности учреждения, с учетом индивидуальных особенностей дошкольников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воспитателей МБДОУ в соответствии с критериям стандарта педагога дошкольного образования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управления учреждением и внутренней системы оценки качества образования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работы с родителями (законными представителями). Содействие повышению роли родителей в образовании ребенка дошкольного возраста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перечня и содержания дополнительных общеразвивающих программ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422B19E-B767-4070-B549-D161B98F9B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624" y="11765"/>
            <a:ext cx="1610612" cy="2271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20C08DA-6BE0-4B2F-B034-064E2E1A3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832" y="3447914"/>
            <a:ext cx="5220072" cy="3480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2FA7536-3833-4965-A520-DD89B01C2910}"/>
              </a:ext>
            </a:extLst>
          </p:cNvPr>
          <p:cNvSpPr txBox="1"/>
          <p:nvPr/>
        </p:nvSpPr>
        <p:spPr>
          <a:xfrm>
            <a:off x="179512" y="1484784"/>
            <a:ext cx="8521488" cy="193899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развивающего и коррекционного образования, реализующего право каждого ребенка на качественное дошкольное образование , полноценное развитие в период дошкольного детства как основы успешной реализации и самореализации.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5">
            <a:extLst>
              <a:ext uri="{FF2B5EF4-FFF2-40B4-BE49-F238E27FC236}">
                <a16:creationId xmlns:a16="http://schemas.microsoft.com/office/drawing/2014/main" xmlns="" id="{24480F8A-D8A9-48A5-86F9-1DFBC8A7F9ED}"/>
              </a:ext>
            </a:extLst>
          </p:cNvPr>
          <p:cNvSpPr/>
          <p:nvPr/>
        </p:nvSpPr>
        <p:spPr>
          <a:xfrm>
            <a:off x="849280" y="115222"/>
            <a:ext cx="7827176" cy="1190705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инновационного развития образовательного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05861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99592" y="188640"/>
            <a:ext cx="7848872" cy="1008112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Цели и задачи детского сада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EB0A2583-900F-4B02-A380-373F8F0B9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472608"/>
          </a:xfrm>
        </p:spPr>
        <p:txBody>
          <a:bodyPr>
            <a:no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формирование личности ребёнка с учетом его психофизического и социального развития, индивидуальных возможностей путём создания благоприятных условий для полноценного проживания ребёнком дошкольного детства.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общей культуры, развитие физических, интеллектуальных, нравственных, эстетических и личностных качеств, формирование предпосылок учебной деятельности, сохранение и укрепление здоровья детей дошкольного возраста.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с учетом возрастных категорий детей гражданственности, уважения к правам и свободам человека, любви к окружающей природе, Родине, семье.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необходимой коррекции недостатков в физическом и (или) психическом развитии воспитанников.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семьями воспитанников для обеспечения их полноценного развития.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консультативной и методической помощи родителям (законным представителям) по вопросам воспитания, обучения 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2563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0959" y="5502915"/>
            <a:ext cx="6929486" cy="1142984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Дополнительная общеразвивающая  программа «Волшебные кубики»</a:t>
            </a: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утверждена 30.08.2019г. приказ №67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DF87BBA-4BBF-4DEC-BD2B-B3C211F52B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56" y="1002561"/>
            <a:ext cx="4303040" cy="29725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BB2895-5028-491F-B3FC-9D38FA7D17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5596" y="2644435"/>
            <a:ext cx="4645015" cy="29029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B75F8E-848B-4578-BA6C-E38C814494E8}"/>
              </a:ext>
            </a:extLst>
          </p:cNvPr>
          <p:cNvSpPr txBox="1"/>
          <p:nvPr/>
        </p:nvSpPr>
        <p:spPr>
          <a:xfrm>
            <a:off x="267233" y="1285801"/>
            <a:ext cx="37685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программа дошкольного образования Муниципального бюджетного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детского сада №13 г. Павлово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31.08.2020г. приказ №51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916A710-784D-49D9-A110-C59106A45599}"/>
              </a:ext>
            </a:extLst>
          </p:cNvPr>
          <p:cNvSpPr/>
          <p:nvPr/>
        </p:nvSpPr>
        <p:spPr>
          <a:xfrm>
            <a:off x="4464130" y="2956473"/>
            <a:ext cx="439248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дошкольного образования для детей с тяжелыми нарушениями речи  Муниципального бюджетного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образовательного учреждения детского сада №13 г. Павлово</a:t>
            </a:r>
          </a:p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31.08.2020г. приказ №51</a:t>
            </a:r>
          </a:p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xmlns="" id="{7CD2C90E-AC90-49A7-AA04-183AF33F31AC}"/>
              </a:ext>
            </a:extLst>
          </p:cNvPr>
          <p:cNvSpPr/>
          <p:nvPr/>
        </p:nvSpPr>
        <p:spPr>
          <a:xfrm>
            <a:off x="899592" y="188640"/>
            <a:ext cx="7848872" cy="1008112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Образовательные программы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3548" y="0"/>
            <a:ext cx="8136904" cy="1264552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Локальные нормативные акты ДОУ, регламентирующие: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70039CF-AFF1-4D31-8729-6A0B379F9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474" y="1342934"/>
            <a:ext cx="1859603" cy="5679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9AC293-77F4-4956-9AED-4ACE33210542}"/>
              </a:ext>
            </a:extLst>
          </p:cNvPr>
          <p:cNvSpPr txBox="1"/>
          <p:nvPr/>
        </p:nvSpPr>
        <p:spPr>
          <a:xfrm>
            <a:off x="230481" y="1415123"/>
            <a:ext cx="169262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3A5C7204-D6FA-4912-89CE-D6047B33AAC7}"/>
              </a:ext>
            </a:extLst>
          </p:cNvPr>
          <p:cNvSpPr/>
          <p:nvPr/>
        </p:nvSpPr>
        <p:spPr>
          <a:xfrm>
            <a:off x="78727" y="1934255"/>
            <a:ext cx="2130212" cy="521326"/>
          </a:xfrm>
          <a:prstGeom prst="roundRect">
            <a:avLst/>
          </a:prstGeom>
          <a:solidFill>
            <a:srgbClr val="BDD6FB"/>
          </a:solidFill>
          <a:ln>
            <a:solidFill>
              <a:srgbClr val="B0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Организации (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№40 от 02.05.2015.) 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4BFCE27-9E1F-4997-B97E-10197C8252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995" y="1342934"/>
            <a:ext cx="2673727" cy="8337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FD5BF0-607B-4316-8DEC-DD6DE2F4B39E}"/>
              </a:ext>
            </a:extLst>
          </p:cNvPr>
          <p:cNvSpPr txBox="1"/>
          <p:nvPr/>
        </p:nvSpPr>
        <p:spPr>
          <a:xfrm>
            <a:off x="3260142" y="1433702"/>
            <a:ext cx="254884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аспекты деятельности 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003DDE9D-FB18-421B-9F65-4F400F4347EC}"/>
              </a:ext>
            </a:extLst>
          </p:cNvPr>
          <p:cNvSpPr/>
          <p:nvPr/>
        </p:nvSpPr>
        <p:spPr>
          <a:xfrm>
            <a:off x="2494691" y="2176710"/>
            <a:ext cx="4149300" cy="4356957"/>
          </a:xfrm>
          <a:prstGeom prst="roundRect">
            <a:avLst/>
          </a:prstGeom>
          <a:solidFill>
            <a:srgbClr val="BDD6FB"/>
          </a:solidFill>
          <a:ln>
            <a:solidFill>
              <a:srgbClr val="B0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оформления возникновения, изменения и прекращения образовательных отношений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№17 от 05.03.2018г.)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приема обучающихся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№49 от 31.08.2020г.)</a:t>
            </a:r>
            <a:endParaRPr lang="en-US" sz="1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режиме занятий обучающихся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№60/3от 31.08.2018г.)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порядке и основаниях перевода, отчисления обучающихся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№21 от 25.02.2019г.)</a:t>
            </a:r>
          </a:p>
          <a:p>
            <a:pPr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индивидуальном учете результатов освоения воспитанниками образовательной программы дошкольного образования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№60/4 от 31.08.2018г.)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8F8A8FD5-CACF-46A1-8134-23131EA8275C}"/>
              </a:ext>
            </a:extLst>
          </p:cNvPr>
          <p:cNvSpPr/>
          <p:nvPr/>
        </p:nvSpPr>
        <p:spPr>
          <a:xfrm>
            <a:off x="6696340" y="2197353"/>
            <a:ext cx="2347476" cy="2346706"/>
          </a:xfrm>
          <a:prstGeom prst="roundRect">
            <a:avLst/>
          </a:prstGeom>
          <a:solidFill>
            <a:srgbClr val="BDD6FB"/>
          </a:solidFill>
          <a:ln>
            <a:solidFill>
              <a:srgbClr val="B0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indent="-285750" algn="ctr">
              <a:buFontTx/>
              <a:buChar char="-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080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комбинированных группах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№61/3 от 31.08.2018г.)</a:t>
            </a:r>
          </a:p>
          <a:p>
            <a:pPr indent="-1080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№49/2 от 31.08.2020г.)</a:t>
            </a:r>
          </a:p>
          <a:p>
            <a:pPr indent="-108000" algn="just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языке (языках)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№57 от 31.08.2018г.)</a:t>
            </a:r>
          </a:p>
          <a:p>
            <a:pPr indent="-108000" algn="just">
              <a:buFontTx/>
              <a:buChar char="-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43DD0FE-95F9-4406-80E3-9DDDD9DBF3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6112" y="1352288"/>
            <a:ext cx="3059832" cy="83377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241FE3F-F0EA-4C56-858C-BF7D4C502890}"/>
              </a:ext>
            </a:extLst>
          </p:cNvPr>
          <p:cNvSpPr txBox="1"/>
          <p:nvPr/>
        </p:nvSpPr>
        <p:spPr>
          <a:xfrm>
            <a:off x="6084168" y="1415123"/>
            <a:ext cx="305983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образовательного процесса 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B2D48705-EADD-4A06-B6AF-90D6B010B970}"/>
              </a:ext>
            </a:extLst>
          </p:cNvPr>
          <p:cNvCxnSpPr>
            <a:cxnSpLocks/>
          </p:cNvCxnSpPr>
          <p:nvPr/>
        </p:nvCxnSpPr>
        <p:spPr>
          <a:xfrm>
            <a:off x="5861338" y="1206538"/>
            <a:ext cx="1084057" cy="33222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C37FC30E-7CA4-4BFE-B926-C55C09C7BA6F}"/>
              </a:ext>
            </a:extLst>
          </p:cNvPr>
          <p:cNvCxnSpPr>
            <a:cxnSpLocks/>
          </p:cNvCxnSpPr>
          <p:nvPr/>
        </p:nvCxnSpPr>
        <p:spPr>
          <a:xfrm>
            <a:off x="7658218" y="1200232"/>
            <a:ext cx="148889" cy="228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A4DE7052-5FBA-4FA7-869D-0F01E816FB51}"/>
              </a:ext>
            </a:extLst>
          </p:cNvPr>
          <p:cNvCxnSpPr>
            <a:cxnSpLocks/>
          </p:cNvCxnSpPr>
          <p:nvPr/>
        </p:nvCxnSpPr>
        <p:spPr>
          <a:xfrm flipH="1">
            <a:off x="1633256" y="1221857"/>
            <a:ext cx="130432" cy="97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E18A76B2-8B6D-4ECD-BA06-D77183BAC188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4534566" y="1124744"/>
            <a:ext cx="0" cy="308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0697F0E-6B93-4B7F-A2C4-8505727733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9309" y="4533371"/>
            <a:ext cx="2395913" cy="107940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F5C87470-EB2D-468F-9C5A-5AA62F73E70C}"/>
              </a:ext>
            </a:extLst>
          </p:cNvPr>
          <p:cNvSpPr txBox="1"/>
          <p:nvPr/>
        </p:nvSpPr>
        <p:spPr>
          <a:xfrm>
            <a:off x="6622534" y="4619274"/>
            <a:ext cx="242128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Права, обязанности и ответственность работников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D4268A8F-A954-4700-81FF-E75C022B36D9}"/>
              </a:ext>
            </a:extLst>
          </p:cNvPr>
          <p:cNvSpPr/>
          <p:nvPr/>
        </p:nvSpPr>
        <p:spPr>
          <a:xfrm>
            <a:off x="6725409" y="5542604"/>
            <a:ext cx="2318407" cy="1132443"/>
          </a:xfrm>
          <a:prstGeom prst="roundRect">
            <a:avLst/>
          </a:prstGeom>
          <a:solidFill>
            <a:srgbClr val="BDD6FB"/>
          </a:solidFill>
          <a:ln>
            <a:solidFill>
              <a:srgbClr val="B0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-Правила внутреннего трудового распорядка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№3 от 22.01.2021г)</a:t>
            </a:r>
          </a:p>
        </p:txBody>
      </p: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677BA107-EC60-4EB2-9499-DC5FF0A9155E}"/>
              </a:ext>
            </a:extLst>
          </p:cNvPr>
          <p:cNvCxnSpPr>
            <a:cxnSpLocks/>
          </p:cNvCxnSpPr>
          <p:nvPr/>
        </p:nvCxnSpPr>
        <p:spPr>
          <a:xfrm flipH="1">
            <a:off x="2197907" y="1200232"/>
            <a:ext cx="649864" cy="14667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5B73D74F-13B4-4273-BCB0-3D078564165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21" y="2550324"/>
            <a:ext cx="2194218" cy="72133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DFDAE6D0-F800-414E-9F4C-D280430D4FC5}"/>
              </a:ext>
            </a:extLst>
          </p:cNvPr>
          <p:cNvSpPr txBox="1"/>
          <p:nvPr/>
        </p:nvSpPr>
        <p:spPr>
          <a:xfrm>
            <a:off x="-19167" y="2541419"/>
            <a:ext cx="20544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отношения 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822983B-47BC-4A94-A018-CFAF74A17399}"/>
              </a:ext>
            </a:extLst>
          </p:cNvPr>
          <p:cNvSpPr/>
          <p:nvPr/>
        </p:nvSpPr>
        <p:spPr>
          <a:xfrm>
            <a:off x="0" y="3280565"/>
            <a:ext cx="2500009" cy="2006423"/>
          </a:xfrm>
          <a:prstGeom prst="roundRect">
            <a:avLst/>
          </a:prstGeom>
          <a:solidFill>
            <a:srgbClr val="BDD6FB"/>
          </a:solidFill>
          <a:ln>
            <a:solidFill>
              <a:srgbClr val="B0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комиссии по урегулированию споров между участниками образовательных отношений </a:t>
            </a:r>
            <a:r>
              <a:rPr lang="ru-RU" sz="1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№26 от 28.05.2019г.)</a:t>
            </a:r>
          </a:p>
        </p:txBody>
      </p: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xmlns="" id="{B4E60A81-5D87-49BB-B338-8910180552A3}"/>
              </a:ext>
            </a:extLst>
          </p:cNvPr>
          <p:cNvCxnSpPr>
            <a:cxnSpLocks/>
          </p:cNvCxnSpPr>
          <p:nvPr/>
        </p:nvCxnSpPr>
        <p:spPr>
          <a:xfrm flipH="1">
            <a:off x="2305661" y="1198485"/>
            <a:ext cx="891584" cy="41366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95DA662D-E260-4406-8C92-5A975972399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37263" y="5328969"/>
            <a:ext cx="2531954" cy="79301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FB48311F-F4F5-4A79-B41C-9E8383761214}"/>
              </a:ext>
            </a:extLst>
          </p:cNvPr>
          <p:cNvSpPr txBox="1"/>
          <p:nvPr/>
        </p:nvSpPr>
        <p:spPr>
          <a:xfrm>
            <a:off x="12145" y="5442877"/>
            <a:ext cx="253195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</a:t>
            </a:r>
          </a:p>
        </p:txBody>
      </p: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xmlns="" id="{349BDC00-C7A5-4AC6-BE9C-C1AEE67ECAF8}"/>
              </a:ext>
            </a:extLst>
          </p:cNvPr>
          <p:cNvSpPr/>
          <p:nvPr/>
        </p:nvSpPr>
        <p:spPr>
          <a:xfrm>
            <a:off x="147474" y="6108826"/>
            <a:ext cx="2231463" cy="749174"/>
          </a:xfrm>
          <a:prstGeom prst="roundRect">
            <a:avLst/>
          </a:prstGeom>
          <a:solidFill>
            <a:srgbClr val="BDD6FB"/>
          </a:solidFill>
          <a:ln>
            <a:solidFill>
              <a:srgbClr val="B0F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Положение о сайте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№49/1 от 31.08.2018г.)</a:t>
            </a:r>
          </a:p>
        </p:txBody>
      </p:sp>
    </p:spTree>
    <p:extLst>
      <p:ext uri="{BB962C8B-B14F-4D97-AF65-F5344CB8AC3E}">
        <p14:creationId xmlns:p14="http://schemas.microsoft.com/office/powerpoint/2010/main" val="314382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4424" y="0"/>
            <a:ext cx="8896904" cy="1328369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57FC09-B59E-402A-9285-D89E294CC344}"/>
              </a:ext>
            </a:extLst>
          </p:cNvPr>
          <p:cNvSpPr txBox="1"/>
          <p:nvPr/>
        </p:nvSpPr>
        <p:spPr>
          <a:xfrm>
            <a:off x="251520" y="188640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Учебно-материальная (материально-техническая) база Учреждения  </a:t>
            </a:r>
          </a:p>
        </p:txBody>
      </p:sp>
      <p:pic>
        <p:nvPicPr>
          <p:cNvPr id="9" name="Рисунок 8" descr="https://melkie.net/wp-content/uploads/2018/05/metodicheskie-posobiya-po-programme-768x5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09227"/>
            <a:ext cx="2824480" cy="212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:\Среда\IMG_20171107_140144.jpg"/>
          <p:cNvPicPr/>
          <p:nvPr/>
        </p:nvPicPr>
        <p:blipFill>
          <a:blip r:embed="rId3" cstate="print"/>
          <a:srcRect l="9056" r="18349"/>
          <a:stretch>
            <a:fillRect/>
          </a:stretch>
        </p:blipFill>
        <p:spPr bwMode="auto">
          <a:xfrm>
            <a:off x="-4424" y="931469"/>
            <a:ext cx="3096344" cy="212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F:\Среда\IMG_20171107_140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86985"/>
            <a:ext cx="2907699" cy="2079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F75E3BF-B1CA-4EA1-8153-D0E66B97AAE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39339" y="2254848"/>
            <a:ext cx="4725149" cy="354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876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116631"/>
            <a:ext cx="6993135" cy="677967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2C6B5C-9D8F-43AC-A555-75C7822BA14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988"/>
            <a:ext cx="2985770" cy="223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AE1D238-3D8D-44FC-ADCC-3C436EC9B1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78684" y="4542988"/>
            <a:ext cx="3188475" cy="2238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3C4E96-BA11-4FC3-B6A3-46FF6E51474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710" y="3860604"/>
            <a:ext cx="2933974" cy="199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381" y="1412776"/>
            <a:ext cx="2888615" cy="216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871" y="794599"/>
            <a:ext cx="2578100" cy="3011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6" r="6427"/>
          <a:stretch/>
        </p:blipFill>
        <p:spPr bwMode="auto">
          <a:xfrm>
            <a:off x="65590" y="849116"/>
            <a:ext cx="2905432" cy="295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8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71600" y="116632"/>
            <a:ext cx="7344816" cy="720080"/>
          </a:xfrm>
          <a:prstGeom prst="roundRect">
            <a:avLst/>
          </a:prstGeom>
          <a:solidFill>
            <a:srgbClr val="FFFFCC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групп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1EAEE4-1724-450D-B401-09D9C126D476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182" y="2097269"/>
            <a:ext cx="2667635" cy="3556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D83FCB1-6EF2-44F5-9539-31E98F184D85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978082"/>
            <a:ext cx="298577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F5A7DB4-3CA7-47B5-B00E-5503441388A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817" y="4052688"/>
            <a:ext cx="3180395" cy="226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52D610B-6BF1-4624-A07F-6149CE25137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9" y="4005064"/>
            <a:ext cx="3179502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07" y="1095557"/>
            <a:ext cx="2802081" cy="2267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5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07257" y="116632"/>
            <a:ext cx="6929486" cy="504056"/>
          </a:xfrm>
          <a:prstGeom prst="round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Оснащение прогулочных участков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A85D42-EAFB-49C6-9D0D-729E8E22CAC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721" y="690903"/>
            <a:ext cx="4455078" cy="321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0974830-BE11-4C13-BB7A-028647775F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836" y="3972866"/>
            <a:ext cx="4408191" cy="286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169F4B4-A68D-49B9-BD8C-1D1D7E653EE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6" t="5532" r="8606" b="5002"/>
          <a:stretch/>
        </p:blipFill>
        <p:spPr bwMode="auto">
          <a:xfrm>
            <a:off x="116922" y="620688"/>
            <a:ext cx="4455078" cy="3427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7A9058-1E56-463E-B0F0-68CF4BCB9C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b="10971"/>
          <a:stretch/>
        </p:blipFill>
        <p:spPr>
          <a:xfrm>
            <a:off x="116922" y="4001263"/>
            <a:ext cx="4283968" cy="285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23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786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</dc:creator>
  <cp:lastModifiedBy>алексей</cp:lastModifiedBy>
  <cp:revision>130</cp:revision>
  <dcterms:created xsi:type="dcterms:W3CDTF">2021-02-08T13:26:02Z</dcterms:created>
  <dcterms:modified xsi:type="dcterms:W3CDTF">2021-02-16T17:44:06Z</dcterms:modified>
</cp:coreProperties>
</file>