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9" r:id="rId3"/>
    <p:sldId id="287" r:id="rId4"/>
    <p:sldId id="282" r:id="rId5"/>
    <p:sldId id="283" r:id="rId6"/>
    <p:sldId id="288" r:id="rId7"/>
    <p:sldId id="295" r:id="rId8"/>
    <p:sldId id="286" r:id="rId9"/>
    <p:sldId id="280" r:id="rId10"/>
    <p:sldId id="293" r:id="rId11"/>
    <p:sldId id="285" r:id="rId12"/>
    <p:sldId id="274" r:id="rId13"/>
    <p:sldId id="265" r:id="rId14"/>
    <p:sldId id="289" r:id="rId15"/>
    <p:sldId id="266" r:id="rId16"/>
    <p:sldId id="290" r:id="rId17"/>
    <p:sldId id="291" r:id="rId18"/>
    <p:sldId id="29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3" autoAdjust="0"/>
    <p:restoredTop sz="90504" autoAdjust="0"/>
  </p:normalViewPr>
  <p:slideViewPr>
    <p:cSldViewPr>
      <p:cViewPr varScale="1">
        <p:scale>
          <a:sx n="63" d="100"/>
          <a:sy n="63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Педагогическая диагностика </a:t>
            </a:r>
          </a:p>
          <a:p>
            <a:pPr>
              <a:defRPr/>
            </a:pPr>
            <a:r>
              <a:rPr lang="ru-RU"/>
              <a:t>Начальный этап</a:t>
            </a:r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c:rich>
      </c:tx>
      <c:layout>
        <c:manualLayout>
          <c:xMode val="edge"/>
          <c:yMode val="edge"/>
          <c:x val="0.3130972222222223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383454469971173E-2"/>
          <c:y val="0.15584935007221795"/>
          <c:w val="0.76309503622406183"/>
          <c:h val="0.405858577553229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Начальный этап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Сформировано</c:v>
                </c:pt>
                <c:pt idx="1">
                  <c:v>Частично сформировано</c:v>
                </c:pt>
                <c:pt idx="2">
                  <c:v>В стадии формирования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0.21000000000000021</c:v>
                </c:pt>
                <c:pt idx="1">
                  <c:v>0.26</c:v>
                </c:pt>
                <c:pt idx="2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6C8-42B3-B8B5-B532C824A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277824"/>
        <c:axId val="119279616"/>
        <c:axId val="0"/>
      </c:bar3DChart>
      <c:catAx>
        <c:axId val="11927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279616"/>
        <c:crosses val="autoZero"/>
        <c:auto val="1"/>
        <c:lblAlgn val="ctr"/>
        <c:lblOffset val="100"/>
        <c:noMultiLvlLbl val="0"/>
      </c:catAx>
      <c:valAx>
        <c:axId val="1192796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9277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7511724996121"/>
          <c:y val="0.14657931819666567"/>
          <c:w val="0.66854279453525844"/>
          <c:h val="0.665220190934801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Начальный этап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Сформировано</c:v>
                </c:pt>
                <c:pt idx="1">
                  <c:v>Частично сформировано</c:v>
                </c:pt>
                <c:pt idx="2">
                  <c:v>В стадии формирования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0.21000000000000021</c:v>
                </c:pt>
                <c:pt idx="1">
                  <c:v>0.26</c:v>
                </c:pt>
                <c:pt idx="2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7B-4E47-B19C-804735E8B6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Заключительный этап</c:v>
                </c:pt>
              </c:strCache>
            </c:strRef>
          </c:tx>
          <c:spPr>
            <a:solidFill>
              <a:schemeClr val="accent4"/>
            </a:solidFill>
            <a:ln w="2540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Сформировано</c:v>
                </c:pt>
                <c:pt idx="1">
                  <c:v>Частично сформировано</c:v>
                </c:pt>
                <c:pt idx="2">
                  <c:v>В стадии формирования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0.60000000000000064</c:v>
                </c:pt>
                <c:pt idx="1">
                  <c:v>0.32000000000000101</c:v>
                </c:pt>
                <c:pt idx="2">
                  <c:v>8.0000000000000043E-2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B-4E47-B19C-804735E8B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36448"/>
        <c:axId val="125737984"/>
        <c:axId val="0"/>
      </c:bar3DChart>
      <c:catAx>
        <c:axId val="12573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737984"/>
        <c:crosses val="autoZero"/>
        <c:auto val="1"/>
        <c:lblAlgn val="ctr"/>
        <c:lblOffset val="100"/>
        <c:noMultiLvlLbl val="0"/>
      </c:catAx>
      <c:valAx>
        <c:axId val="1257379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573644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5521-CD7A-4222-8DF0-13F3896F6A0A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D631-8BEC-4F13-9062-80B26FAB0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39AD-80DA-4B80-8AD6-AF8F77D55FB6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E2853-CCA3-4F78-9DF8-947BCD5139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6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E2853-CCA3-4F78-9DF8-947BCD5139D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8.jpe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microsoft.com/office/2007/relationships/hdphoto" Target="../media/hdphoto14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9.wdp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0" y="1196752"/>
            <a:ext cx="2413547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2411760" y="4437112"/>
            <a:ext cx="6069600" cy="175299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414520" y="697663"/>
            <a:ext cx="6081916" cy="2947361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546" y="764704"/>
            <a:ext cx="6078425" cy="273630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33922"/>
            <a:ext cx="5940659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80312" y="4941168"/>
            <a:ext cx="1591999" cy="1728112"/>
            <a:chOff x="5868144" y="3284984"/>
            <a:chExt cx="3032159" cy="3384296"/>
          </a:xfrm>
        </p:grpSpPr>
        <p:pic>
          <p:nvPicPr>
            <p:cNvPr id="1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0392" y="328498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8688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3278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 flipH="1">
              <a:off x="810039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0816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 flipH="1">
              <a:off x="5868144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 userDrawn="1"/>
        </p:nvGrpSpPr>
        <p:grpSpPr>
          <a:xfrm>
            <a:off x="179512" y="5085184"/>
            <a:ext cx="1512168" cy="1584096"/>
            <a:chOff x="179512" y="3356992"/>
            <a:chExt cx="2972672" cy="3312288"/>
          </a:xfrm>
        </p:grpSpPr>
        <p:pic>
          <p:nvPicPr>
            <p:cNvPr id="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 flipH="1">
            <a:off x="7380312" y="5085184"/>
            <a:ext cx="1512168" cy="1584096"/>
            <a:chOff x="179512" y="3356992"/>
            <a:chExt cx="2972672" cy="3312288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79104" y="3356992"/>
            <a:ext cx="7776864" cy="1301927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3"/>
            <a:ext cx="7772400" cy="129614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6759989" y="1045920"/>
            <a:ext cx="1766205" cy="3635421"/>
            <a:chOff x="6759989" y="1045920"/>
            <a:chExt cx="1766205" cy="3635421"/>
          </a:xfrm>
        </p:grpSpPr>
        <p:pic>
          <p:nvPicPr>
            <p:cNvPr id="6" name="Picture 18" descr="https://avatanplus.com/files/resources/original/56f4ce440988e153ac45b9c7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099" flipH="1">
              <a:off x="6759989" y="1045920"/>
              <a:ext cx="1527505" cy="363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69" y="1268760"/>
              <a:ext cx="1149577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62" y="2132856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052736"/>
              <a:ext cx="1073874" cy="107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 userDrawn="1"/>
        </p:nvSpPr>
        <p:spPr>
          <a:xfrm>
            <a:off x="1043608" y="621166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Автор этого шаблона: Погодаева Оксана Викторовна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-39322" y="1162704"/>
            <a:ext cx="1806049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03648" y="1563756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000" cy="1152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00808"/>
            <a:ext cx="7211144" cy="496855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403648" y="1627870"/>
            <a:ext cx="7200000" cy="5041489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0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1569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511256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51520" y="332656"/>
            <a:ext cx="1059633" cy="6098960"/>
            <a:chOff x="251520" y="404664"/>
            <a:chExt cx="1059633" cy="6098960"/>
          </a:xfrm>
        </p:grpSpPr>
        <p:pic>
          <p:nvPicPr>
            <p:cNvPr id="205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71808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45224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1059632" cy="105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4664"/>
              <a:ext cx="1059633" cy="10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0182" r="5267" b="11159"/>
            <a:stretch>
              <a:fillRect/>
            </a:stretch>
          </p:blipFill>
          <p:spPr bwMode="auto">
            <a:xfrm>
              <a:off x="251520" y="1700808"/>
              <a:ext cx="1058400" cy="98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avatanplus.com/files/resources/original/56f4ce440988e153ac45b9c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99" flipH="1">
            <a:off x="42503" y="1634489"/>
            <a:ext cx="1343072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58517" y="1634501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699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4062" y="1628800"/>
            <a:ext cx="7200696" cy="478088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1628800"/>
            <a:ext cx="1614647" cy="1731144"/>
            <a:chOff x="-11292" y="1196752"/>
            <a:chExt cx="2018375" cy="2112193"/>
          </a:xfrm>
        </p:grpSpPr>
        <p:pic>
          <p:nvPicPr>
            <p:cNvPr id="4116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92" y="1548184"/>
              <a:ext cx="1149576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90" y="2393329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96" y="1196752"/>
              <a:ext cx="1163887" cy="11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st.depositphotos.com/1526816/2921/v/170/depositphotos_29217567-A-young-girl-rollerskating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293096"/>
            <a:ext cx="1259632" cy="18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39552" y="1634501"/>
            <a:ext cx="8118965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39552" y="260648"/>
            <a:ext cx="8064896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08498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11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2699792" y="5880872"/>
            <a:ext cx="2003479" cy="908720"/>
            <a:chOff x="3030623" y="5877272"/>
            <a:chExt cx="2003479" cy="908720"/>
          </a:xfrm>
        </p:grpSpPr>
        <p:pic>
          <p:nvPicPr>
            <p:cNvPr id="3084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480289" y="5875125"/>
            <a:ext cx="2003479" cy="908720"/>
            <a:chOff x="480289" y="5875125"/>
            <a:chExt cx="2003479" cy="908720"/>
          </a:xfrm>
        </p:grpSpPr>
        <p:pic>
          <p:nvPicPr>
            <p:cNvPr id="32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9" y="5876645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48" y="5875125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 userDrawn="1"/>
        </p:nvGrpSpPr>
        <p:grpSpPr>
          <a:xfrm>
            <a:off x="4837720" y="5875125"/>
            <a:ext cx="2003479" cy="908720"/>
            <a:chOff x="3030623" y="5877272"/>
            <a:chExt cx="2003479" cy="908720"/>
          </a:xfrm>
        </p:grpSpPr>
        <p:pic>
          <p:nvPicPr>
            <p:cNvPr id="35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 userDrawn="1"/>
        </p:nvGrpSpPr>
        <p:grpSpPr>
          <a:xfrm>
            <a:off x="6861956" y="5877272"/>
            <a:ext cx="2003479" cy="908720"/>
            <a:chOff x="3030623" y="5877272"/>
            <a:chExt cx="2003479" cy="908720"/>
          </a:xfrm>
        </p:grpSpPr>
        <p:pic>
          <p:nvPicPr>
            <p:cNvPr id="38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39282" y="5848689"/>
            <a:ext cx="1871566" cy="907200"/>
            <a:chOff x="439282" y="5848689"/>
            <a:chExt cx="1871566" cy="907200"/>
          </a:xfrm>
        </p:grpSpPr>
        <p:pic>
          <p:nvPicPr>
            <p:cNvPr id="717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 userDrawn="1"/>
        </p:nvGrpSpPr>
        <p:grpSpPr>
          <a:xfrm>
            <a:off x="2701482" y="5880453"/>
            <a:ext cx="1871566" cy="907200"/>
            <a:chOff x="439282" y="5848689"/>
            <a:chExt cx="1871566" cy="907200"/>
          </a:xfrm>
        </p:grpSpPr>
        <p:pic>
          <p:nvPicPr>
            <p:cNvPr id="24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 userDrawn="1"/>
        </p:nvGrpSpPr>
        <p:grpSpPr>
          <a:xfrm>
            <a:off x="4782868" y="5892114"/>
            <a:ext cx="1871566" cy="907200"/>
            <a:chOff x="439282" y="5848689"/>
            <a:chExt cx="1871566" cy="907200"/>
          </a:xfrm>
        </p:grpSpPr>
        <p:pic>
          <p:nvPicPr>
            <p:cNvPr id="27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6910214" y="5892114"/>
            <a:ext cx="1871566" cy="907200"/>
            <a:chOff x="439282" y="5848689"/>
            <a:chExt cx="1871566" cy="907200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467544" y="404664"/>
            <a:ext cx="8280920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23528" y="4941168"/>
            <a:ext cx="1512168" cy="1584096"/>
            <a:chOff x="179512" y="3356992"/>
            <a:chExt cx="2972672" cy="3312288"/>
          </a:xfrm>
        </p:grpSpPr>
        <p:pic>
          <p:nvPicPr>
            <p:cNvPr id="1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okudjava-tagil.ru/upload/iblock/8ca/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92696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upload.wikimedia.org/wikipedia/commons/thumb/0/0d/4.4.1_Russian_road_sign.svg/600px-4.4.1_Russian_road_sign.sv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ramidka.net/wp-content/uploads/2014/03/zaprysh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 userDrawn="1"/>
        </p:nvGrpSpPr>
        <p:grpSpPr>
          <a:xfrm>
            <a:off x="179512" y="188640"/>
            <a:ext cx="1378402" cy="936056"/>
            <a:chOff x="78705" y="116632"/>
            <a:chExt cx="1929686" cy="1537732"/>
          </a:xfrm>
        </p:grpSpPr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260649"/>
              <a:ext cx="604776" cy="6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91" y="11663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78705" y="944684"/>
              <a:ext cx="1013717" cy="70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https://cdn.pixabay.com/photo/2013/07/12/13/49/bike-147343_960_720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exres-vshdo.ucoz.ru/Now_left/dor_sign_14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6530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orsaj-avto.ru/uploads/posts/2013-10/1383218489_dorojni_znak_1.23_enl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vkrasnodar.ru/products_pictures/2015/12/traffic-sign-6724_960_720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932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ww.vectorfreak.com/images/preview/thumb/roadsign-no-cycle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sr.photos3.fotosearch.com/bthumb/CSP/CSP992/k12691687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1"/>
          <a:stretch>
            <a:fillRect/>
          </a:stretch>
        </p:blipFill>
        <p:spPr bwMode="auto">
          <a:xfrm>
            <a:off x="8388424" y="5589240"/>
            <a:ext cx="6170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52" r:id="rId6"/>
    <p:sldLayoutId id="2147483662" r:id="rId7"/>
    <p:sldLayoutId id="2147483654" r:id="rId8"/>
    <p:sldLayoutId id="2147483655" r:id="rId9"/>
    <p:sldLayoutId id="2147483663" r:id="rId10"/>
    <p:sldLayoutId id="2147483664" r:id="rId11"/>
    <p:sldLayoutId id="2147483651" r:id="rId12"/>
    <p:sldLayoutId id="2147483653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&#1044;&#1054;&#1056;&#1054;&#1046;&#1053;&#1040;&#1071;%20&#1041;&#1045;&#1047;&#1054;&#1055;&#1040;&#1057;&#1053;&#1054;&#1057;&#1058;&#1068;/&#1082;&#1086;&#1085;&#1089;&#1091;&#1083;&#1100;&#1090;&#1072;&#1094;&#1080;&#1080;%20&#1076;&#1083;&#1103;%20&#1088;&#1086;&#1076;&#1080;&#1090;&#1077;&#1083;&#1077;&#1081;" TargetMode="External"/><Relationship Id="rId13" Type="http://schemas.openxmlformats.org/officeDocument/2006/relationships/hyperlink" Target="&#1044;&#1054;&#1056;&#1054;&#1046;&#1053;&#1040;&#1071;%20&#1041;&#1045;&#1047;&#1054;&#1055;&#1040;&#1057;&#1053;&#1054;&#1057;&#1058;&#1068;/&#1082;&#1072;&#1088;&#1090;&#1086;&#1090;&#1077;&#1082;&#1072;%20&#1087;&#1088;&#1086;&#1073;&#1083;&#1077;&#1084;&#1085;&#1099;&#1093;%20&#1089;&#1080;&#1090;&#1091;&#1072;&#1094;&#1080;&#1081;,%20&#1088;&#1077;&#1073;&#1077;&#1085;&#1086;&#1082;%20&#1087;&#1072;&#1089;&#1089;&#1072;&#1078;&#1080;&#1088;.docx" TargetMode="External"/><Relationship Id="rId3" Type="http://schemas.openxmlformats.org/officeDocument/2006/relationships/hyperlink" Target="&#1044;&#1054;&#1056;&#1054;&#1046;&#1053;&#1040;&#1071;%20&#1041;&#1045;&#1047;&#1054;&#1055;&#1040;&#1057;&#1053;&#1054;&#1057;&#1058;&#1068;/&#1072;&#1083;&#1100;&#1073;&#1086;&#1084;" TargetMode="External"/><Relationship Id="rId7" Type="http://schemas.openxmlformats.org/officeDocument/2006/relationships/hyperlink" Target="&#1044;&#1054;&#1056;&#1054;&#1046;&#1053;&#1040;&#1071;%20&#1041;&#1045;&#1047;&#1054;&#1055;&#1040;&#1057;&#1053;&#1054;&#1057;&#1058;&#1068;/&#1051;&#1069;&#1055;&#1041;&#1059;&#1050;%20&#1087;&#1073;&#1059;" TargetMode="External"/><Relationship Id="rId12" Type="http://schemas.openxmlformats.org/officeDocument/2006/relationships/hyperlink" Target="&#1044;&#1054;&#1056;&#1054;&#1046;&#1053;&#1040;&#1071;%20&#1041;&#1045;&#1047;&#1054;&#1055;&#1040;&#1057;&#1053;&#1054;&#1057;&#1058;&#1068;/&#1073;&#1091;&#1082;&#1083;&#1077;&#1090;&#1099;" TargetMode="External"/><Relationship Id="rId2" Type="http://schemas.openxmlformats.org/officeDocument/2006/relationships/hyperlink" Target="&#1044;&#1054;&#1056;&#1054;&#1046;&#1053;&#1040;&#1071;%20&#1041;&#1045;&#1047;&#1054;&#1055;&#1040;&#1057;&#1053;&#1054;&#1057;&#1058;&#1068;/&#1055;&#1077;&#1088;&#1089;&#1087;&#1077;&#1082;&#1090;&#1080;&#1074;&#1085;&#1099;&#1081;%20&#1087;&#1083;&#1072;&#1085;.docx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&#1044;&#1054;&#1056;&#1054;&#1046;&#1053;&#1040;&#1071;%20&#1041;&#1045;&#1047;&#1054;&#1055;&#1040;&#1057;&#1053;&#1054;&#1057;&#1058;&#1068;/&#1051;&#1069;&#1055;%20&#1047;&#1077;&#1083;&#1077;&#1085;&#1099;&#1081;%20&#1086;&#1075;&#1086;&#1085;&#1077;&#1082;" TargetMode="External"/><Relationship Id="rId11" Type="http://schemas.openxmlformats.org/officeDocument/2006/relationships/hyperlink" Target="&#1044;&#1054;&#1056;&#1054;&#1046;&#1053;&#1040;&#1071;%20&#1041;&#1045;&#1047;&#1054;&#1055;&#1040;&#1057;&#1053;&#1054;&#1057;&#1058;&#1068;/&#1087;&#1072;&#1087;&#1082;&#1080;-&#1087;&#1077;&#1088;&#1077;&#1076;&#1074;&#1080;&#1078;&#1082;&#1080;" TargetMode="External"/><Relationship Id="rId5" Type="http://schemas.openxmlformats.org/officeDocument/2006/relationships/hyperlink" Target="&#1044;&#1054;&#1056;&#1054;&#1046;&#1053;&#1040;&#1071;%20&#1041;&#1045;&#1047;&#1054;&#1055;&#1040;&#1057;&#1053;&#1054;&#1057;&#1058;&#1068;/&#1051;&#1069;&#1055;&#1041;&#1059;&#1050;%20&#1073;&#1077;&#1079;&#1086;&#1087;&#1072;&#1089;&#1085;&#1086;&#1089;&#1090;&#1100;%20&#1085;&#1072;%20&#1076;&#1086;&#1088;&#1086;&#1075;&#1072;&#1093;" TargetMode="External"/><Relationship Id="rId10" Type="http://schemas.openxmlformats.org/officeDocument/2006/relationships/hyperlink" Target="&#1044;&#1054;&#1056;&#1054;&#1046;&#1053;&#1040;&#1071;%20&#1041;&#1045;&#1047;&#1054;&#1055;&#1040;&#1057;&#1053;&#1054;&#1057;&#1058;&#1068;/&#1072;&#1085;&#1082;&#1077;&#1090;&#1099;" TargetMode="External"/><Relationship Id="rId4" Type="http://schemas.openxmlformats.org/officeDocument/2006/relationships/hyperlink" Target="&#1044;&#1054;&#1056;&#1054;&#1046;&#1053;&#1040;&#1071;%20&#1041;&#1045;&#1047;&#1054;&#1055;&#1040;&#1057;&#1053;&#1054;&#1057;&#1058;&#1068;/&#1082;&#1072;&#1088;&#1090;&#1086;&#1090;&#1077;&#1082;&#1072;" TargetMode="External"/><Relationship Id="rId9" Type="http://schemas.openxmlformats.org/officeDocument/2006/relationships/hyperlink" Target="&#1044;&#1054;&#1056;&#1054;&#1046;&#1053;&#1040;&#1071;%20&#1041;&#1045;&#1047;&#1054;&#1055;&#1040;&#1057;&#1053;&#1054;&#1057;&#1058;&#1068;/&#1082;&#1074;&#1077;&#1089;&#1090;-&#1080;&#1075;&#1088;&#1072;.docx" TargetMode="External"/><Relationship Id="rId14" Type="http://schemas.openxmlformats.org/officeDocument/2006/relationships/hyperlink" Target="&#1044;&#1054;&#1056;&#1054;&#1046;&#1053;&#1040;&#1071;%20&#1041;&#1045;&#1047;&#1054;&#1055;&#1040;&#1057;&#1053;&#1054;&#1057;&#1058;&#1068;/&#1082;&#1072;&#1088;&#1090;&#1086;&#1090;&#1077;&#1082;&#1072;%20&#1087;&#1088;&#1086;&#1073;&#1083;&#1077;&#1084;&#1085;&#1099;&#1093;%20&#1089;&#1080;&#1090;&#1091;&#1072;&#1094;&#1080;&#1081;,%20&#1088;&#1077;&#1073;&#1077;&#1085;&#1086;&#1082;%20&#1087;&#1077;&#1096;&#1077;&#1093;&#1086;&#1076;.doc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krivdina-olga-vladimirovna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" TargetMode="External"/><Relationship Id="rId2" Type="http://schemas.openxmlformats.org/officeDocument/2006/relationships/hyperlink" Target="https://nsportal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infourok.ru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8823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презентации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700808"/>
            <a:ext cx="7128792" cy="18710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у детей шестого года жизни представлений о  безопасном поведении через ознакомление с правилами дорожного движения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Yu Mincho Demibold" pitchFamily="18" charset="-128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3042" y="3643314"/>
            <a:ext cx="30956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3643314"/>
            <a:ext cx="3071834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2862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285729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аспект опыта работы»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00108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29256" y="3286124"/>
            <a:ext cx="257176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42902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324_143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4000504"/>
            <a:ext cx="4103070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323_1257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071942"/>
            <a:ext cx="359491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324_1438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5400000">
            <a:off x="5714996" y="-71450"/>
            <a:ext cx="2857544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00166" y="3214686"/>
            <a:ext cx="626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Консультативный материал для родителей.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642918"/>
            <a:ext cx="7858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аспект опыта работы</a:t>
            </a:r>
            <a:r>
              <a:rPr lang="ru-RU" sz="24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r="14755"/>
          <a:stretch>
            <a:fillRect/>
          </a:stretch>
        </p:blipFill>
        <p:spPr bwMode="auto">
          <a:xfrm>
            <a:off x="6143636" y="1643050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643050"/>
            <a:ext cx="228601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1928449" cy="41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00364" y="371475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 «Перекресток»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14818"/>
            <a:ext cx="250033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15008" y="3786190"/>
            <a:ext cx="34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 «Улицы нашего города»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0496" y="628652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«3-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макет правил дорожного движения»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571501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Значок «Будь ярче!»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14282" y="500042"/>
          <a:ext cx="8572528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66117"/>
              </p:ext>
            </p:extLst>
          </p:nvPr>
        </p:nvGraphicFramePr>
        <p:xfrm>
          <a:off x="428596" y="4143380"/>
          <a:ext cx="8215370" cy="2075468"/>
        </p:xfrm>
        <a:graphic>
          <a:graphicData uri="http://schemas.openxmlformats.org/drawingml/2006/table">
            <a:tbl>
              <a:tblPr/>
              <a:tblGrid>
                <a:gridCol w="8215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917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Сформированы элементарные представления о  правилах безопасности дорожного движения; осознанное отношение к необходимости выполнения этих правил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503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-    Сфо</a:t>
                      </a:r>
                      <a:r>
                        <a:rPr lang="ru-RU" sz="1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рмированы</a:t>
                      </a:r>
                      <a:r>
                        <a:rPr lang="ru-RU" sz="18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знания  об устройстве улицы, дорожном движении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500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ru-RU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Сформированы представления о дорожных знаках и сигналах светофора, о</a:t>
                      </a:r>
                      <a:r>
                        <a:rPr lang="ru-RU" sz="18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работе ГИБДД 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0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«Результаты профессиональной деятельности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28670"/>
            <a:ext cx="1071570" cy="3853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214414" y="1071546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43042" y="571480"/>
            <a:ext cx="750095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Сформированы  элементарные представления о правилах безопасности  дорожного движения.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Сформировано  осознанное отношение к необходимости выполнения этих правил.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Усовершенствованы знания о дорожных знаках и сигналах светофора.</a:t>
            </a:r>
          </a:p>
          <a:p>
            <a:pPr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Сформированы  и систематизированы знания детей об устройстве улицы, дорожном движении;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428868"/>
            <a:ext cx="12144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(законные представители</a:t>
            </a:r>
            <a:r>
              <a:rPr lang="ru-RU" dirty="0" smtClean="0"/>
              <a:t>)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285852" y="2928934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643042" y="2786058"/>
            <a:ext cx="750095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Активные участники деятельности по формированию у детей основ безопасного поведения на дороге.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000504"/>
            <a:ext cx="121441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коллектив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214414" y="4357694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643042" y="3571877"/>
            <a:ext cx="7500958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Совершенствование профессиональной компетенции в вопросах формирования основ безопасного поведения на дорогах у детей дошкольного возраста: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Семинар-практикум «Формирование у дошкольников основ безопасности жизнедеятельности»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Консультация для воспитателей «Формы работы по ОБЖ в детском саду»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Мастер – класс «Как сделать детей дисциплинированными пешеходами»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929330"/>
            <a:ext cx="1071538" cy="3906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РППС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1142976" y="6000768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643042" y="5810021"/>
            <a:ext cx="7500958" cy="1047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Среда обогащена играми, картотеками, игровым оборудованием, направленным на формирование основ безопасного поведения. 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214414" y="142852"/>
            <a:ext cx="6900882" cy="43889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«Диапазон практических достижений»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714356"/>
            <a:ext cx="8229600" cy="561024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2" action="ppaction://hlinkfile"/>
              </a:rPr>
              <a:t>Перспективный план деятельности с детьми.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Развивающий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 action="ppaction://hlinkfile"/>
              </a:rPr>
              <a:t>альбом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«Безопасность на дороге»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4" action="ppaction://hlinkfile"/>
              </a:rPr>
              <a:t>Картотека дидактических игр по правилам безопасности дорожного движения.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Лепбуки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5" action="ppaction://hlinkfile"/>
              </a:rPr>
              <a:t>«Безопасность на дорогах», 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6" action="ppaction://hlinkfile"/>
              </a:rPr>
              <a:t>«Зелёный огонек»,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7" action="ppaction://hlinkfile"/>
              </a:rPr>
              <a:t>«Безопасность на улице».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8" action="ppaction://hlinkfile"/>
              </a:rPr>
              <a:t>Консультации для родителей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«Правила поведения в общественном транспорте», «Дорога не терпит шалости – наказывает без жалости», «Ребёнок на улице».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9" action="ppaction://hlinkfile"/>
              </a:rPr>
              <a:t>Квест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9" action="ppaction://hlinkfile"/>
              </a:rPr>
              <a:t> – игра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«Как ребята помогли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Светофорчику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по правилам дорожного движения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0" action="ppaction://hlinkfile"/>
              </a:rPr>
              <a:t>Анкеты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родителей «Осторожно: дорога!», «Правила дорожного движения».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file"/>
              </a:rPr>
              <a:t>Папки-передвижки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«Правила дорожного движения», «Безопасность дорожного движения в зимний период».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2" action="ppaction://hlinkfile"/>
              </a:rPr>
              <a:t>Буклеты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родителей «Для чего нужны светоотражающие элементы?». «Безопасность детей на дорогах города»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Картотека проблемных ситуаций 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3" action="ppaction://hlinkfile"/>
              </a:rPr>
              <a:t>«Ребенок -пассажир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4" action="ppaction://hlinkfile"/>
              </a:rPr>
              <a:t>Ребенок -пешеход</a:t>
            </a:r>
            <a:r>
              <a:rPr lang="ru-RU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Публикации на сайте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nsportal.ru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357166"/>
            <a:ext cx="6524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Транслируемость</a:t>
            </a:r>
            <a:r>
              <a:rPr lang="ru-RU" sz="2400" b="1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практических достижений</a:t>
            </a:r>
          </a:p>
          <a:p>
            <a:pPr algn="ctr"/>
            <a:r>
              <a:rPr lang="ru-RU" sz="2400" b="1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профессиональной деятельности педагогического работника»</a:t>
            </a:r>
          </a:p>
          <a:p>
            <a:pPr algn="ctr"/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43050"/>
            <a:ext cx="1142976" cy="72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ДОУ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500173"/>
            <a:ext cx="7572396" cy="1366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Семинар-практикум «Формирование у дошкольников основ безопасности жизнедеятельности»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Консультация для воспитателей «Формы работы по ОБЖ в детском саду»</a:t>
            </a:r>
          </a:p>
          <a:p>
            <a:pPr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Мастер – класс «Как сделать детей дисциплинированными пешеходами»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214414" y="1928802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3786190"/>
            <a:ext cx="1285852" cy="1047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3429000"/>
            <a:ext cx="7572396" cy="2003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Публикация консультационного материала на сайте </a:t>
            </a:r>
            <a:r>
              <a:rPr lang="en-US" u="sng" dirty="0" err="1" smtClean="0"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nsportal</a:t>
            </a:r>
            <a:r>
              <a:rPr lang="ru-RU" u="sng" dirty="0" smtClean="0"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u="sng" dirty="0" err="1" smtClean="0"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endParaRPr lang="ru-RU" dirty="0" smtClean="0"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>
              <a:lnSpc>
                <a:spcPct val="115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Развлечение в старшей группе по ПДД «Путешествие по улицам города»</a:t>
            </a:r>
          </a:p>
          <a:p>
            <a:pPr marL="457200">
              <a:lnSpc>
                <a:spcPct val="115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Сценарий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игры «Как ребята помогли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Светофорчику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457200">
              <a:lnSpc>
                <a:spcPct val="115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НОД по изобразительной деятельности : коллективная  аппликация на тему «Машины едут по улице»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1285852" y="4143380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14282" y="1571612"/>
            <a:ext cx="8929718" cy="514353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Безопасные сказки. Беседы с детьми о безопасном поведении дома и на улице/Шорыгина Т.А..-М.: ТЦ Сфера, 2014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Беседы о правилах дорожного движения с детьми 5-8 лет/Шорыгина Т.А.-М.: ТЦ Сфера, 2013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безопасного поведения дошкольников на улице/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Хромцова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Т.Г. – М.: Центр педагогического образования, 2007.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Знакомим дошкольников с правилами дорожного движения: Для занятий с детьми 3-7 лет/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Саулина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Т.Ф.- М.: МОЗАИКА-СИНТЕЗ, 2016.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обеспечить безопасность дошкольников/К.Ю.Белая и др. – М.: Просвещение, 2001.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Основы безопасности детей дошкольного возраста. / Н.Н. Авдеева, О.Л. Князева, Р.Б.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Стеркина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М.: Просвещение, 2007.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Основы безопасности детей дошкольного возраста./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Стеркина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Р.Б.  – М.: Просвещение, 2000.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Осторожные сказки: Безопасность для малышей/ Шорыгина Т. А./М.: Книголюб, 2004г.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Формирование основ безопасности у дошкольников. Для занятий с детьми 2-7 лет/ Белая К. Ю. – М.: МОЗАИКА – СИНТЕЗ, 2016.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Интернет-ресурсы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https://nsportal.ru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https://www.maam.ru/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4"/>
              </a:rPr>
              <a:t>https://infourok.ru/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effectLst>
                  <a:glow rad="101600">
                    <a:schemeClr val="tx2">
                      <a:lumMod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0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glow rad="101600">
                  <a:schemeClr val="tx2">
                    <a:lumMod val="75000"/>
                    <a:alpha val="60000"/>
                  </a:schemeClr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357430"/>
            <a:ext cx="6357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14290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«Условия формирования опыта»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651754"/>
              </p:ext>
            </p:extLst>
          </p:nvPr>
        </p:nvGraphicFramePr>
        <p:xfrm>
          <a:off x="0" y="1000108"/>
          <a:ext cx="9144000" cy="5857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39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08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7441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Организационно-педагогические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3474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Вопросы безопасности жизнедеятельности разрабатывались в</a:t>
                      </a:r>
                    </a:p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исследованиях многих отечественных ученых (В.А.Алексеенко, Л.</a:t>
                      </a:r>
                      <a:r>
                        <a:rPr kumimoji="0" lang="ru-RU" sz="1800" b="0" i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</a:t>
                      </a:r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.Божович,</a:t>
                      </a:r>
                    </a:p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А.С.Вернадский, В.А.Левицкий, М.В.Ломоносов, О.Н.Русак,</a:t>
                      </a:r>
                    </a:p>
                    <a:p>
                      <a:pPr algn="ctr"/>
                      <a:r>
                        <a:rPr kumimoji="0" lang="ru-RU" sz="1800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И.М.Сеченов, Э.Я. Соколов, И.К.Топоров и др.).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Изучение  передового педагогического опыта по проблеме исследования.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Требования  ФГОС ДО - основные задачи в образовательной области «Социально-коммуникативное развитие»;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Пособия для педагогов: «Формирование основ безопасности у дошкольников»  К. Ю. Белая;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«Знакомим дошкольников с правилами дорожного движения» Т. Ф. </a:t>
                      </a:r>
                      <a:r>
                        <a:rPr lang="ru-RU" sz="18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Саулина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«Социально-коммуникативное развитие дошкольников»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Л.В.Абрамова, И.Ф. </a:t>
                      </a:r>
                      <a:r>
                        <a:rPr lang="ru-RU" sz="18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Слепцова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 информационно – коммуникационных технологий;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Обогащение РППС;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Привлечение родителей.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совет в ДОУ.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– класс; 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Обмен опытом в профессиональных педагогических интернет – сообществах;</a:t>
                      </a:r>
                    </a:p>
                    <a:p>
                      <a:pPr lvl="0" algn="ctr">
                        <a:buFont typeface="Arial" pitchFamily="34" charset="0"/>
                        <a:buNone/>
                      </a:pPr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«Актуальность опыта»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ФГОС ДО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(Приказ Министерства образования и науки Российской Федерации от 17 октября 2013г. № 1155.)</a:t>
            </a:r>
            <a:r>
              <a:rPr lang="ru-RU" sz="2000" b="1" dirty="0" smtClean="0">
                <a:solidFill>
                  <a:schemeClr val="tx1"/>
                </a:solidFill>
              </a:rPr>
              <a:t>: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П 1.6.</a:t>
            </a:r>
            <a:r>
              <a:rPr lang="ru-RU" sz="1800" dirty="0" smtClean="0">
                <a:solidFill>
                  <a:schemeClr val="tx1"/>
                </a:solidFill>
              </a:rPr>
              <a:t> Стандарт направлен на решение следующих задач:</a:t>
            </a:r>
          </a:p>
          <a:p>
            <a:pPr>
              <a:buAutoNum type="arabicParenR"/>
            </a:pPr>
            <a:r>
              <a:rPr lang="ru-RU" sz="1800" dirty="0" smtClean="0">
                <a:solidFill>
                  <a:schemeClr val="tx1"/>
                </a:solidFill>
              </a:rPr>
              <a:t>Охраны и укрепления физического и психического здоровья детей, в том числе их эмоционального благополучия.</a:t>
            </a:r>
          </a:p>
          <a:p>
            <a:pPr>
              <a:buNone/>
            </a:pPr>
            <a:endParaRPr lang="ru-RU" sz="20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ОПДО МБДОУ детского сада № 13 г.Павлово 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(принята на педагогическом совете, протокол №1 от 31.08.2018года, утверждена приказом по МБДОУ от 31.08.2018года №60):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Планируемые результаты образовательной деятельности по образовательным областям  ОП ДО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Социально-коммуникативное развитие: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                                Формирование основ безопасного поведения.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       </a:t>
            </a:r>
            <a:r>
              <a:rPr lang="ru-RU" sz="1800" dirty="0" smtClean="0">
                <a:solidFill>
                  <a:schemeClr val="tx1"/>
                </a:solidFill>
              </a:rPr>
              <a:t>Соблюдает элементарные правила поведения в детском саду, на улице и в транспорте, знает и соблюдает  элементарные правила дорожного движения. Различает виды специального транспорта, знает его назначение, понимает значение сигналов светофора , некоторые дорожные знаки  («Пешеходный переход», «Дети», «Остановка общественного транспорта»,Подземный пешеходный переход», «Пункт медицинской помощи»), части дороги(проезжая часть, тротуар, пешеходный переход).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5984" y="0"/>
            <a:ext cx="492919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142852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«Цель и задачи педагогической деятельности»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642910" y="571480"/>
            <a:ext cx="8072494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 условий для формирования у детей шестого года жизни элементарных представлений о правилах безопасности дорожного движения.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286248" y="2500306"/>
            <a:ext cx="285752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500306"/>
            <a:ext cx="9144000" cy="435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детей с  правилами дорожного движения.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Совершенствовать 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систематизировать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представления детей о дорожных знаках , сигналах светофора,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об   устройстве 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улицы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осознанное отношение к необходимости выполнения правила    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дорожного движения в качестве пешехода и пассажира используя    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различные образовательные ситуации.</a:t>
            </a:r>
          </a:p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Обогащать РППС за счет пополнения дидактическими материалами,   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необходимыми для  формирования у детей осознанного отношения к выполнению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ПДД.</a:t>
            </a:r>
          </a:p>
          <a:p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Привлекать  родителей к участию в совместной работе по формированию у детей   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основ безопасности дорожного движения.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0"/>
            <a:ext cx="6715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аспект опыта работы»</a:t>
            </a:r>
            <a:endParaRPr lang="ru-RU" sz="2400" dirty="0"/>
          </a:p>
        </p:txBody>
      </p:sp>
      <p:sp>
        <p:nvSpPr>
          <p:cNvPr id="5" name="Овал 4"/>
          <p:cNvSpPr/>
          <p:nvPr/>
        </p:nvSpPr>
        <p:spPr>
          <a:xfrm>
            <a:off x="1571604" y="428604"/>
            <a:ext cx="5214974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деятельности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836758"/>
              </p:ext>
            </p:extLst>
          </p:nvPr>
        </p:nvGraphicFramePr>
        <p:xfrm>
          <a:off x="0" y="2143116"/>
          <a:ext cx="9072594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8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40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977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801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Подготовительный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Основной (практический)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Заключительный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687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Постановка цели и задач,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перспективного планирования деятельности.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Педагогическая диагностика детей.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Анкетирование родителей.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 наглядно-иллюстративного материала,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изучение методической литературы.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Обогащение развивающей предметно-пространственной среды за счет изготовления планшетов,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лепбуков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и пр.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атрибутов для игр.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Реализация 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плана работы  с детьми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, родителями, педагогами и социумом.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Соотношение  полученных результатов с поставленными задачами, заключительная диагностика.</a:t>
                      </a:r>
                    </a:p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 эффективности проделанной работы. Определение дальнейших перспектив.</a:t>
                      </a:r>
                    </a:p>
                    <a:p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Распространение опыта работы по данной теме среди коллег.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57126" y="357166"/>
          <a:ext cx="8215402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65355"/>
              </p:ext>
            </p:extLst>
          </p:nvPr>
        </p:nvGraphicFramePr>
        <p:xfrm>
          <a:off x="500034" y="4286257"/>
          <a:ext cx="7786742" cy="2428892"/>
        </p:xfrm>
        <a:graphic>
          <a:graphicData uri="http://schemas.openxmlformats.org/drawingml/2006/table">
            <a:tbl>
              <a:tblPr/>
              <a:tblGrid>
                <a:gridCol w="77867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9300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20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Сформированы элементарные представления о  правилах безопасности дорожного движения; осознанное отношение к необходимости выполнения этих правил.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24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2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-  Сформированы</a:t>
                      </a:r>
                      <a:r>
                        <a:rPr lang="ru-RU" sz="20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знания  об устройстве улицы, дорожном движении.</a:t>
                      </a:r>
                      <a:endParaRPr lang="ru-RU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3639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2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2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ru-RU" sz="20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Сформированы представления о дорожных знаках и сигналах светофора, о</a:t>
                      </a:r>
                      <a:r>
                        <a:rPr lang="ru-RU" sz="20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работе ГИБДД.</a:t>
                      </a:r>
                      <a:endParaRPr lang="ru-RU" sz="2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940" marR="619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57232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аспект опыта работы.</a:t>
            </a:r>
            <a:endParaRPr lang="ru-RU" sz="2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52" y="3643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57290" y="307181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«Азбука дорожных знаков»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3143248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«Запрещающие и разрешающие дорожные знаки»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IMG_20200323_1326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929066"/>
            <a:ext cx="2571736" cy="2143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43504" y="6000768"/>
            <a:ext cx="2928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по безопасности дорожного движения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857628"/>
            <a:ext cx="242889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285852" y="6000768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Коллективная  аппликация «Машины едут по улице».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детсад\Downloads\IMG_20201016_104816.jpg"/>
          <p:cNvPicPr/>
          <p:nvPr/>
        </p:nvPicPr>
        <p:blipFill>
          <a:blip r:embed="rId5" cstate="print"/>
          <a:srcRect t="22290" b="5112"/>
          <a:stretch>
            <a:fillRect/>
          </a:stretch>
        </p:blipFill>
        <p:spPr bwMode="auto">
          <a:xfrm>
            <a:off x="5357818" y="92867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85794"/>
            <a:ext cx="25717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214291"/>
            <a:ext cx="6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Деятельностный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аспект опыта работы</a:t>
            </a:r>
            <a:r>
              <a:rPr lang="ru-RU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3071810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«Водители и пешеходы»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14356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14942" y="3214686"/>
            <a:ext cx="3214678" cy="64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«Нам на улице не страшно»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29066"/>
            <a:ext cx="2857520" cy="235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3240" y="6286520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Настольно-дидактическая игра « Магистраль»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43042" y="2786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3429000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Наглядно-иллюстративный материал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5984" y="32861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285728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аспект опыта работы»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6572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928671"/>
            <a:ext cx="191220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643702" y="3286124"/>
            <a:ext cx="2500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«Азбука юного пешехода»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000108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857620" y="3500438"/>
            <a:ext cx="151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143380"/>
            <a:ext cx="20002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57158" y="6215082"/>
            <a:ext cx="276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  «Перекресток»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143380"/>
            <a:ext cx="2428891" cy="215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143380"/>
            <a:ext cx="2156463" cy="208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715140" y="628652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«Зеленый огонек»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1229</Words>
  <Application>Microsoft Office PowerPoint</Application>
  <PresentationFormat>Экран (4:3)</PresentationFormat>
  <Paragraphs>157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Тема презентации</vt:lpstr>
      <vt:lpstr>Презентация PowerPoint</vt:lpstr>
      <vt:lpstr>«Актуальность опыта»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алексей</cp:lastModifiedBy>
  <cp:revision>161</cp:revision>
  <dcterms:created xsi:type="dcterms:W3CDTF">2017-11-06T09:36:21Z</dcterms:created>
  <dcterms:modified xsi:type="dcterms:W3CDTF">2021-02-16T17:54:17Z</dcterms:modified>
</cp:coreProperties>
</file>