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70" r:id="rId12"/>
    <p:sldId id="269" r:id="rId13"/>
    <p:sldId id="268" r:id="rId14"/>
    <p:sldId id="272" r:id="rId15"/>
    <p:sldId id="273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7918648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«Образовательная деятельность в режимных моментах с учётом ФГОС»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3672408" cy="172819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Кулакова И.С.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Детского сада № 13 г.Павлово</a:t>
            </a:r>
          </a:p>
        </p:txBody>
      </p:sp>
      <p:pic>
        <p:nvPicPr>
          <p:cNvPr id="6" name="Рисунок 5" descr="1278753686_1263719227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763894" cy="2691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47667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Совместная деятельность детей и взрослых </a:t>
            </a:r>
          </a:p>
          <a:p>
            <a:pPr algn="ctr"/>
            <a:r>
              <a:rPr lang="ru-RU" sz="2400" b="1" dirty="0" smtClean="0"/>
              <a:t>по направлениям развития ребёнка: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Физическое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комплексы закаливающих процедур (оздоровительные прогулки, мытье рук прохладной водой перед каждым приёмом пищи, полоскание рта после еды, воздушные ванны, ходьба босиком по ребристым дорожкам после сна;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утренняя гимнастика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упражнения и подвижные игры во второй половине дня.</a:t>
            </a:r>
          </a:p>
          <a:p>
            <a:r>
              <a:rPr lang="ru-RU" sz="2000" b="1" i="1" u="sng" dirty="0" smtClean="0"/>
              <a:t>Социально-коммуникативное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ситуативные беседы при проведении режимных моментов, подчеркивание их пользы;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развитие трудовых навыков через поручения и задания, дежурства, навыки самообслуживания;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помощь взрослым;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участие детей в расстановке и уборки инвентаря и оборудования для занятий, в построении конструкций для подвижных игр и упражнений (из мягких блоков, спортивного оборудования);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формирование навыков безопасного поведения при проведении режимных моментов.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768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Познавательное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свободные диалоги с детьми в играх, наблюдениях, при восприятии картин, иллюстраций, мультфильмов;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исследовательские культурные практики;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привлечение внимания детей к разнообразным звукам в окружающем мире.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7992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Речевое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создание речевой развивающей среды;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ситуативные разговоры с детьми;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называние трудовых действий и гигиенических процедур, поощрение речевой активности детей;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обсуждения (пользы закаливания, занятий физической культурой, гигиенических процедур).</a:t>
            </a:r>
          </a:p>
          <a:p>
            <a:r>
              <a:rPr lang="ru-RU" sz="2000" b="1" i="1" u="sng" dirty="0" smtClean="0"/>
              <a:t>Художественно-эстетическое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использование музыки в повседневной жизни детей, в игре, в </a:t>
            </a:r>
            <a:r>
              <a:rPr lang="ru-RU" dirty="0" err="1" smtClean="0"/>
              <a:t>досуговой</a:t>
            </a:r>
            <a:r>
              <a:rPr lang="ru-RU" dirty="0" smtClean="0"/>
              <a:t> деятельности, на прогулке, в изобразительной деятельности, при проведении утренней гимнастики;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привлечение внимания детей к разнообразным звукам в окружающем мире, к оформлению помещения, привлекательности оборудования, красоте и чистоте окружающих помещений, предметов, игрушек.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Самостоятельная деятельность детей по направлениям развития ребёнка: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/>
              <a:t>Физичекое</a:t>
            </a:r>
            <a:r>
              <a:rPr lang="ru-RU" sz="2000" b="1" i="1" u="sng" dirty="0" smtClean="0"/>
              <a:t>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самостоятельные подвижные игры;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игры на свежем воздухе;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спортивные игры и занятия (катание на санках, лыжах, велосипеде и др.)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i="1" u="sng" dirty="0" smtClean="0"/>
              <a:t>Социально-коммуникативное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индивидуальные игры;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совместные игры;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все виды самостоятельной деятельности, предполагающие общение со сверстниками.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293096"/>
            <a:ext cx="7992888" cy="24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Художественно-эстетическое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предоставление детям возможности самостоятельно рисовать, лепить, конструировать (преимущественно во второй половине дня);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рассматривать репродукции картин,  иллюстрации,  </a:t>
            </a:r>
            <a:r>
              <a:rPr lang="ru-RU" dirty="0" err="1" smtClean="0"/>
              <a:t>музыцировать</a:t>
            </a:r>
            <a:r>
              <a:rPr lang="ru-RU" dirty="0" smtClean="0"/>
              <a:t> (пение, танцы)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играть на детских музыкальных инструментах ( бубен, барабан, колокольчик и др.)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слушать музыку.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6064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Познавательное развитие:</a:t>
            </a:r>
            <a:endParaRPr lang="ru-RU" sz="20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48680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Автодидактические игры (развивающие </a:t>
            </a:r>
            <a:r>
              <a:rPr lang="ru-RU" dirty="0" err="1" smtClean="0"/>
              <a:t>пазлы</a:t>
            </a:r>
            <a:r>
              <a:rPr lang="ru-RU" dirty="0" smtClean="0"/>
              <a:t>,  рамки- вкладыши, парные картинки);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развивающие настольно-печатные игры, со строительным материалом;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игры на прогулке;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игры –экспериментирования, опыты;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продуктивная деятельность.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cs typeface="Times New Roman" pitchFamily="18" charset="0"/>
              </a:rPr>
              <a:t>Речевое развитие: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самостоятельное чтение детьми коротких стихотворений;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самостоятельные игры по мотивам художественным произведений;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самостоятельная работа в уголке книги, в уголке театра, сюжетно-ролевые игры, рассматривание книг и раскрасок;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дидактические игры</a:t>
            </a:r>
            <a:r>
              <a:rPr lang="ru-RU" smtClean="0">
                <a:cs typeface="Times New Roman" pitchFamily="18" charset="0"/>
              </a:rPr>
              <a:t>,  настольно-печатные </a:t>
            </a:r>
            <a:r>
              <a:rPr lang="ru-RU" dirty="0" smtClean="0">
                <a:cs typeface="Times New Roman" pitchFamily="18" charset="0"/>
              </a:rPr>
              <a:t>игры.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3" name="Рисунок 2" descr="IMG_9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2519772" cy="1679848"/>
          </a:xfrm>
          <a:prstGeom prst="rect">
            <a:avLst/>
          </a:prstGeom>
        </p:spPr>
      </p:pic>
      <p:pic>
        <p:nvPicPr>
          <p:cNvPr id="4" name="Рисунок 3" descr="IMG_9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132856"/>
            <a:ext cx="2663788" cy="1775858"/>
          </a:xfrm>
          <a:prstGeom prst="rect">
            <a:avLst/>
          </a:prstGeom>
        </p:spPr>
      </p:pic>
      <p:pic>
        <p:nvPicPr>
          <p:cNvPr id="5" name="Рисунок 4" descr="IMG_9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2519772" cy="1679848"/>
          </a:xfrm>
          <a:prstGeom prst="rect">
            <a:avLst/>
          </a:prstGeom>
        </p:spPr>
      </p:pic>
      <p:pic>
        <p:nvPicPr>
          <p:cNvPr id="6" name="Рисунок 5" descr="IMG_9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149080"/>
            <a:ext cx="2627784" cy="1751856"/>
          </a:xfrm>
          <a:prstGeom prst="rect">
            <a:avLst/>
          </a:prstGeom>
        </p:spPr>
      </p:pic>
      <p:pic>
        <p:nvPicPr>
          <p:cNvPr id="7" name="Рисунок 6" descr="IMG_9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5668" y="4149080"/>
            <a:ext cx="2592288" cy="1728192"/>
          </a:xfrm>
          <a:prstGeom prst="rect">
            <a:avLst/>
          </a:prstGeom>
        </p:spPr>
      </p:pic>
      <p:pic>
        <p:nvPicPr>
          <p:cNvPr id="8" name="Рисунок 7" descr="IMG_22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132856"/>
            <a:ext cx="2267744" cy="17008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1680" y="54868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Развивающая предметно-пространственная среда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 с детьми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и детьми с ОВЗ)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5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2256251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5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28800"/>
            <a:ext cx="2448272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149080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5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870" y="2420888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2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573016"/>
            <a:ext cx="193866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/>
              <a:t>Задача педагога- </a:t>
            </a:r>
            <a:r>
              <a:rPr lang="ru-RU" sz="2000" b="1" dirty="0" smtClean="0"/>
              <a:t>спланировать образовательный процесс таким образом, чтобы вместе с воспитанником полноценно прожить все его этапы: подготовку, проведение, обсуждение итогов.</a:t>
            </a:r>
          </a:p>
          <a:p>
            <a:pPr algn="just"/>
            <a:r>
              <a:rPr lang="ru-RU" sz="2000" b="1" dirty="0" smtClean="0"/>
              <a:t>При этом важно, чтобы у ребёнка остались положительные эмоциональные переживания и воспоминания.</a:t>
            </a:r>
          </a:p>
          <a:p>
            <a:pPr algn="just"/>
            <a:r>
              <a:rPr lang="ru-RU" sz="2000" b="1" dirty="0" smtClean="0"/>
              <a:t>В тоже время в совместной деятельности с педагогом воспитанник делает шаг вперед в своём развитии.</a:t>
            </a:r>
            <a:endParaRPr lang="ru-RU" sz="2000" b="1" dirty="0"/>
          </a:p>
        </p:txBody>
      </p:sp>
      <p:pic>
        <p:nvPicPr>
          <p:cNvPr id="4" name="Рисунок 3" descr="11-9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486054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404665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 введением в действие ФГОС ( а именно требований к структуре основной общеобразовательной программы) </a:t>
            </a:r>
          </a:p>
          <a:p>
            <a:pPr algn="just"/>
            <a:r>
              <a:rPr lang="ru-RU" sz="2000" b="1" dirty="0" smtClean="0"/>
              <a:t>кардинально изменилась модель организации образовательного процесса. На смену учебной модели пришла комплексно - тематическая, через адекватные возрасту формы и виды детской деятельности. Решение воспитательно-образовательных задач при этой модели происходит в совместной деятельности детей и взрослого, и самостоятельной деятельности детей.</a:t>
            </a:r>
            <a:endParaRPr lang="ru-RU" sz="2000" b="1" dirty="0"/>
          </a:p>
        </p:txBody>
      </p:sp>
      <p:pic>
        <p:nvPicPr>
          <p:cNvPr id="3" name="Рисунок 2" descr="223644_html_47ef13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2621713" cy="268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5486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Образовательная деятельность включает</a:t>
            </a:r>
            <a:endParaRPr lang="ru-RU" sz="2800" b="1" i="1" u="sng" dirty="0"/>
          </a:p>
        </p:txBody>
      </p:sp>
      <p:sp>
        <p:nvSpPr>
          <p:cNvPr id="7" name="Овал 6"/>
          <p:cNvSpPr/>
          <p:nvPr/>
        </p:nvSpPr>
        <p:spPr>
          <a:xfrm>
            <a:off x="611560" y="2132856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Непосредственно образовательную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5816" y="4581128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Образовательную деятельность в режимных моментах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64088" y="2132856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Самостоятельную деятельность детей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71800" y="1268760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24128" y="155679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1628800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4766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 образования в ДОУ представлено следующими направлениями развития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3140968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628800"/>
            <a:ext cx="2736304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Социально-коммуникативное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484784"/>
            <a:ext cx="2520280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Познавательное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4365104"/>
            <a:ext cx="2376264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Речевое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5301208"/>
            <a:ext cx="2448272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Художественно-эстетическое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3789040"/>
            <a:ext cx="252028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Физическое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364088" y="213285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635896" y="234888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2160" y="38610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88024" y="41490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3861048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5486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Виды деятельности по ФГОС ДО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Ранний возраст (1-3 года)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предметная деятельность и игры с составными динамическими игрушками 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экспериментирование с веществами и материалами (песок, вода, тесто)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общение со взрослыми и совместные игры со сверстниками под руководством взрослого;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самообслуживание и действие с бытовыми предметами-орудиями (ложка, совок, лопатка и др.)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восприятие смысла музыки, сказок, стихов;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рассматривание картинок;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двигательная активность.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pic>
        <p:nvPicPr>
          <p:cNvPr id="6" name="Рисунок 5" descr="424537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01008"/>
            <a:ext cx="2600444" cy="2806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Виды деятельности по ФГОС ДО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82089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Дошкольный возраст (3-7 лет) </a:t>
            </a:r>
          </a:p>
          <a:p>
            <a:pPr algn="ctr"/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игровая деятельность, включая сюжетно-ролевую игру, игру с правилами и другие виды игры;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Коммуникативная (общение и взаимодействие со взрослыми и сверстниками);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Познавательно-исследовательская (исследование объектов окружающего мира и экспериментирование с ними);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Восприятие художественной - литературы и фольклора;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Самообслуживание и элементарный бытовой труд ( в помещении и на улице);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Конструирование из разного материала, включая конструкторы, модули,  бумагу, природный и иной материал, изобразительная ( рисование, лепка, аппликация)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Двигательная (овладение основными движениями) формы активности ребенка.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/>
          </a:p>
          <a:p>
            <a:pPr algn="ctr">
              <a:buFont typeface="Arial" pitchFamily="34" charset="0"/>
              <a:buChar char="•"/>
            </a:pP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47667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Организация деятельности взрослого с детьми: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48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включённость воспитателя в деятельность наравне с детьми;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добровольное присоединение дошкольников к деятельности</a:t>
            </a:r>
            <a:r>
              <a:rPr lang="ru-RU" sz="2000" dirty="0" smtClean="0"/>
              <a:t> (без психического и дисциплинарного принуждения);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свободное общение и перемещение детей во время деятельности</a:t>
            </a:r>
            <a:r>
              <a:rPr lang="ru-RU" sz="2000" dirty="0" smtClean="0"/>
              <a:t>( при соответствии организации рабочего пространства);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открытый временной конец деятельности </a:t>
            </a:r>
            <a:r>
              <a:rPr lang="ru-RU" sz="2000" dirty="0" smtClean="0"/>
              <a:t>( каждый работает в своем темпе).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4" name="Рисунок 3" descr="Deti-16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56992"/>
            <a:ext cx="4427984" cy="3151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548680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Образовательная деятельность в режимных моментах- </a:t>
            </a:r>
            <a:r>
              <a:rPr lang="ru-RU" sz="2400" b="1" i="1" dirty="0" smtClean="0"/>
              <a:t>это образовательная деятельность, осуществляемая в форме совместной деятельности педагога с детьми в режимных моментах.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800" b="1" i="1" dirty="0" smtClean="0"/>
              <a:t>Режимное время- </a:t>
            </a:r>
            <a:r>
              <a:rPr lang="ru-RU" sz="2400" b="1" i="1" dirty="0" smtClean="0"/>
              <a:t>это определённое время, необходимое для осуществления конкретных режимных моментов.</a:t>
            </a:r>
          </a:p>
        </p:txBody>
      </p:sp>
      <p:pic>
        <p:nvPicPr>
          <p:cNvPr id="3" name="Рисунок 2" descr="IMG_2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2555776" cy="1916832"/>
          </a:xfrm>
          <a:prstGeom prst="rect">
            <a:avLst/>
          </a:prstGeom>
        </p:spPr>
      </p:pic>
      <p:pic>
        <p:nvPicPr>
          <p:cNvPr id="5" name="Рисунок 4" descr="IMG_4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05064"/>
            <a:ext cx="1652811" cy="2132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62068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Режимные моменты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700808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Первая половина дня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прием детей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утренняя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подготовка к завтраку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завтрак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НОД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подготовка к прогулке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прогулка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подготовка к обеду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обед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подготовка к дневному сну.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170080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Вторая половина дня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подъем детей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полдник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подготовка к прогулке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прогулка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уход детей домой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987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«Образовательная деятельность в режимных моментах с учётом ФГОС»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45</cp:revision>
  <dcterms:created xsi:type="dcterms:W3CDTF">2013-01-06T18:32:13Z</dcterms:created>
  <dcterms:modified xsi:type="dcterms:W3CDTF">2018-02-13T12:00:43Z</dcterms:modified>
</cp:coreProperties>
</file>