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4" r:id="rId4"/>
    <p:sldId id="262" r:id="rId5"/>
    <p:sldId id="258" r:id="rId6"/>
    <p:sldId id="259" r:id="rId7"/>
    <p:sldId id="263" r:id="rId8"/>
    <p:sldId id="265" r:id="rId9"/>
    <p:sldId id="266" r:id="rId10"/>
    <p:sldId id="288" r:id="rId11"/>
    <p:sldId id="294" r:id="rId12"/>
    <p:sldId id="290" r:id="rId13"/>
    <p:sldId id="292" r:id="rId14"/>
    <p:sldId id="291" r:id="rId15"/>
    <p:sldId id="268" r:id="rId16"/>
    <p:sldId id="277" r:id="rId17"/>
    <p:sldId id="279" r:id="rId18"/>
    <p:sldId id="283" r:id="rId19"/>
    <p:sldId id="281" r:id="rId20"/>
    <p:sldId id="276" r:id="rId21"/>
    <p:sldId id="287" r:id="rId22"/>
    <p:sldId id="284" r:id="rId23"/>
    <p:sldId id="269" r:id="rId24"/>
    <p:sldId id="270" r:id="rId25"/>
    <p:sldId id="271" r:id="rId26"/>
    <p:sldId id="272" r:id="rId27"/>
    <p:sldId id="280" r:id="rId28"/>
    <p:sldId id="275" r:id="rId29"/>
    <p:sldId id="293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Начальный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Начальный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Начальный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axId val="67308928"/>
        <c:axId val="67327104"/>
      </c:barChart>
      <c:catAx>
        <c:axId val="67308928"/>
        <c:scaling>
          <c:orientation val="minMax"/>
        </c:scaling>
        <c:axPos val="b"/>
        <c:tickLblPos val="nextTo"/>
        <c:crossAx val="67327104"/>
        <c:crosses val="autoZero"/>
        <c:auto val="1"/>
        <c:lblAlgn val="ctr"/>
        <c:lblOffset val="100"/>
      </c:catAx>
      <c:valAx>
        <c:axId val="67327104"/>
        <c:scaling>
          <c:orientation val="minMax"/>
        </c:scaling>
        <c:axPos val="l"/>
        <c:majorGridlines/>
        <c:numFmt formatCode="General" sourceLinked="1"/>
        <c:tickLblPos val="nextTo"/>
        <c:crossAx val="6730892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Промежуточный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Промежуточный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Промежуточный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axId val="98248192"/>
        <c:axId val="98249728"/>
      </c:barChart>
      <c:catAx>
        <c:axId val="98248192"/>
        <c:scaling>
          <c:orientation val="minMax"/>
        </c:scaling>
        <c:axPos val="b"/>
        <c:tickLblPos val="nextTo"/>
        <c:crossAx val="98249728"/>
        <c:crosses val="autoZero"/>
        <c:auto val="1"/>
        <c:lblAlgn val="ctr"/>
        <c:lblOffset val="100"/>
      </c:catAx>
      <c:valAx>
        <c:axId val="98249728"/>
        <c:scaling>
          <c:orientation val="minMax"/>
        </c:scaling>
        <c:axPos val="l"/>
        <c:majorGridlines/>
        <c:numFmt formatCode="General" sourceLinked="1"/>
        <c:tickLblPos val="nextTo"/>
        <c:crossAx val="982481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70D4FCF-F21C-45DC-9EA2-90594BAC9F9B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755C56C-FE03-432C-8C01-D59002E51D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188640"/>
            <a:ext cx="7406640" cy="1643442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БЮДЖЕТНОЕ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ОБЩЕОБРАЗОВАТЕЛЬНОЕ УЧРЕЖДЕНИЕ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«ЯСНЕНСКАЯ СРЕДНЯЯ ШКОЛА №7»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«ПИНЕЖСКИЙ МУНИЦИПАЛЬНЫЙ РАЙОН»</a:t>
            </a: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2204864"/>
            <a:ext cx="7406640" cy="432048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Организация работы кружковой деятельности «Маленькие звездочки» в детском саду.            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Разработала: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Сканцева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Светлана Юрьевна,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воспитатель, 1кв. категория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	</a:t>
            </a:r>
          </a:p>
          <a:p>
            <a:pPr>
              <a:lnSpc>
                <a:spcPct val="11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lnSpc>
                <a:spcPct val="11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пос. Ясный </a:t>
            </a:r>
          </a:p>
          <a:p>
            <a:pPr>
              <a:lnSpc>
                <a:spcPct val="11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	           2017 – 2018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год.</a:t>
            </a:r>
            <a:endParaRPr lang="ru-RU" sz="2000" dirty="0"/>
          </a:p>
        </p:txBody>
      </p:sp>
      <p:pic>
        <p:nvPicPr>
          <p:cNvPr id="4" name="Picture 2" descr="C:\Users\света\Desktop\моя группа\1704201717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501008"/>
            <a:ext cx="1922165" cy="26899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980728"/>
          </a:xfrm>
        </p:spPr>
        <p:txBody>
          <a:bodyPr>
            <a:normAutofit fontScale="90000"/>
          </a:bodyPr>
          <a:lstStyle/>
          <a:p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/>
                <a:cs typeface="Arial" pitchFamily="34" charset="0"/>
              </a:rPr>
              <a:t/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  <a:effectLst/>
                <a:cs typeface="Arial" pitchFamily="34" charset="0"/>
              </a:rPr>
            </a:b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491880" y="2276872"/>
            <a:ext cx="2880320" cy="2016224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педагогические принципы</a:t>
            </a:r>
            <a:endParaRPr lang="ru-RU" dirty="0"/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2987824" y="5517232"/>
            <a:ext cx="1728192" cy="1080120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наглядности </a:t>
            </a:r>
            <a:endParaRPr lang="ru-RU" dirty="0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3851920" y="260648"/>
            <a:ext cx="2160240" cy="1080120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систематичности </a:t>
            </a:r>
            <a:endParaRPr lang="ru-RU" dirty="0"/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076056" y="5517232"/>
            <a:ext cx="1800200" cy="1080120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игровой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</a:t>
            </a:r>
            <a:endParaRPr lang="ru-RU" dirty="0"/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043608" y="3861048"/>
            <a:ext cx="2016224" cy="1080120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повторяемости материала </a:t>
            </a:r>
            <a:endParaRPr lang="ru-RU" dirty="0"/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1115616" y="1628800"/>
            <a:ext cx="2016224" cy="1080120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постепенного повышения требований</a:t>
            </a:r>
            <a:endParaRPr lang="ru-RU" dirty="0"/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732240" y="1772816"/>
            <a:ext cx="2232248" cy="1080120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доступности и индивидуальности </a:t>
            </a:r>
            <a:endParaRPr lang="ru-RU" dirty="0"/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6804248" y="3789040"/>
            <a:ext cx="2088232" cy="1080120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сознательности, активности 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stCxn id="4" idx="0"/>
          </p:cNvCxnSpPr>
          <p:nvPr/>
        </p:nvCxnSpPr>
        <p:spPr>
          <a:xfrm flipV="1">
            <a:off x="4932040" y="1484784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3203848" y="2060848"/>
            <a:ext cx="637837" cy="4392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6012160" y="2132856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6012160" y="4005064"/>
            <a:ext cx="720080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508104" y="4293096"/>
            <a:ext cx="432048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3851920" y="4293096"/>
            <a:ext cx="360040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3203848" y="400506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с родителями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34935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Выступление на концертах в детском саду, в ДК пос. Ясном.</a:t>
            </a:r>
          </a:p>
          <a:p>
            <a:r>
              <a:rPr lang="ru-RU" dirty="0" smtClean="0"/>
              <a:t>Выступление на конкурсах.</a:t>
            </a:r>
          </a:p>
          <a:p>
            <a:r>
              <a:rPr lang="ru-RU" dirty="0" smtClean="0"/>
              <a:t>Приобретение и изготовление костюмов.</a:t>
            </a:r>
          </a:p>
          <a:p>
            <a:r>
              <a:rPr lang="ru-RU" dirty="0" smtClean="0"/>
              <a:t>Папки передвижки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smtClean="0"/>
              <a:t>«От красивых образов мы перейдем к красивым мыслям, от красивых мыслей — к красивой жизни и от красивой жизни — к абсолютной красоте»</a:t>
            </a:r>
            <a:endParaRPr lang="ru-RU" dirty="0"/>
          </a:p>
        </p:txBody>
      </p:sp>
      <p:pic>
        <p:nvPicPr>
          <p:cNvPr id="44035" name="Picture 3" descr="C:\Users\света\Desktop\требуна\image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653136"/>
            <a:ext cx="6768751" cy="19442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Методическое обеспечение: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Светлый и просторный зал.</a:t>
            </a:r>
          </a:p>
          <a:p>
            <a:pPr lvl="0"/>
            <a:r>
              <a:rPr lang="ru-RU" dirty="0" smtClean="0"/>
              <a:t>Музыкальная аппаратура.</a:t>
            </a:r>
          </a:p>
          <a:p>
            <a:pPr lvl="0"/>
            <a:r>
              <a:rPr lang="ru-RU" dirty="0" smtClean="0"/>
              <a:t>Тренировочная одежда и обувь.</a:t>
            </a:r>
          </a:p>
          <a:p>
            <a:pPr lvl="0"/>
            <a:r>
              <a:rPr lang="ru-RU" dirty="0" smtClean="0"/>
              <a:t>Сценические костюмы.</a:t>
            </a:r>
          </a:p>
          <a:p>
            <a:pPr lvl="0"/>
            <a:r>
              <a:rPr lang="ru-RU" dirty="0" smtClean="0"/>
              <a:t>Реквизит для танцев.</a:t>
            </a:r>
            <a:endParaRPr lang="ru-RU" dirty="0"/>
          </a:p>
        </p:txBody>
      </p:sp>
      <p:pic>
        <p:nvPicPr>
          <p:cNvPr id="41988" name="Picture 4" descr="C:\Users\света\Desktop\требуна\image (10).JPG"/>
          <p:cNvPicPr>
            <a:picLocks noChangeAspect="1" noChangeArrowheads="1"/>
          </p:cNvPicPr>
          <p:nvPr/>
        </p:nvPicPr>
        <p:blipFill>
          <a:blip r:embed="rId2" cstate="print"/>
          <a:srcRect l="4589" t="2297" r="41870"/>
          <a:stretch>
            <a:fillRect/>
          </a:stretch>
        </p:blipFill>
        <p:spPr bwMode="auto">
          <a:xfrm>
            <a:off x="5940152" y="3068960"/>
            <a:ext cx="2941481" cy="35749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Предварительный мониторинг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Результаты реализации кружковой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4792576" cy="514955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К концу  года обучения дети  должны уметь исполнять движения в характере музыки, сохраняя осанку, правильно исполнять  танцевальные композиции. </a:t>
            </a:r>
          </a:p>
          <a:p>
            <a:r>
              <a:rPr lang="ru-RU" dirty="0" smtClean="0"/>
              <a:t>Участники кружка  должны приобрести не только танцевальные знания и навыки, но и научиться трудиться в художественном коллективе, добиваясь высоких результатов.</a:t>
            </a:r>
          </a:p>
          <a:p>
            <a:endParaRPr lang="ru-RU" dirty="0"/>
          </a:p>
        </p:txBody>
      </p:sp>
      <p:pic>
        <p:nvPicPr>
          <p:cNvPr id="45058" name="Picture 2" descr="C:\Users\света\Desktop\требуна\image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300192" y="2060848"/>
            <a:ext cx="2448272" cy="44644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1247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Танец </a:t>
            </a:r>
            <a:br>
              <a:rPr lang="ru-RU" dirty="0" smtClean="0"/>
            </a:br>
            <a:r>
              <a:rPr lang="ru-RU" dirty="0" smtClean="0"/>
              <a:t>«Синий платочек»</a:t>
            </a:r>
            <a:endParaRPr lang="ru-RU" dirty="0"/>
          </a:p>
        </p:txBody>
      </p:sp>
      <p:pic>
        <p:nvPicPr>
          <p:cNvPr id="1026" name="Picture 2" descr="E:\IMG_02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68760"/>
            <a:ext cx="7092280" cy="53192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Танец «Звездочек» в старшей группе</a:t>
            </a:r>
            <a:endParaRPr lang="ru-RU" dirty="0"/>
          </a:p>
        </p:txBody>
      </p:sp>
      <p:pic>
        <p:nvPicPr>
          <p:cNvPr id="7170" name="Picture 2" descr="E:\Но год Ска 16\IMG_0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340768"/>
            <a:ext cx="6948264" cy="52111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Выступление  </a:t>
            </a:r>
            <a:br>
              <a:rPr lang="ru-RU" dirty="0" smtClean="0"/>
            </a:br>
            <a:r>
              <a:rPr lang="ru-RU" dirty="0" smtClean="0"/>
              <a:t>на юбилее детского сада</a:t>
            </a:r>
            <a:endParaRPr lang="ru-RU" dirty="0"/>
          </a:p>
        </p:txBody>
      </p:sp>
      <p:pic>
        <p:nvPicPr>
          <p:cNvPr id="3074" name="Picture 2" descr="C:\Users\света\Desktop\требуна\MmjUt-jAmh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6876256" cy="51571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527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Танец «</a:t>
            </a:r>
            <a:r>
              <a:rPr lang="ru-RU" dirty="0" err="1" smtClean="0"/>
              <a:t>Алилуя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050" name="Picture 2" descr="C:\Users\детсад\Desktop\Тропникова 2\фото\Сканцева с.ю\8 марта розочка\IMG_03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501008"/>
            <a:ext cx="3982574" cy="2986930"/>
          </a:xfrm>
          <a:prstGeom prst="rect">
            <a:avLst/>
          </a:prstGeom>
          <a:noFill/>
        </p:spPr>
      </p:pic>
      <p:pic>
        <p:nvPicPr>
          <p:cNvPr id="2052" name="Picture 4" descr="C:\Users\детсад\Desktop\Тропникова 2\фото\Сканцева с.ю\8 марта розочка\IMG_0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836712"/>
            <a:ext cx="4032448" cy="3024336"/>
          </a:xfrm>
          <a:prstGeom prst="rect">
            <a:avLst/>
          </a:prstGeom>
          <a:noFill/>
        </p:spPr>
      </p:pic>
      <p:pic>
        <p:nvPicPr>
          <p:cNvPr id="6" name="Picture 3" descr="C:\Users\детсад\Desktop\Тропникова 2\фото\Сканцева с.ю\8 марта розочка\IMG_03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501008"/>
            <a:ext cx="3960440" cy="29703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Выступление на конкурсе «Калейдоскоп талантов»</a:t>
            </a:r>
            <a:endParaRPr lang="ru-RU" dirty="0"/>
          </a:p>
        </p:txBody>
      </p:sp>
      <p:pic>
        <p:nvPicPr>
          <p:cNvPr id="5122" name="Picture 2" descr="C:\Users\света\Desktop\требуна\DLUTPnCYEx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7384904" cy="51112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7647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764704"/>
            <a:ext cx="7498080" cy="548369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Проблема: Музыкальный руководитель в нашем детском саду повышает образование, подготовка к праздникам совпадает с  сессиями.</a:t>
            </a:r>
          </a:p>
          <a:p>
            <a:r>
              <a:rPr lang="ru-RU" sz="2000" dirty="0" smtClean="0"/>
              <a:t> Приобретая опыт, ребята овладевают не только разнообразными двигательными навыками и умениями, опытом творческого осмысления музыки, развиваются физические и коммуникативные навыки. </a:t>
            </a:r>
            <a:endParaRPr lang="ru-RU" sz="2000" b="1" dirty="0" smtClean="0"/>
          </a:p>
          <a:p>
            <a:r>
              <a:rPr lang="ru-RU" sz="2000" dirty="0" smtClean="0"/>
              <a:t>Без танца концерт, шоу, конкурс, фестиваль выглядят блекло. Любое культурно-массовое мероприятие без этого не обходится. </a:t>
            </a:r>
            <a:endParaRPr lang="ru-RU" sz="1400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Участники в районном конкурсе танцевальных коллективов «Ритм»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772816"/>
            <a:ext cx="4664065" cy="484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Дипломанты 1 степени районного хореографического </a:t>
            </a:r>
            <a:br>
              <a:rPr lang="ru-RU" sz="3600" dirty="0" smtClean="0"/>
            </a:br>
            <a:r>
              <a:rPr lang="ru-RU" sz="3600" dirty="0" smtClean="0"/>
              <a:t>фестиваля-конкурса «</a:t>
            </a:r>
            <a:r>
              <a:rPr lang="ru-RU" sz="3600" dirty="0" err="1" smtClean="0"/>
              <a:t>Топотульки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700808"/>
            <a:ext cx="3679554" cy="490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980728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/>
              <a:t>Флешмоб</a:t>
            </a:r>
            <a:endParaRPr lang="ru-RU" dirty="0"/>
          </a:p>
        </p:txBody>
      </p:sp>
      <p:pic>
        <p:nvPicPr>
          <p:cNvPr id="6147" name="Picture 3" descr="E:\Праздник Земли\DSCN03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84984"/>
            <a:ext cx="3996952" cy="2997714"/>
          </a:xfrm>
          <a:prstGeom prst="rect">
            <a:avLst/>
          </a:prstGeom>
          <a:noFill/>
        </p:spPr>
      </p:pic>
      <p:pic>
        <p:nvPicPr>
          <p:cNvPr id="6148" name="Picture 4" descr="E:\Праздник Земли\DSCN03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836712"/>
            <a:ext cx="3888432" cy="2916324"/>
          </a:xfrm>
          <a:prstGeom prst="rect">
            <a:avLst/>
          </a:prstGeom>
          <a:noFill/>
        </p:spPr>
      </p:pic>
      <p:pic>
        <p:nvPicPr>
          <p:cNvPr id="7" name="Picture 2" descr="E:\Праздник Земли\DSCN03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284984"/>
            <a:ext cx="3995936" cy="29969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41732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Танцевальная пауза с родителями</a:t>
            </a:r>
            <a:endParaRPr lang="ru-RU" sz="3200" dirty="0"/>
          </a:p>
        </p:txBody>
      </p:sp>
      <p:pic>
        <p:nvPicPr>
          <p:cNvPr id="2050" name="Picture 2" descr="E:\День матери 17-18\DSCN03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40768"/>
            <a:ext cx="6996269" cy="52472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19675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«Милой маме»</a:t>
            </a:r>
            <a:endParaRPr lang="ru-RU" dirty="0"/>
          </a:p>
        </p:txBody>
      </p:sp>
      <p:pic>
        <p:nvPicPr>
          <p:cNvPr id="3075" name="Picture 3" descr="E:\День матери 17-18\DSCN03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7048517" cy="52863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2687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«Наша Армия»</a:t>
            </a:r>
            <a:endParaRPr lang="ru-RU" dirty="0"/>
          </a:p>
        </p:txBody>
      </p:sp>
      <p:pic>
        <p:nvPicPr>
          <p:cNvPr id="4098" name="Picture 2" descr="E:\Сканцева 23\DSCN09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6900259" cy="51751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Танец с полотнами на 23 февраля в подготовительной группе</a:t>
            </a:r>
            <a:endParaRPr lang="ru-RU" dirty="0"/>
          </a:p>
        </p:txBody>
      </p:sp>
      <p:pic>
        <p:nvPicPr>
          <p:cNvPr id="5122" name="Picture 2" descr="E:\Сканцева 23\DSCN09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573016"/>
            <a:ext cx="4104455" cy="3078341"/>
          </a:xfrm>
          <a:prstGeom prst="rect">
            <a:avLst/>
          </a:prstGeom>
          <a:noFill/>
        </p:spPr>
      </p:pic>
      <p:pic>
        <p:nvPicPr>
          <p:cNvPr id="5123" name="Picture 3" descr="E:\Сканцева 23\DSCN09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196752"/>
            <a:ext cx="4032449" cy="3024337"/>
          </a:xfrm>
          <a:prstGeom prst="rect">
            <a:avLst/>
          </a:prstGeom>
          <a:noFill/>
        </p:spPr>
      </p:pic>
      <p:pic>
        <p:nvPicPr>
          <p:cNvPr id="5124" name="Picture 4" descr="E:\Сканцева 23\DSCN09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645024"/>
            <a:ext cx="3995936" cy="29969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Выступление в </a:t>
            </a:r>
            <a:r>
              <a:rPr lang="ru-RU" dirty="0" err="1" smtClean="0"/>
              <a:t>Ясненском</a:t>
            </a:r>
            <a:r>
              <a:rPr lang="ru-RU" dirty="0" smtClean="0"/>
              <a:t> КЦ на 23 февраля</a:t>
            </a:r>
            <a:endParaRPr lang="ru-RU" dirty="0"/>
          </a:p>
        </p:txBody>
      </p:sp>
      <p:pic>
        <p:nvPicPr>
          <p:cNvPr id="4098" name="Picture 2" descr="C:\Users\света\Desktop\требуна\-LTC_zEpH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556792"/>
            <a:ext cx="6598024" cy="49485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Танец с платочками в подготовительной группе</a:t>
            </a:r>
            <a:endParaRPr lang="ru-RU" dirty="0"/>
          </a:p>
        </p:txBody>
      </p:sp>
      <p:pic>
        <p:nvPicPr>
          <p:cNvPr id="1026" name="Picture 2" descr="C:\Users\детсад\Desktop\Тропникова 2\фото\Сканцева с.ю\День матери 17-18\DSCN03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8267" y="1628801"/>
            <a:ext cx="6408110" cy="48060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1. Буренина А.И. Ритмическая мозаика Программа по ритмической пластике для детей дошкольного и младшего школьного возраста — 2-е изд., </a:t>
            </a:r>
            <a:r>
              <a:rPr lang="ru-RU" sz="2200" dirty="0" err="1" smtClean="0"/>
              <a:t>испр</a:t>
            </a:r>
            <a:r>
              <a:rPr lang="ru-RU" sz="2200" dirty="0" smtClean="0"/>
              <a:t>. и доп. — СПб.: ЛОИРО, 2000. - 220 с.</a:t>
            </a:r>
          </a:p>
          <a:p>
            <a:r>
              <a:rPr lang="ru-RU" sz="2200" dirty="0" smtClean="0"/>
              <a:t>2. </a:t>
            </a:r>
            <a:r>
              <a:rPr lang="ru-RU" sz="2200" dirty="0" err="1" smtClean="0"/>
              <a:t>Са-фи-дансе</a:t>
            </a:r>
            <a:r>
              <a:rPr lang="ru-RU" sz="2200" dirty="0" smtClean="0"/>
              <a:t>. Танцевально-игровая гимнастика для детей. Учебно-методическое пособие для педагогов дошкольных и школьных учреждений</a:t>
            </a:r>
          </a:p>
          <a:p>
            <a:r>
              <a:rPr lang="ru-RU" sz="2200" dirty="0" smtClean="0"/>
              <a:t>3.Танцы в детском саду. Н.Зарецкая, </a:t>
            </a:r>
            <a:r>
              <a:rPr lang="ru-RU" sz="2200" dirty="0" err="1" smtClean="0"/>
              <a:t>З.Роот</a:t>
            </a:r>
            <a:r>
              <a:rPr lang="ru-RU" sz="2200" dirty="0" smtClean="0"/>
              <a:t>. Москва -2006г. </a:t>
            </a:r>
          </a:p>
          <a:p>
            <a:endParaRPr lang="ru-RU" dirty="0"/>
          </a:p>
        </p:txBody>
      </p:sp>
      <p:pic>
        <p:nvPicPr>
          <p:cNvPr id="43011" name="Picture 3" descr="C:\Users\света\Desktop\требуна\image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293096"/>
            <a:ext cx="6229777" cy="2237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Мониторинг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404664"/>
            <a:ext cx="7406640" cy="5256584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«От красивых образов мы перейдем к красивым мыслям, от красивых мыслей — к красивой жизни и от красивой жизни — к абсолютной красоте»</a:t>
            </a:r>
            <a:b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Платон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                                                                             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5661248"/>
            <a:ext cx="7406640" cy="936104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Спасибо за внимание !</a:t>
            </a:r>
            <a:endParaRPr lang="ru-RU" sz="54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2722632"/>
          </a:xfrm>
        </p:spPr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Кружковая деятельность «Маленькие звездочки» разработана в соответствии с ФГОС ДО и на основе основной образовательной программы СП «Детский сад» пос.Ясный,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программы по ритмической пластике для детей дошкольного  возраста Буренина А.И. «Ритмическая мозаика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»,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а также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000" dirty="0" smtClean="0">
                <a:latin typeface="+mn-lt"/>
              </a:rPr>
              <a:t>танцевально-игровая </a:t>
            </a:r>
            <a:r>
              <a:rPr lang="ru-RU" sz="2000" dirty="0">
                <a:latin typeface="+mn-lt"/>
              </a:rPr>
              <a:t>гимнастика для </a:t>
            </a:r>
            <a:r>
              <a:rPr lang="ru-RU" sz="2000" dirty="0" smtClean="0">
                <a:latin typeface="+mn-lt"/>
              </a:rPr>
              <a:t>детей</a:t>
            </a:r>
            <a:r>
              <a:rPr lang="ru-RU" sz="2000" dirty="0">
                <a:latin typeface="+mn-lt"/>
              </a:rPr>
              <a:t> </a:t>
            </a:r>
            <a:r>
              <a:rPr lang="ru-RU" sz="2000" dirty="0" err="1">
                <a:latin typeface="+mn-lt"/>
              </a:rPr>
              <a:t>Са-фи-дансе</a:t>
            </a:r>
            <a:r>
              <a:rPr lang="ru-RU" sz="2000" dirty="0" smtClean="0">
                <a:latin typeface="+mn-lt"/>
              </a:rPr>
              <a:t>. </a:t>
            </a:r>
            <a:r>
              <a:rPr lang="ru-RU" sz="2000" dirty="0"/>
              <a:t>Ж.Е. </a:t>
            </a:r>
            <a:r>
              <a:rPr lang="ru-RU" sz="2000" dirty="0" err="1"/>
              <a:t>Фирилевой</a:t>
            </a:r>
            <a:r>
              <a:rPr lang="ru-RU" sz="2000" dirty="0"/>
              <a:t>, Е.Г. Сайкиной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030" name="Picture 6" descr="C:\Users\света\Desktop\требуна\image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3068960"/>
            <a:ext cx="2203069" cy="3146556"/>
          </a:xfrm>
          <a:prstGeom prst="rect">
            <a:avLst/>
          </a:prstGeom>
          <a:noFill/>
        </p:spPr>
      </p:pic>
      <p:pic>
        <p:nvPicPr>
          <p:cNvPr id="1031" name="Picture 7" descr="C:\Users\света\Desktop\требуна\image (1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97566">
            <a:off x="6615831" y="3327258"/>
            <a:ext cx="2160240" cy="3099719"/>
          </a:xfrm>
          <a:prstGeom prst="rect">
            <a:avLst/>
          </a:prstGeom>
          <a:noFill/>
        </p:spPr>
      </p:pic>
      <p:pic>
        <p:nvPicPr>
          <p:cNvPr id="1032" name="Picture 8" descr="C:\Users\света\Desktop\требуна\4413975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99060">
            <a:off x="1287681" y="3339724"/>
            <a:ext cx="2359145" cy="30950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88640"/>
            <a:ext cx="7498080" cy="21602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Цель программы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Основные 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052736"/>
            <a:ext cx="7498080" cy="5400600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Всестороннее развитие ребенка, формирование средствами музыки и ритмических движений разнообразных умений, способностей, качеств личности.</a:t>
            </a:r>
          </a:p>
          <a:p>
            <a:endParaRPr lang="ru-RU" sz="1600" b="1" dirty="0" smtClean="0"/>
          </a:p>
          <a:p>
            <a:r>
              <a:rPr lang="ru-RU" sz="1600" b="1" dirty="0" smtClean="0"/>
              <a:t>Образовательные:</a:t>
            </a:r>
            <a:endParaRPr lang="ru-RU" sz="1600" dirty="0" smtClean="0"/>
          </a:p>
          <a:p>
            <a:pPr lvl="0"/>
            <a:r>
              <a:rPr lang="ru-RU" sz="1600" dirty="0" smtClean="0"/>
              <a:t>Приобщение к танцевальному искусству, расширение знаний о танцах.</a:t>
            </a:r>
          </a:p>
          <a:p>
            <a:pPr lvl="0"/>
            <a:r>
              <a:rPr lang="ru-RU" sz="1600" dirty="0" smtClean="0"/>
              <a:t>Побуждение к импровизации под музыку, придумыванию  свои оригинальные движения в импровизации.</a:t>
            </a:r>
          </a:p>
          <a:p>
            <a:r>
              <a:rPr lang="ru-RU" sz="1600" b="1" dirty="0" smtClean="0"/>
              <a:t>Развивающие:</a:t>
            </a:r>
            <a:endParaRPr lang="ru-RU" sz="1600" dirty="0" smtClean="0"/>
          </a:p>
          <a:p>
            <a:r>
              <a:rPr lang="ru-RU" sz="1600" dirty="0" smtClean="0"/>
              <a:t>Развитие воображения, фантазии, умения самостоятельно находить свои оригинальные движения, то есть  побуждать детей к творчеству.</a:t>
            </a:r>
          </a:p>
          <a:p>
            <a:pPr lvl="0"/>
            <a:r>
              <a:rPr lang="ru-RU" sz="1600" dirty="0" smtClean="0"/>
              <a:t>Развитие творческой самостоятельности в создании художественного образа танца.</a:t>
            </a:r>
          </a:p>
          <a:p>
            <a:pPr lvl="0"/>
            <a:r>
              <a:rPr lang="ru-RU" sz="1600" dirty="0" smtClean="0"/>
              <a:t>Обучение  детей приемам самостоятельной и коллективной работы, самоконтроля.</a:t>
            </a:r>
          </a:p>
          <a:p>
            <a:r>
              <a:rPr lang="ru-RU" sz="1600" b="1" dirty="0" smtClean="0"/>
              <a:t>Воспитательные:</a:t>
            </a:r>
            <a:endParaRPr lang="ru-RU" sz="1600" dirty="0" smtClean="0"/>
          </a:p>
          <a:p>
            <a:pPr lvl="0"/>
            <a:r>
              <a:rPr lang="ru-RU" sz="1600" dirty="0" smtClean="0"/>
              <a:t>Развитие у детей активности и самостоятельности, коммуникативных способностей.</a:t>
            </a:r>
          </a:p>
          <a:p>
            <a:pPr lvl="0">
              <a:buNone/>
            </a:pPr>
            <a:endParaRPr lang="ru-RU" sz="1600" dirty="0" smtClean="0"/>
          </a:p>
          <a:p>
            <a:pPr lvl="0">
              <a:buNone/>
            </a:pP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60648"/>
            <a:ext cx="7498080" cy="18002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Программа составлена на основе принципа интеграции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межпредметных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связей по разделам: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844824"/>
            <a:ext cx="7498080" cy="4824536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3501008"/>
            <a:ext cx="2088232" cy="1080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«Музыкальное развитие»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4869160"/>
            <a:ext cx="2376264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«Театральная деятельность» 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3573016"/>
            <a:ext cx="2232248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«Физическое развитие»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555776" y="2060848"/>
            <a:ext cx="1296144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156176" y="2060848"/>
            <a:ext cx="1404156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932040" y="2204864"/>
            <a:ext cx="72008" cy="2664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848872" cy="504056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Учебный материал включает в себя: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043608" y="1700808"/>
            <a:ext cx="3312368" cy="136815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Музыкально-ритмические занятия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508104" y="5301208"/>
            <a:ext cx="3456384" cy="136815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Элементы эстрадного  танца</a:t>
            </a:r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2627784" y="764704"/>
            <a:ext cx="144016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644008" y="764704"/>
            <a:ext cx="144016" cy="25922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7092280" y="764704"/>
            <a:ext cx="144016" cy="44644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 descr="Благодарю за внимание"/>
          <p:cNvPicPr/>
          <p:nvPr/>
        </p:nvPicPr>
        <p:blipFill>
          <a:blip r:embed="rId2" cstate="print"/>
          <a:srcRect l="47781" t="35000" r="12057" b="9334"/>
          <a:stretch>
            <a:fillRect/>
          </a:stretch>
        </p:blipFill>
        <p:spPr bwMode="auto">
          <a:xfrm>
            <a:off x="1043608" y="4312965"/>
            <a:ext cx="2448272" cy="254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Овал 20"/>
          <p:cNvSpPr/>
          <p:nvPr/>
        </p:nvSpPr>
        <p:spPr>
          <a:xfrm>
            <a:off x="3059832" y="3501008"/>
            <a:ext cx="3456384" cy="141845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Элементы народного танца</a:t>
            </a:r>
            <a:endParaRPr lang="ru-RU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Занятие состоит из трех частей: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268760"/>
            <a:ext cx="2808312" cy="1080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Вводная часть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068960"/>
            <a:ext cx="2808312" cy="1080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Основная часть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4797152"/>
            <a:ext cx="2808312" cy="10801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Заключительная часть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2627784" y="2564904"/>
            <a:ext cx="14401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2699792" y="4293096"/>
            <a:ext cx="14401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Ямало-Ненецкий Автономный округ  муниципальное бюджетное дошкольное образовательное учреждение  детский сад «Снежинка»         Проект Музыкально–ритмическая и танцевальная деятельность, как средство развития творческих способностей детей старшего возраста МЫ ЛЮБИМ ТАНЦЕВАТЬ!  Подготовила: воробьёва Л.В.  инструктор по физической культуре  МБДОУ «ДС « Снежинка»  пгт Уренгой"/>
          <p:cNvPicPr/>
          <p:nvPr/>
        </p:nvPicPr>
        <p:blipFill>
          <a:blip r:embed="rId2" cstate="print"/>
          <a:srcRect t="45625" r="61094" b="2917"/>
          <a:stretch>
            <a:fillRect/>
          </a:stretch>
        </p:blipFill>
        <p:spPr bwMode="auto">
          <a:xfrm>
            <a:off x="5004048" y="1484784"/>
            <a:ext cx="3667869" cy="4440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48680"/>
            <a:ext cx="749808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Тематический план.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59632" y="1484784"/>
          <a:ext cx="7499352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1872208"/>
                <a:gridCol w="3248250"/>
                <a:gridCol w="1874838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 раздела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Тема занятий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часов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Вводное занятие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«Давайте познакомимся»</a:t>
                      </a: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Музыкально ритмические движения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«Здравствуй сказка»</a:t>
                      </a: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Элементы русского танца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«С платочками»,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«Полька». </a:t>
                      </a: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</a:tr>
              <a:tr h="1441648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Элементы эстрадного танца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«Для мамы»,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«Новый год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»,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«Мы солдаты»,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«Джентльмены»,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«Танец с игрушками».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Итог: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32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1010</TotalTime>
  <Words>673</Words>
  <Application>Microsoft Office PowerPoint</Application>
  <PresentationFormat>Экран (4:3)</PresentationFormat>
  <Paragraphs>121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Солнцестояние</vt:lpstr>
      <vt:lpstr>МУНИЦИПАЛЬНОЕ БЮДЖЕТНОЕ ОБЩЕОБРАЗОВАТЕЛЬНОЕ УЧРЕЖДЕНИЕ «ЯСНЕНСКАЯ СРЕДНЯЯ ШКОЛА №7» МУНИЦИПАЛЬНОГО ОБРАЗОВАНИЯ  «ПИНЕЖСКИЙ МУНИЦИПАЛЬНЫЙ РАЙОН»</vt:lpstr>
      <vt:lpstr>Актуальность</vt:lpstr>
      <vt:lpstr>Мониторинг</vt:lpstr>
      <vt:lpstr>Кружковая деятельность «Маленькие звездочки» разработана в соответствии с ФГОС ДО и на основе основной образовательной программы СП «Детский сад» пос.Ясный, программы по ритмической пластике для детей дошкольного  возраста Буренина А.И. «Ритмическая мозаика», а также танцевально-игровая гимнастика для детей Са-фи-дансе. Ж.Е. Фирилевой, Е.Г. Сайкиной  </vt:lpstr>
      <vt:lpstr>Цель программы   Основные задачи:</vt:lpstr>
      <vt:lpstr>Программа составлена на основе принципа интеграции межпредметных связей по разделам: </vt:lpstr>
      <vt:lpstr>Учебный материал включает в себя: </vt:lpstr>
      <vt:lpstr>Занятие состоит из трех частей: </vt:lpstr>
      <vt:lpstr>Тематический план. </vt:lpstr>
      <vt:lpstr>    </vt:lpstr>
      <vt:lpstr>Работа с родителями</vt:lpstr>
      <vt:lpstr>Методическое обеспечение:</vt:lpstr>
      <vt:lpstr>Предварительный мониторинг</vt:lpstr>
      <vt:lpstr>Результаты реализации кружковой деятельности</vt:lpstr>
      <vt:lpstr>Танец  «Синий платочек»</vt:lpstr>
      <vt:lpstr>Танец «Звездочек» в старшей группе</vt:lpstr>
      <vt:lpstr>Выступление   на юбилее детского сада</vt:lpstr>
      <vt:lpstr>Танец «Алилуя»</vt:lpstr>
      <vt:lpstr>Выступление на конкурсе «Калейдоскоп талантов»</vt:lpstr>
      <vt:lpstr>Участники в районном конкурсе танцевальных коллективов «Ритм»</vt:lpstr>
      <vt:lpstr>Дипломанты 1 степени районного хореографического  фестиваля-конкурса «Топотульки»</vt:lpstr>
      <vt:lpstr>Флешмоб</vt:lpstr>
      <vt:lpstr>Танцевальная пауза с родителями</vt:lpstr>
      <vt:lpstr>«Милой маме»</vt:lpstr>
      <vt:lpstr>«Наша Армия»</vt:lpstr>
      <vt:lpstr>Танец с полотнами на 23 февраля в подготовительной группе</vt:lpstr>
      <vt:lpstr>Выступление в Ясненском КЦ на 23 февраля</vt:lpstr>
      <vt:lpstr>Танец с платочками в подготовительной группе</vt:lpstr>
      <vt:lpstr>Литература:</vt:lpstr>
      <vt:lpstr>«От красивых образов мы перейдем к красивым мыслям, от красивых мыслей — к красивой жизни и от красивой жизни — к абсолютной красоте»                                                  Платон                                                                      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«ЯСНЕНСКАЯ СРЕДНЯЯ ШКОЛА №7» МУНИЦИПАЛЬНОГО ОБРАЗОВАНИЯ  «ПИНЕЖСКИЙ МУНИЦИПАЛЬНЫЙ РАЙОН»</dc:title>
  <dc:creator>света</dc:creator>
  <cp:lastModifiedBy>света</cp:lastModifiedBy>
  <cp:revision>99</cp:revision>
  <dcterms:created xsi:type="dcterms:W3CDTF">2018-03-21T17:36:53Z</dcterms:created>
  <dcterms:modified xsi:type="dcterms:W3CDTF">2018-03-28T16:40:02Z</dcterms:modified>
</cp:coreProperties>
</file>