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net-iid344762761-16-72n21" ContentType="image/jpe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1" r:id="rId4"/>
    <p:sldId id="258" r:id="rId5"/>
    <p:sldId id="260" r:id="rId6"/>
    <p:sldId id="261" r:id="rId7"/>
    <p:sldId id="262" r:id="rId8"/>
    <p:sldId id="259" r:id="rId9"/>
    <p:sldId id="264" r:id="rId10"/>
    <p:sldId id="272" r:id="rId11"/>
    <p:sldId id="269" r:id="rId12"/>
    <p:sldId id="265" r:id="rId13"/>
    <p:sldId id="268" r:id="rId14"/>
    <p:sldId id="267" r:id="rId15"/>
    <p:sldId id="270" r:id="rId16"/>
    <p:sldId id="273" r:id="rId17"/>
    <p:sldId id="274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3366FF"/>
    <a:srgbClr val="FF3300"/>
    <a:srgbClr val="0000FF"/>
    <a:srgbClr val="990033"/>
    <a:srgbClr val="FF9966"/>
    <a:srgbClr val="6600CC"/>
    <a:srgbClr val="99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0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7A1E6-8A56-4C9E-BB9C-BC2E03651819}" type="datetimeFigureOut">
              <a:rPr lang="ru-RU" smtClean="0"/>
              <a:t>18.02.2017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62E87-B86D-4E09-A5F6-9B8622A827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3022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7A1E6-8A56-4C9E-BB9C-BC2E03651819}" type="datetimeFigureOut">
              <a:rPr lang="ru-RU" smtClean="0"/>
              <a:t>18.02.2017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62E87-B86D-4E09-A5F6-9B8622A827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0219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7A1E6-8A56-4C9E-BB9C-BC2E03651819}" type="datetimeFigureOut">
              <a:rPr lang="ru-RU" smtClean="0"/>
              <a:t>18.02.2017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62E87-B86D-4E09-A5F6-9B8622A827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3756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7A1E6-8A56-4C9E-BB9C-BC2E03651819}" type="datetimeFigureOut">
              <a:rPr lang="ru-RU" smtClean="0"/>
              <a:t>18.02.2017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62E87-B86D-4E09-A5F6-9B8622A827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4227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7A1E6-8A56-4C9E-BB9C-BC2E03651819}" type="datetimeFigureOut">
              <a:rPr lang="ru-RU" smtClean="0"/>
              <a:t>18.02.2017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62E87-B86D-4E09-A5F6-9B8622A827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91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7A1E6-8A56-4C9E-BB9C-BC2E03651819}" type="datetimeFigureOut">
              <a:rPr lang="ru-RU" smtClean="0"/>
              <a:t>18.02.2017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62E87-B86D-4E09-A5F6-9B8622A827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7123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7A1E6-8A56-4C9E-BB9C-BC2E03651819}" type="datetimeFigureOut">
              <a:rPr lang="ru-RU" smtClean="0"/>
              <a:t>18.02.2017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62E87-B86D-4E09-A5F6-9B8622A827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1406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7A1E6-8A56-4C9E-BB9C-BC2E03651819}" type="datetimeFigureOut">
              <a:rPr lang="ru-RU" smtClean="0"/>
              <a:t>18.02.2017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62E87-B86D-4E09-A5F6-9B8622A827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798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7A1E6-8A56-4C9E-BB9C-BC2E03651819}" type="datetimeFigureOut">
              <a:rPr lang="ru-RU" smtClean="0"/>
              <a:t>18.02.2017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62E87-B86D-4E09-A5F6-9B8622A827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96667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7A1E6-8A56-4C9E-BB9C-BC2E03651819}" type="datetimeFigureOut">
              <a:rPr lang="ru-RU" smtClean="0"/>
              <a:t>18.02.2017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62E87-B86D-4E09-A5F6-9B8622A827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7653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7A1E6-8A56-4C9E-BB9C-BC2E03651819}" type="datetimeFigureOut">
              <a:rPr lang="ru-RU" smtClean="0"/>
              <a:t>18.02.2017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62E87-B86D-4E09-A5F6-9B8622A827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07932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9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97A1E6-8A56-4C9E-BB9C-BC2E03651819}" type="datetimeFigureOut">
              <a:rPr lang="ru-RU" smtClean="0"/>
              <a:t>18.02.2017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462E87-B86D-4E09-A5F6-9B8622A827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2294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net-iid344762761-16-72n21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57814" y="5848814"/>
            <a:ext cx="7843025" cy="1009186"/>
          </a:xfrm>
        </p:spPr>
        <p:txBody>
          <a:bodyPr>
            <a:normAutofit fontScale="47500" lnSpcReduction="20000"/>
          </a:bodyPr>
          <a:lstStyle/>
          <a:p>
            <a:r>
              <a:rPr lang="ru-RU" dirty="0" smtClean="0"/>
              <a:t>Морозова Любовь Сергеевна</a:t>
            </a:r>
          </a:p>
          <a:p>
            <a:r>
              <a:rPr lang="ru-RU" dirty="0" smtClean="0"/>
              <a:t>МКОУ ООШ №11 </a:t>
            </a:r>
            <a:r>
              <a:rPr lang="ru-RU" dirty="0" err="1" smtClean="0"/>
              <a:t>р.п</a:t>
            </a:r>
            <a:r>
              <a:rPr lang="ru-RU" dirty="0" smtClean="0"/>
              <a:t>. Верхние Серги</a:t>
            </a:r>
          </a:p>
          <a:p>
            <a:r>
              <a:rPr lang="ru-RU" dirty="0" smtClean="0"/>
              <a:t>Свердловская область</a:t>
            </a:r>
          </a:p>
          <a:p>
            <a:r>
              <a:rPr lang="ru-RU" dirty="0" smtClean="0"/>
              <a:t>2017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862254" y="557561"/>
            <a:ext cx="7025268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cap="none" spc="0" dirty="0" smtClean="0">
                <a:ln/>
                <a:solidFill>
                  <a:srgbClr val="3333FF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ОСТОРОЖНО, </a:t>
            </a:r>
          </a:p>
          <a:p>
            <a:pPr algn="ctr"/>
            <a:r>
              <a:rPr lang="ru-RU" sz="7200" b="1" cap="none" spc="0" dirty="0" smtClean="0">
                <a:ln/>
                <a:solidFill>
                  <a:srgbClr val="3333FF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ТОНКИЙ ЛЁД!</a:t>
            </a:r>
            <a:endParaRPr lang="ru-RU" sz="7200" b="1" cap="none" spc="0" dirty="0">
              <a:ln/>
              <a:solidFill>
                <a:srgbClr val="3333FF"/>
              </a:solid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1619" y="3129893"/>
            <a:ext cx="4155454" cy="2077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193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5776" y="365125"/>
            <a:ext cx="9222058" cy="1653246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Безопасным для человека считается лёд толщиной не менее </a:t>
            </a:r>
            <a:r>
              <a:rPr lang="ru-RU" sz="36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ru-RU" sz="36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см в пресной воде и 15 см в солёной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37786" y="2018371"/>
            <a:ext cx="9748024" cy="4351338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4000" dirty="0" smtClean="0"/>
              <a:t>Прочный лед имеет синеватый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4000" dirty="0" smtClean="0"/>
              <a:t>или зеленоватый оттенок</a:t>
            </a:r>
          </a:p>
          <a:p>
            <a:pPr marL="0" indent="0">
              <a:buNone/>
            </a:pPr>
            <a:endParaRPr lang="ru-RU" sz="4000" dirty="0"/>
          </a:p>
          <a:p>
            <a:pPr marL="0" indent="0">
              <a:buNone/>
            </a:pPr>
            <a:endParaRPr lang="ru-RU" sz="40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sz="4000" dirty="0" smtClean="0"/>
              <a:t>Лед с желтоватым оттенком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4000" dirty="0" smtClean="0"/>
              <a:t>ненадежен.</a:t>
            </a:r>
          </a:p>
          <a:p>
            <a:endParaRPr lang="ru-RU" sz="4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8007" y="2067823"/>
            <a:ext cx="3064746" cy="230320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922" y="4716715"/>
            <a:ext cx="3003484" cy="1998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639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2321" y="365125"/>
            <a:ext cx="9355874" cy="3247870"/>
          </a:xfrm>
        </p:spPr>
        <p:txBody>
          <a:bodyPr>
            <a:normAutofit/>
          </a:bodyPr>
          <a:lstStyle/>
          <a:p>
            <a:pPr algn="ctr"/>
            <a:r>
              <a:rPr lang="ru-RU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ЗАПОМНИ: Если </a:t>
            </a:r>
            <a:r>
              <a:rPr lang="ru-RU" b="1" i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температура воздуха выше 0 градусов держится более трех дней, то прочность льда снижается на 25%.</a:t>
            </a:r>
            <a:endParaRPr lang="ru-RU" b="1" i="1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704" y="3780264"/>
            <a:ext cx="3671440" cy="2750382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8615" y="3780264"/>
            <a:ext cx="3755973" cy="2813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058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Нельзя ходить одному по льду без сопровождения взрослых.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0897" y="1690688"/>
            <a:ext cx="6233533" cy="5019511"/>
          </a:xfrm>
        </p:spPr>
      </p:pic>
    </p:spTree>
    <p:extLst>
      <p:ext uri="{BB962C8B-B14F-4D97-AF65-F5344CB8AC3E}">
        <p14:creationId xmlns:p14="http://schemas.microsoft.com/office/powerpoint/2010/main" val="2194159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Стоит избегать лунок и </a:t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мест с тонким льдом.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947" y="3097930"/>
            <a:ext cx="2774795" cy="277479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0877" y="2291278"/>
            <a:ext cx="5803280" cy="39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75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прыгайте на оторвавшуюся льдину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796" y="2207941"/>
            <a:ext cx="2600197" cy="330794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967" y="2207941"/>
            <a:ext cx="5048250" cy="338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976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6137" y="365125"/>
            <a:ext cx="7660888" cy="2511890"/>
          </a:xfrm>
        </p:spPr>
        <p:txBody>
          <a:bodyPr>
            <a:normAutofit/>
          </a:bodyPr>
          <a:lstStyle/>
          <a:p>
            <a:r>
              <a:rPr lang="ru-RU" altLang="ru-RU" sz="4000" b="1" dirty="0">
                <a:solidFill>
                  <a:srgbClr val="33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тех местах, где бьют ключи </a:t>
            </a:r>
            <a:br>
              <a:rPr lang="ru-RU" altLang="ru-RU" sz="4000" b="1" dirty="0">
                <a:solidFill>
                  <a:srgbClr val="33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altLang="ru-RU" sz="4000" b="1" dirty="0">
                <a:solidFill>
                  <a:srgbClr val="33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бегут к реке ручьи</a:t>
            </a:r>
            <a:br>
              <a:rPr lang="ru-RU" altLang="ru-RU" sz="4000" b="1" dirty="0">
                <a:solidFill>
                  <a:srgbClr val="33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altLang="ru-RU" sz="4000" b="1" dirty="0">
                <a:solidFill>
                  <a:srgbClr val="33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Или где стоит завод, –</a:t>
            </a:r>
            <a:br>
              <a:rPr lang="ru-RU" altLang="ru-RU" sz="4000" b="1" dirty="0">
                <a:solidFill>
                  <a:srgbClr val="33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alt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Знай, что там непрочен лед</a:t>
            </a:r>
            <a:r>
              <a:rPr lang="ru-RU" alt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912" y="3153800"/>
            <a:ext cx="10181064" cy="3191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919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Правила безопасности на льду</a:t>
            </a:r>
            <a:b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93179" y="1220262"/>
            <a:ext cx="9634655" cy="54151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 smtClean="0">
                <a:solidFill>
                  <a:srgbClr val="66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ru-RU" sz="4000" dirty="0">
                <a:solidFill>
                  <a:srgbClr val="66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Прежде чем двигаться по льду, надо убедиться в его прочности, проверенной взрослыми людьми.</a:t>
            </a:r>
          </a:p>
          <a:p>
            <a:pPr marL="0" indent="0">
              <a:buNone/>
            </a:pPr>
            <a:r>
              <a:rPr lang="ru-RU" sz="4000" dirty="0">
                <a:solidFill>
                  <a:srgbClr val="66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Идти следует по уже проложенной тропе.</a:t>
            </a:r>
          </a:p>
          <a:p>
            <a:pPr marL="0" indent="0">
              <a:buNone/>
            </a:pPr>
            <a:r>
              <a:rPr lang="ru-RU" sz="4000" dirty="0">
                <a:solidFill>
                  <a:srgbClr val="66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Не следует спускаться на лыжах и санках в незнакомом месте с обрывом.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1562" y="4810125"/>
            <a:ext cx="3038475" cy="204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083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Правила безопасности на льду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99408" y="1825625"/>
            <a:ext cx="9160075" cy="46978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>
                <a:solidFill>
                  <a:srgbClr val="66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Особенно осторожным следует быть вблизи выступающих на поверхность кустов, травы; в местах, где быстрое течение, где вливаются сточные воды промышленных предприятий.</a:t>
            </a:r>
          </a:p>
          <a:p>
            <a:pPr marL="0" indent="0">
              <a:buNone/>
            </a:pPr>
            <a:r>
              <a:rPr lang="ru-RU" sz="4000" dirty="0">
                <a:solidFill>
                  <a:srgbClr val="66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Не забывай осенью и весной лёд тонок</a:t>
            </a:r>
            <a:r>
              <a:rPr lang="ru-RU" sz="4000" dirty="0" smtClean="0">
                <a:solidFill>
                  <a:srgbClr val="66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>
              <a:buNone/>
            </a:pPr>
            <a:endParaRPr lang="ru-RU" sz="4000" dirty="0">
              <a:solidFill>
                <a:srgbClr val="66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4963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5358" y="3539042"/>
            <a:ext cx="2667000" cy="3305175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5207" y="5191629"/>
            <a:ext cx="6963936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не забывайте, что ваше здоровье и безопасность  в большей степени зависит только от вас самих.</a:t>
            </a:r>
            <a:br>
              <a:rPr lang="ru-RU" b="1" i="1" dirty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439" y="200722"/>
            <a:ext cx="6070704" cy="407473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5358" y="-444192"/>
            <a:ext cx="3265449" cy="326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990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4795" y="332509"/>
            <a:ext cx="9753002" cy="727364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ЕСЛИ ВЫ ПРОВАЛИЛИСЬ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6" y="1163782"/>
            <a:ext cx="5881647" cy="5545776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ru-RU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</a:t>
            </a:r>
            <a:r>
              <a:rPr lang="ru-RU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паникуйте, не делайте резких движений, сохраните дыхание. </a:t>
            </a:r>
            <a:endParaRPr lang="ru-RU" sz="3200" b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105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indent="457200"/>
            <a:r>
              <a:rPr lang="ru-RU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2.Раскиньте  руки  в  стороны  и  постарайтесь  зацепиться за кромку льда, придав телу горизонтальное положение. </a:t>
            </a:r>
            <a:endParaRPr lang="ru-RU" sz="3200" b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indent="457200"/>
            <a:endParaRPr lang="ru-RU" sz="105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indent="457200"/>
            <a:r>
              <a:rPr lang="ru-RU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Зовите на помощь: «Тону!» </a:t>
            </a:r>
          </a:p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1757" y="1163782"/>
            <a:ext cx="2924175" cy="20478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6460" y="3594232"/>
            <a:ext cx="4151736" cy="3115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287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0502" y="4476750"/>
            <a:ext cx="2381250" cy="238125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ЕСЛИ ВЫ ПРОВАЛИЛИСЬ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40873" y="1686391"/>
            <a:ext cx="9310254" cy="5006995"/>
          </a:xfrm>
        </p:spPr>
        <p:txBody>
          <a:bodyPr>
            <a:noAutofit/>
          </a:bodyPr>
          <a:lstStyle/>
          <a:p>
            <a:pPr marL="0" indent="457200">
              <a:buNone/>
            </a:pPr>
            <a:r>
              <a:rPr lang="ru-RU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Попытайтесь </a:t>
            </a:r>
            <a:r>
              <a:rPr lang="ru-RU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осторожно налечь грудью на край льда и забросить одну, а потом и другую ноги на лёд.  </a:t>
            </a:r>
            <a:endParaRPr lang="ru-RU" sz="3200" b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457200">
              <a:buNone/>
            </a:pPr>
            <a:r>
              <a:rPr lang="ru-RU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5.Если </a:t>
            </a:r>
            <a:r>
              <a:rPr lang="ru-RU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лёд выдержал, перекатываясь, медленно ползите в ту сторону, откуда пришли, ведь здесь лёд уже проверен на прочность. </a:t>
            </a:r>
            <a:endParaRPr lang="ru-RU" sz="3200" b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457200">
              <a:buNone/>
            </a:pPr>
            <a:endParaRPr lang="ru-RU" sz="1100" b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457200">
              <a:spcBef>
                <a:spcPts val="0"/>
              </a:spcBef>
              <a:buNone/>
            </a:pPr>
            <a:r>
              <a:rPr lang="ru-RU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6.Не </a:t>
            </a:r>
            <a:r>
              <a:rPr lang="ru-RU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останавливаясь идите к ближайшему жилью, выжать одежду и отдохнуть можно </a:t>
            </a:r>
            <a:endParaRPr lang="ru-RU" sz="3200" b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457200">
              <a:spcBef>
                <a:spcPts val="0"/>
              </a:spcBef>
              <a:buNone/>
            </a:pPr>
            <a:r>
              <a:rPr lang="ru-RU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только </a:t>
            </a:r>
            <a:r>
              <a:rPr lang="ru-RU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тёплом помещении. </a:t>
            </a:r>
          </a:p>
        </p:txBody>
      </p:sp>
    </p:spTree>
    <p:extLst>
      <p:ext uri="{BB962C8B-B14F-4D97-AF65-F5344CB8AC3E}">
        <p14:creationId xmlns:p14="http://schemas.microsoft.com/office/powerpoint/2010/main" val="18859771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838" y="487789"/>
            <a:ext cx="9390423" cy="6101770"/>
          </a:xfrm>
        </p:spPr>
      </p:pic>
    </p:spTree>
    <p:extLst>
      <p:ext uri="{BB962C8B-B14F-4D97-AF65-F5344CB8AC3E}">
        <p14:creationId xmlns:p14="http://schemas.microsoft.com/office/powerpoint/2010/main" val="4642676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9298" y="365125"/>
            <a:ext cx="10004502" cy="1325563"/>
          </a:xfrm>
        </p:spPr>
        <p:txBody>
          <a:bodyPr/>
          <a:lstStyle/>
          <a:p>
            <a:r>
              <a:rPr lang="ru-RU" b="1" dirty="0"/>
              <a:t>Если нужна ваша помощь:</a:t>
            </a:r>
            <a:r>
              <a:rPr lang="ru-RU" dirty="0"/>
              <a:t> 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550020"/>
            <a:ext cx="10515600" cy="46269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Ползком, широко расставляя при этом руки и ноги и толкая перед собою спасательные средства, осторожно передвигайтесь к полынье. </a:t>
            </a:r>
            <a:br>
              <a:rPr lang="ru-RU" dirty="0"/>
            </a:br>
            <a:r>
              <a:rPr lang="ru-RU" dirty="0"/>
              <a:t>Остановитесь в нескольких метрах от находящегося в воде человека и бросьте ему верёвку, край одежды, подайте палку, лыжу или шест. </a:t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8809" y="4081347"/>
            <a:ext cx="3653316" cy="250147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2634" y="4180813"/>
            <a:ext cx="3923991" cy="2589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9392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93902" y="565537"/>
            <a:ext cx="9656958" cy="4351338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/>
              <a:t>Осторожно вытащите пострадавшего на лёд и вместе с ним ползком выбирайтесь из опасной зоны. </a:t>
            </a:r>
            <a:br>
              <a:rPr lang="ru-RU" sz="3600" dirty="0"/>
            </a:br>
            <a:r>
              <a:rPr lang="ru-RU" sz="3600" dirty="0"/>
              <a:t>Доставьте пострадавшего в тёплое место. Окажите ему помощь: снимите с него мокрую одежду, энергично разотрите тело (до покраснения кожи), напоите горячим чаем. Вызовите скорую медицинскую помощь.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25292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82751" y="758284"/>
            <a:ext cx="8854069" cy="582093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Учащиеся и взрослые, соблюдайте правила поведения на водных объектах, выполнение элементарных мер осторожности - залог вашей безопасности</a:t>
            </a: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824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4248" y="-11152"/>
            <a:ext cx="9139130" cy="686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20778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302</Words>
  <Application>Microsoft Office PowerPoint</Application>
  <PresentationFormat>Широкоэкранный</PresentationFormat>
  <Paragraphs>42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Безопасным для человека считается лёд толщиной не менее 10 см в пресной воде и 15 см в солёной. </vt:lpstr>
      <vt:lpstr>ЗАПОМНИ: Если температура воздуха выше 0 градусов держится более трех дней, то прочность льда снижается на 25%.</vt:lpstr>
      <vt:lpstr>Нельзя ходить одному по льду без сопровождения взрослых.</vt:lpstr>
      <vt:lpstr>Стоит избегать лунок и  мест с тонким льдом.</vt:lpstr>
      <vt:lpstr>Не прыгайте на оторвавшуюся льдину</vt:lpstr>
      <vt:lpstr>В тех местах, где бьют ключи  И бегут к реке ручьи Или где стоит завод, – Знай, что там непрочен лед!</vt:lpstr>
      <vt:lpstr>Правила безопасности на льду </vt:lpstr>
      <vt:lpstr>Правила безопасности на льду.</vt:lpstr>
      <vt:lpstr>И не забывайте, что ваше здоровье и безопасность  в большей степени зависит только от вас самих. </vt:lpstr>
      <vt:lpstr>ЕСЛИ ВЫ ПРОВАЛИЛИСЬ</vt:lpstr>
      <vt:lpstr>ЕСЛИ ВЫ ПРОВАЛИЛИСЬ</vt:lpstr>
      <vt:lpstr>Презентация PowerPoint</vt:lpstr>
      <vt:lpstr>Если нужна ваша помощь: 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ВИТАЛИК</dc:creator>
  <cp:lastModifiedBy>ВИТАЛИК</cp:lastModifiedBy>
  <cp:revision>12</cp:revision>
  <dcterms:created xsi:type="dcterms:W3CDTF">2017-02-11T10:59:07Z</dcterms:created>
  <dcterms:modified xsi:type="dcterms:W3CDTF">2017-02-18T09:06:13Z</dcterms:modified>
</cp:coreProperties>
</file>