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8" r:id="rId1"/>
  </p:sldMasterIdLst>
  <p:notesMasterIdLst>
    <p:notesMasterId r:id="rId21"/>
  </p:notesMasterIdLst>
  <p:sldIdLst>
    <p:sldId id="256" r:id="rId2"/>
    <p:sldId id="257" r:id="rId3"/>
    <p:sldId id="258" r:id="rId4"/>
    <p:sldId id="273" r:id="rId5"/>
    <p:sldId id="260" r:id="rId6"/>
    <p:sldId id="261" r:id="rId7"/>
    <p:sldId id="262" r:id="rId8"/>
    <p:sldId id="272" r:id="rId9"/>
    <p:sldId id="263" r:id="rId10"/>
    <p:sldId id="274" r:id="rId11"/>
    <p:sldId id="275" r:id="rId12"/>
    <p:sldId id="276" r:id="rId13"/>
    <p:sldId id="265" r:id="rId14"/>
    <p:sldId id="281" r:id="rId15"/>
    <p:sldId id="282" r:id="rId16"/>
    <p:sldId id="266" r:id="rId17"/>
    <p:sldId id="277" r:id="rId18"/>
    <p:sldId id="278" r:id="rId19"/>
    <p:sldId id="27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797" autoAdjust="0"/>
    <p:restoredTop sz="94103" autoAdjust="0"/>
  </p:normalViewPr>
  <p:slideViewPr>
    <p:cSldViewPr snapToGrid="0">
      <p:cViewPr>
        <p:scale>
          <a:sx n="69" d="100"/>
          <a:sy n="69" d="100"/>
        </p:scale>
        <p:origin x="-492" y="-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F6063-7EBB-48E9-9EC8-23EDCF54B1C3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1905F-BB03-40F9-9D2D-78E6E33CB0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7504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1905F-BB03-40F9-9D2D-78E6E33CB09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2048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1905F-BB03-40F9-9D2D-78E6E33CB09C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0635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0552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046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213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7127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0451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3351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1673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4997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374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137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0223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913183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863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7278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816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2446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38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4A2D4D3-B7A0-4D52-A7A6-9D0BFD16131D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6F94C5-7070-4AF9-90E3-C681C2AE71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86260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  <p:sldLayoutId id="2147484011" r:id="rId13"/>
    <p:sldLayoutId id="2147484012" r:id="rId14"/>
    <p:sldLayoutId id="2147484013" r:id="rId15"/>
    <p:sldLayoutId id="2147484014" r:id="rId16"/>
    <p:sldLayoutId id="214748401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338" y="0"/>
            <a:ext cx="11935326" cy="110690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КУЛЬТУРЫ, НАЦИОНАЛЬНОЙ ПОЛИТИКИ, ТУРИЗМА И АРХИВНОГО ДЕЛА РЕСПУБЛИКИ МОРДОВИЯ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338" y="1106905"/>
            <a:ext cx="11935326" cy="5751095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3600" dirty="0" smtClean="0"/>
              <a:t>Портфолио</a:t>
            </a:r>
          </a:p>
          <a:p>
            <a:pPr>
              <a:spcAft>
                <a:spcPts val="0"/>
              </a:spcAft>
            </a:pPr>
            <a:r>
              <a:rPr lang="ru-RU" dirty="0" smtClean="0"/>
              <a:t>Мещеряковой Ирины Николаевны</a:t>
            </a:r>
          </a:p>
          <a:p>
            <a:pPr>
              <a:spcAft>
                <a:spcPts val="0"/>
              </a:spcAft>
            </a:pPr>
            <a:r>
              <a:rPr lang="ru-RU" dirty="0" smtClean="0"/>
              <a:t>Преподавателя МБУ ДО «Детская школа искусств </a:t>
            </a:r>
          </a:p>
          <a:p>
            <a:pPr>
              <a:spcAft>
                <a:spcPts val="0"/>
              </a:spcAft>
            </a:pPr>
            <a:r>
              <a:rPr lang="ru-RU" dirty="0" smtClean="0"/>
              <a:t>Ромодановского муниципального района РМ»</a:t>
            </a:r>
          </a:p>
          <a:p>
            <a:pPr>
              <a:spcAft>
                <a:spcPts val="0"/>
              </a:spcAft>
            </a:pPr>
            <a:endParaRPr lang="ru-RU" dirty="0" smtClean="0"/>
          </a:p>
          <a:p>
            <a:pPr algn="l">
              <a:spcAft>
                <a:spcPts val="0"/>
              </a:spcAft>
            </a:pPr>
            <a:r>
              <a:rPr lang="ru-RU" dirty="0" smtClean="0"/>
              <a:t>Дата рождения: 26.03.1990 г.</a:t>
            </a:r>
          </a:p>
          <a:p>
            <a:pPr algn="l">
              <a:spcAft>
                <a:spcPts val="0"/>
              </a:spcAft>
            </a:pPr>
            <a:r>
              <a:rPr lang="ru-RU" dirty="0" smtClean="0"/>
              <a:t>Профессиональное образование: ФГБОУ ВПО «Мордовский государственный университет им. Н.П. Огарева»</a:t>
            </a:r>
            <a:r>
              <a:rPr lang="ru-RU" i="1" dirty="0" smtClean="0"/>
              <a:t>, дизайнер</a:t>
            </a:r>
            <a:r>
              <a:rPr lang="ru-RU" dirty="0" smtClean="0"/>
              <a:t> </a:t>
            </a:r>
            <a:r>
              <a:rPr lang="ru-RU" i="1" dirty="0" smtClean="0"/>
              <a:t>№диплома КУ № 19987, дата выдачи 25.06.2013 г.</a:t>
            </a:r>
            <a:endParaRPr lang="ru-RU" dirty="0" smtClean="0"/>
          </a:p>
          <a:p>
            <a:pPr algn="l">
              <a:spcAft>
                <a:spcPts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Стаж педагогической работы: 8 лет</a:t>
            </a:r>
          </a:p>
          <a:p>
            <a:pPr algn="l">
              <a:spcAft>
                <a:spcPts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Общий трудовой стаж: 8 лет</a:t>
            </a:r>
          </a:p>
          <a:p>
            <a:pPr algn="l">
              <a:spcAft>
                <a:spcPts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Наличие квалификационной категории: Соответствие занимаемой должности</a:t>
            </a:r>
          </a:p>
          <a:p>
            <a:pPr algn="l">
              <a:spcAft>
                <a:spcPts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Дата последней аттестации:</a:t>
            </a:r>
          </a:p>
          <a:p>
            <a:pPr algn="l">
              <a:spcAft>
                <a:spcPts val="0"/>
              </a:spcAft>
            </a:pP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l">
              <a:spcAft>
                <a:spcPts val="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0920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0"/>
            <a:ext cx="10353762" cy="1155032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sz="33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ea typeface="+mn-ea"/>
                <a:cs typeface="+mn-cs"/>
              </a:rPr>
              <a:t>Характеристика</a:t>
            </a:r>
            <a:r>
              <a:rPr lang="ru-RU" sz="33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ea typeface="+mn-ea"/>
                <a:cs typeface="+mn-cs"/>
              </a:rPr>
              <a:t/>
            </a:r>
            <a:br>
              <a:rPr lang="ru-RU" sz="33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20481" name="Picture 1" descr="C:\Users\Computer\Pictures\Мои сканированные изображения\сканирование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982" y="566107"/>
            <a:ext cx="4298867" cy="61279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88215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48943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Повышение знаний и профессиональная переподготовка</a:t>
            </a:r>
            <a:r>
              <a:rPr lang="ru-RU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/>
            </a:r>
            <a:br>
              <a:rPr lang="ru-RU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</a:br>
            <a:endParaRPr lang="ru-RU" dirty="0"/>
          </a:p>
        </p:txBody>
      </p:sp>
      <p:pic>
        <p:nvPicPr>
          <p:cNvPr id="1026" name="Picture 2" descr="D:\Работа\Аттестация\Моя\сканирование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381" y="1211284"/>
            <a:ext cx="7651814" cy="5427758"/>
          </a:xfrm>
          <a:prstGeom prst="rect">
            <a:avLst/>
          </a:prstGeom>
          <a:noFill/>
        </p:spPr>
      </p:pic>
      <p:pic>
        <p:nvPicPr>
          <p:cNvPr id="3" name="Picture 2" descr="D:\Работа\Аттестация\Моя\Дипломы\Мои\Безымянныйроьрп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2721" y="1210730"/>
            <a:ext cx="3823854" cy="54089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90016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Выступления на научно-практических конференциях, педагогических чтениях, семинарах, секциях, методических объединениях</a:t>
            </a:r>
            <a:endParaRPr lang="ru-RU" sz="3200" dirty="0"/>
          </a:p>
        </p:txBody>
      </p:sp>
      <p:pic>
        <p:nvPicPr>
          <p:cNvPr id="5122" name="Picture 2" descr="C:\Users\Computer\Desktop\Новая папка (4)\сканирование0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196" y="1840674"/>
            <a:ext cx="3341392" cy="4859060"/>
          </a:xfrm>
          <a:prstGeom prst="rect">
            <a:avLst/>
          </a:prstGeom>
          <a:noFill/>
        </p:spPr>
      </p:pic>
      <p:pic>
        <p:nvPicPr>
          <p:cNvPr id="5124" name="Picture 4" descr="C:\Users\Computer\Desktop\Новая папка (4)\сканирование0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8173" y="1870124"/>
            <a:ext cx="3303194" cy="4839433"/>
          </a:xfrm>
          <a:prstGeom prst="rect">
            <a:avLst/>
          </a:prstGeom>
          <a:noFill/>
        </p:spPr>
      </p:pic>
      <p:pic>
        <p:nvPicPr>
          <p:cNvPr id="18433" name="Picture 1" descr="C:\Users\Computer\Pictures\Мои сканированные изображения\сканирование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3351" y="1888177"/>
            <a:ext cx="3381317" cy="4825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0"/>
            <a:ext cx="10353762" cy="1282700"/>
          </a:xfrm>
        </p:spPr>
        <p:txBody>
          <a:bodyPr>
            <a:noAutofit/>
          </a:bodyPr>
          <a:lstStyle/>
          <a:p>
            <a:r>
              <a:rPr lang="ru-RU" sz="32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Позитивная динамика доли учащихся, успевающих на «4» и «5» за предшествующий учебный год (%)</a:t>
            </a:r>
            <a:endParaRPr lang="ru-RU" sz="3200" dirty="0"/>
          </a:p>
        </p:txBody>
      </p:sp>
      <p:pic>
        <p:nvPicPr>
          <p:cNvPr id="17409" name="Picture 1" descr="C:\Users\Computer\Pictures\Мои сканированные изображения\сканирование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5644" y="1282700"/>
            <a:ext cx="3793522" cy="54169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194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40677"/>
            <a:ext cx="10353762" cy="1433146"/>
          </a:xfrm>
        </p:spPr>
        <p:txBody>
          <a:bodyPr>
            <a:noAutofit/>
          </a:bodyPr>
          <a:lstStyle/>
          <a:p>
            <a:r>
              <a:rPr lang="ru-RU" sz="36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Результаты участия обучающихся в профессиональных конкурсах, проводимых под патронатом Министерства культуры</a:t>
            </a:r>
            <a:endParaRPr lang="ru-RU" sz="3600" dirty="0"/>
          </a:p>
        </p:txBody>
      </p:sp>
      <p:pic>
        <p:nvPicPr>
          <p:cNvPr id="2050" name="Picture 2" descr="D:\Работа\Аттестация\Моя\Дипломы\Под патронатом Министерства культуры\Артемьева 19 г. дипломан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002" y="1690005"/>
            <a:ext cx="3575462" cy="5008857"/>
          </a:xfrm>
          <a:prstGeom prst="rect">
            <a:avLst/>
          </a:prstGeom>
          <a:noFill/>
        </p:spPr>
      </p:pic>
      <p:pic>
        <p:nvPicPr>
          <p:cNvPr id="2051" name="Picture 3" descr="D:\Работа\Аттестация\Моя\Дипломы\Под патронатом Министерства культуры\Лоренц 19 г. дипломан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31579" y="1684461"/>
            <a:ext cx="3517178" cy="5001345"/>
          </a:xfrm>
          <a:prstGeom prst="rect">
            <a:avLst/>
          </a:prstGeom>
          <a:noFill/>
        </p:spPr>
      </p:pic>
      <p:pic>
        <p:nvPicPr>
          <p:cNvPr id="2052" name="Picture 4" descr="D:\Работа\Аттестация\Моя\Дипломы\Под патронатом Министерства культуры\Еферина 18 г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781" y="1660546"/>
            <a:ext cx="3489738" cy="5001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75402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Результаты участия обучающихся в профессиональных конкурсах, проводимых под патронатом Министерства культуры</a:t>
            </a:r>
            <a:endParaRPr lang="ru-RU" dirty="0"/>
          </a:p>
        </p:txBody>
      </p:sp>
      <p:pic>
        <p:nvPicPr>
          <p:cNvPr id="3074" name="Picture 2" descr="D:\Работа\Аттестация\Моя\Дипломы\Под патронатом Министерства культуры\Лоренц 19 г. финалис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221" y="2012675"/>
            <a:ext cx="2830864" cy="4047343"/>
          </a:xfrm>
          <a:prstGeom prst="rect">
            <a:avLst/>
          </a:prstGeom>
          <a:noFill/>
        </p:spPr>
      </p:pic>
      <p:pic>
        <p:nvPicPr>
          <p:cNvPr id="3075" name="Picture 3" descr="D:\Работа\Аттестация\Моя\Дипломы\Под патронатом Министерства культуры\Лоренц 20 г. участ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8215" y="2018805"/>
            <a:ext cx="2861952" cy="4038297"/>
          </a:xfrm>
          <a:prstGeom prst="rect">
            <a:avLst/>
          </a:prstGeom>
          <a:noFill/>
        </p:spPr>
      </p:pic>
      <p:pic>
        <p:nvPicPr>
          <p:cNvPr id="6" name="Picture 4" descr="D:\Работа\Аттестация\Моя\Дипломы\Под патронатом Министерства культуры\Лоренц 21 г. участи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9587" y="2014133"/>
            <a:ext cx="2850774" cy="4032263"/>
          </a:xfrm>
          <a:prstGeom prst="rect">
            <a:avLst/>
          </a:prstGeom>
          <a:noFill/>
        </p:spPr>
      </p:pic>
      <p:pic>
        <p:nvPicPr>
          <p:cNvPr id="7" name="Picture 5" descr="D:\Работа\Аттестация\Моя\Дипломы\Под патронатом Министерства культуры\Артемьева 21 г. участие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04371" y="2030681"/>
            <a:ext cx="2808925" cy="40189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13033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Результаты участия обучающихся в профессиональных конкурсах, проводимых под патронатом Министерства культуры</a:t>
            </a:r>
            <a:endParaRPr lang="ru-RU" dirty="0"/>
          </a:p>
        </p:txBody>
      </p:sp>
      <p:pic>
        <p:nvPicPr>
          <p:cNvPr id="4099" name="Picture 3" descr="D:\Работа\Аттестация\Моя\Дипломы\Под патронатом Министерства культуры\Кузнецова 20 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4209" y="1972477"/>
            <a:ext cx="3329919" cy="4708927"/>
          </a:xfrm>
          <a:prstGeom prst="rect">
            <a:avLst/>
          </a:prstGeom>
          <a:noFill/>
        </p:spPr>
      </p:pic>
      <p:pic>
        <p:nvPicPr>
          <p:cNvPr id="7" name="Picture 4" descr="D:\Работа\Аттестация\Моя\Дипломы\Под патронатом Министерства культуры\Лоренц 20 г. финалис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4285" y="1917015"/>
            <a:ext cx="3361652" cy="4753802"/>
          </a:xfrm>
          <a:prstGeom prst="rect">
            <a:avLst/>
          </a:prstGeom>
          <a:noFill/>
        </p:spPr>
      </p:pic>
      <p:pic>
        <p:nvPicPr>
          <p:cNvPr id="4102" name="Picture 6" descr="D:\Работа\Дипломы\Киселева 1 место 20 г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8598" y="1959409"/>
            <a:ext cx="3293051" cy="4703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546" y="228600"/>
            <a:ext cx="11726779" cy="1503948"/>
          </a:xfrm>
        </p:spPr>
        <p:txBody>
          <a:bodyPr>
            <a:normAutofit fontScale="90000"/>
          </a:bodyPr>
          <a:lstStyle/>
          <a:p>
            <a:r>
              <a:rPr lang="ru-RU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Результаты участия </a:t>
            </a:r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обучающихся в мероприятиях различных уровней по учебной деятельности:</a:t>
            </a:r>
            <a:b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</a:br>
            <a:endParaRPr lang="ru-RU" dirty="0"/>
          </a:p>
        </p:txBody>
      </p:sp>
      <p:pic>
        <p:nvPicPr>
          <p:cNvPr id="6146" name="Picture 2" descr="D:\Работа\Аттестация\Моя\Дипломы\Артемьева 21 г. 1 мест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519" y="1579421"/>
            <a:ext cx="2903315" cy="4001984"/>
          </a:xfrm>
          <a:prstGeom prst="rect">
            <a:avLst/>
          </a:prstGeom>
          <a:noFill/>
        </p:spPr>
      </p:pic>
      <p:pic>
        <p:nvPicPr>
          <p:cNvPr id="6147" name="Picture 3" descr="D:\Работа\Аттестация\Моя\Дипломы\Егоркина  21 г. 2 мест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1384" y="1552056"/>
            <a:ext cx="2835739" cy="4022526"/>
          </a:xfrm>
          <a:prstGeom prst="rect">
            <a:avLst/>
          </a:prstGeom>
          <a:noFill/>
        </p:spPr>
      </p:pic>
      <p:pic>
        <p:nvPicPr>
          <p:cNvPr id="6148" name="Picture 4" descr="D:\Работа\Аттестация\Моя\Дипломы\Кузнецова 3 место 19 г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84733" y="1541380"/>
            <a:ext cx="2824499" cy="4023977"/>
          </a:xfrm>
          <a:prstGeom prst="rect">
            <a:avLst/>
          </a:prstGeom>
          <a:noFill/>
        </p:spPr>
      </p:pic>
      <p:pic>
        <p:nvPicPr>
          <p:cNvPr id="6149" name="Picture 5" descr="D:\Работа\Аттестация\Моя\Дипломы\Лоренц 1 место 20 г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1209" y="1556964"/>
            <a:ext cx="2851249" cy="4066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9101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268" y="142506"/>
            <a:ext cx="10949049" cy="11044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Количество учащихся, принимающих участие в конкурсах, фестивалях, выставках различного уровня.</a:t>
            </a:r>
            <a:endParaRPr lang="ru-RU" sz="3200" dirty="0"/>
          </a:p>
        </p:txBody>
      </p:sp>
      <p:pic>
        <p:nvPicPr>
          <p:cNvPr id="7170" name="Picture 2" descr="D:\Работа\Аттестация\Моя\Дипломы\Артемьева 21 г. 1 место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930" y="1437493"/>
            <a:ext cx="3516684" cy="2487254"/>
          </a:xfrm>
          <a:prstGeom prst="rect">
            <a:avLst/>
          </a:prstGeom>
          <a:noFill/>
        </p:spPr>
      </p:pic>
      <p:pic>
        <p:nvPicPr>
          <p:cNvPr id="7172" name="Picture 4" descr="D:\Работа\Аттестация\Моя\Дипломы\Бульхина 21 г. 1 мест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20" y="4132303"/>
            <a:ext cx="3516065" cy="2486817"/>
          </a:xfrm>
          <a:prstGeom prst="rect">
            <a:avLst/>
          </a:prstGeom>
          <a:noFill/>
        </p:spPr>
      </p:pic>
      <p:pic>
        <p:nvPicPr>
          <p:cNvPr id="7173" name="Picture 5" descr="D:\Работа\Аттестация\Моя\Дипломы\Егоркина 21 г. 1 мест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6102" y="4107604"/>
            <a:ext cx="3527239" cy="2493758"/>
          </a:xfrm>
          <a:prstGeom prst="rect">
            <a:avLst/>
          </a:prstGeom>
          <a:noFill/>
        </p:spPr>
      </p:pic>
      <p:pic>
        <p:nvPicPr>
          <p:cNvPr id="7175" name="Picture 7" descr="D:\Работа\Аттестация\Моя\Дипломы\Исаева 21 г. 2 место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82099" y="4091926"/>
            <a:ext cx="3550722" cy="2510361"/>
          </a:xfrm>
          <a:prstGeom prst="rect">
            <a:avLst/>
          </a:prstGeom>
          <a:noFill/>
        </p:spPr>
      </p:pic>
      <p:pic>
        <p:nvPicPr>
          <p:cNvPr id="9" name="Picture 7" descr="D:\Работа\Аттестация\Моя\Дипломы\Тарасова 21 г. 1 место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10743" y="1436854"/>
            <a:ext cx="3515096" cy="2486130"/>
          </a:xfrm>
          <a:prstGeom prst="rect">
            <a:avLst/>
          </a:prstGeom>
          <a:noFill/>
        </p:spPr>
      </p:pic>
      <p:pic>
        <p:nvPicPr>
          <p:cNvPr id="10" name="Picture 4" descr="D:\Работа\Аттестация\Моя\Дипломы\Лоренц 21 г. 2 место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70225" y="1450116"/>
            <a:ext cx="3515095" cy="24851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262" y="142503"/>
            <a:ext cx="11162806" cy="108065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Количество учащихся, принимающих участие в конкурсах, фестивалях, выставках различного уровня.</a:t>
            </a:r>
            <a:endParaRPr lang="ru-RU" sz="3200" dirty="0"/>
          </a:p>
        </p:txBody>
      </p:sp>
      <p:pic>
        <p:nvPicPr>
          <p:cNvPr id="8194" name="Picture 2" descr="D:\Работа\Аттестация\Моя\Дипломы\Кадкина 21 г. 2 мест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4628" y="4141622"/>
            <a:ext cx="3573972" cy="2526799"/>
          </a:xfrm>
          <a:prstGeom prst="rect">
            <a:avLst/>
          </a:prstGeom>
          <a:noFill/>
        </p:spPr>
      </p:pic>
      <p:pic>
        <p:nvPicPr>
          <p:cNvPr id="8195" name="Picture 3" descr="D:\Работа\Аттестация\Моя\Дипломы\Лоренц 21 г. 1 мест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356" y="4147787"/>
            <a:ext cx="3556643" cy="2514547"/>
          </a:xfrm>
          <a:prstGeom prst="rect">
            <a:avLst/>
          </a:prstGeom>
          <a:noFill/>
        </p:spPr>
      </p:pic>
      <p:pic>
        <p:nvPicPr>
          <p:cNvPr id="8197" name="Picture 5" descr="D:\Работа\Аттестация\Моя\Дипломы\Никитина 21 г. 2 мест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77974" y="4142254"/>
            <a:ext cx="3569525" cy="2523654"/>
          </a:xfrm>
          <a:prstGeom prst="rect">
            <a:avLst/>
          </a:prstGeom>
          <a:noFill/>
        </p:spPr>
      </p:pic>
      <p:pic>
        <p:nvPicPr>
          <p:cNvPr id="8198" name="Picture 6" descr="D:\Работа\Аттестация\Моя\Дипломы\Панкратов 21 г. 2 место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9901" y="1456540"/>
            <a:ext cx="3539042" cy="2502102"/>
          </a:xfrm>
          <a:prstGeom prst="rect">
            <a:avLst/>
          </a:prstGeom>
          <a:noFill/>
        </p:spPr>
      </p:pic>
      <p:pic>
        <p:nvPicPr>
          <p:cNvPr id="10" name="Picture 3" descr="D:\Работа\Аттестация\Моя\Дипломы\Артемьева 21 г. 2 место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92327" y="1461131"/>
            <a:ext cx="3562598" cy="2518756"/>
          </a:xfrm>
          <a:prstGeom prst="rect">
            <a:avLst/>
          </a:prstGeom>
          <a:noFill/>
        </p:spPr>
      </p:pic>
      <p:pic>
        <p:nvPicPr>
          <p:cNvPr id="11" name="Picture 6" descr="D:\Работа\Аттестация\Моя\Дипломы\Исаева 21 г 2 место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1391" y="1513529"/>
            <a:ext cx="3515819" cy="2489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013" y="154379"/>
            <a:ext cx="11079678" cy="108065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Количество учащихся, принимающих участие в конкурсах, фестивалях, выставках различного уровня.</a:t>
            </a:r>
            <a:endParaRPr lang="ru-RU" sz="3200" dirty="0"/>
          </a:p>
        </p:txBody>
      </p:sp>
      <p:pic>
        <p:nvPicPr>
          <p:cNvPr id="9219" name="Picture 3" descr="D:\Работа\Аттестация\Моя\Дипломы\Лоренц 19 г. 1 мест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509" y="1466081"/>
            <a:ext cx="3672746" cy="5177672"/>
          </a:xfrm>
          <a:prstGeom prst="rect">
            <a:avLst/>
          </a:prstGeom>
          <a:noFill/>
        </p:spPr>
      </p:pic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8179380" y="1439862"/>
          <a:ext cx="3678005" cy="5204408"/>
        </p:xfrm>
        <a:graphic>
          <a:graphicData uri="http://schemas.openxmlformats.org/presentationml/2006/ole">
            <p:oleObj spid="_x0000_s9221" name="PDF" r:id="rId4" imgW="0" imgH="0" progId="FoxitReader.Document">
              <p:embed/>
            </p:oleObj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256382" y="1439862"/>
          <a:ext cx="3669447" cy="5192299"/>
        </p:xfrm>
        <a:graphic>
          <a:graphicData uri="http://schemas.openxmlformats.org/presentationml/2006/ole">
            <p:oleObj spid="_x0000_s9222" name="PDF" r:id="rId5" imgW="0" imgH="0" progId="FoxitReader.Document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955800"/>
          </a:xfrm>
        </p:spPr>
        <p:txBody>
          <a:bodyPr>
            <a:noAutofit/>
          </a:bodyPr>
          <a:lstStyle/>
          <a:p>
            <a:r>
              <a:rPr lang="ru-RU" sz="32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Наличие наград, полученных за участие преподавателя или учащихся в мероприятиях концертно-просветительского, художественно-творческого характера</a:t>
            </a:r>
            <a:endParaRPr lang="ru-RU" sz="3200" dirty="0"/>
          </a:p>
        </p:txBody>
      </p:sp>
      <p:pic>
        <p:nvPicPr>
          <p:cNvPr id="3075" name="Picture 3" descr="D:\Работа\Аттестация\Моя\Дипломы\Мои\В мероприятиях художественно-творческого характера\2020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21321" y="1955800"/>
            <a:ext cx="2789839" cy="3978600"/>
          </a:xfrm>
          <a:prstGeom prst="rect">
            <a:avLst/>
          </a:prstGeom>
          <a:noFill/>
        </p:spPr>
      </p:pic>
      <p:pic>
        <p:nvPicPr>
          <p:cNvPr id="5" name="Picture 2" descr="D:\Работа\Аттестация\Моя\Дипломы\Мои\За работу в области культуры и искусства\2018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41" y="1947302"/>
            <a:ext cx="2854137" cy="3962658"/>
          </a:xfrm>
          <a:prstGeom prst="rect">
            <a:avLst/>
          </a:prstGeom>
          <a:noFill/>
        </p:spPr>
      </p:pic>
      <p:pic>
        <p:nvPicPr>
          <p:cNvPr id="6" name="Picture 2" descr="D:\Работа\Аттестация\Моя\Дипломы\Мои\В мероприятиях художественно-творческого характера\2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963" y="1981858"/>
            <a:ext cx="2807468" cy="3928093"/>
          </a:xfrm>
          <a:prstGeom prst="rect">
            <a:avLst/>
          </a:prstGeom>
          <a:noFill/>
        </p:spPr>
      </p:pic>
      <p:pic>
        <p:nvPicPr>
          <p:cNvPr id="7" name="Picture 3" descr="D:\Работа\Аттестация\Моя\Дипломы\Мои\За работу в области культуры и искусства\20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87766" y="1971546"/>
            <a:ext cx="2870134" cy="3958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89698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790700"/>
          </a:xfrm>
        </p:spPr>
        <p:txBody>
          <a:bodyPr>
            <a:noAutofit/>
          </a:bodyPr>
          <a:lstStyle/>
          <a:p>
            <a:r>
              <a:rPr lang="ru-RU" sz="32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Наличие наград, полученных за участие преподавателя или учащихся в мероприятиях концертно-просветительского, художественно-творческого характера</a:t>
            </a:r>
            <a:endParaRPr lang="ru-RU" sz="3200" dirty="0"/>
          </a:p>
        </p:txBody>
      </p:sp>
      <p:pic>
        <p:nvPicPr>
          <p:cNvPr id="3" name="Picture 4" descr="D:\Работа\Аттестация\Моя\Дипломы\Мои\За работу в области культуры и искусства\2020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27" y="1804680"/>
            <a:ext cx="3278579" cy="4668488"/>
          </a:xfrm>
          <a:prstGeom prst="rect">
            <a:avLst/>
          </a:prstGeom>
          <a:noFill/>
        </p:spPr>
      </p:pic>
      <p:pic>
        <p:nvPicPr>
          <p:cNvPr id="4" name="Picture 2" descr="D:\Работа\Аттестация\Моя\Дипломы\Мои\За работу в области культуры и искусства\2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2122" y="1796463"/>
            <a:ext cx="6582485" cy="4655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938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Наличие авторских учебно-методических пособий</a:t>
            </a:r>
            <a:endParaRPr lang="ru-RU" sz="3600" dirty="0"/>
          </a:p>
        </p:txBody>
      </p:sp>
      <p:pic>
        <p:nvPicPr>
          <p:cNvPr id="41986" name="Picture 2" descr="D:\Работа\Аттестация\Дипломы\Мои\Свидетельство о публикации в электронном СМИ 2022 г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9438" y="1177576"/>
            <a:ext cx="3884262" cy="5489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0"/>
            <a:ext cx="10353762" cy="1580050"/>
          </a:xfrm>
        </p:spPr>
        <p:txBody>
          <a:bodyPr>
            <a:normAutofit fontScale="90000"/>
          </a:bodyPr>
          <a:lstStyle/>
          <a:p>
            <a:r>
              <a:rPr lang="ru-RU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Наличие наград (грамот, </a:t>
            </a:r>
            <a:r>
              <a:rPr lang="ru-RU" dirty="0" err="1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бюлагодарственных</a:t>
            </a:r>
            <a:r>
              <a:rPr lang="ru-RU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 писем), полученных за работу </a:t>
            </a:r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преподавателя</a:t>
            </a:r>
            <a:endParaRPr lang="ru-RU" dirty="0"/>
          </a:p>
        </p:txBody>
      </p:sp>
      <p:pic>
        <p:nvPicPr>
          <p:cNvPr id="4098" name="Picture 2" descr="D:\Работа\Аттестация\Моя\Дипломы\Мои\За работу преподавателя\2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100" y="1656600"/>
            <a:ext cx="3548549" cy="5058329"/>
          </a:xfrm>
          <a:prstGeom prst="rect">
            <a:avLst/>
          </a:prstGeom>
          <a:noFill/>
        </p:spPr>
      </p:pic>
      <p:pic>
        <p:nvPicPr>
          <p:cNvPr id="4099" name="Picture 3" descr="D:\Работа\Аттестация\Моя\Дипломы\Мои\За работу преподавателя\2021 (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6369" y="1665607"/>
            <a:ext cx="3515097" cy="5049889"/>
          </a:xfrm>
          <a:prstGeom prst="rect">
            <a:avLst/>
          </a:prstGeom>
          <a:noFill/>
        </p:spPr>
      </p:pic>
      <p:pic>
        <p:nvPicPr>
          <p:cNvPr id="5" name="Picture 2" descr="D:\Работа\Аттестация\Моя\Дипломы\Мои\За работу преподавателя\Безымянныйепоекн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14836" y="1646519"/>
            <a:ext cx="3582357" cy="50695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67044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Наличие наград (грамот, </a:t>
            </a:r>
            <a:r>
              <a:rPr lang="ru-RU" dirty="0" err="1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бюлагодарственных</a:t>
            </a:r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 писем), полученных за работу преподавателя</a:t>
            </a:r>
            <a:endParaRPr lang="ru-RU" dirty="0"/>
          </a:p>
        </p:txBody>
      </p:sp>
      <p:pic>
        <p:nvPicPr>
          <p:cNvPr id="3" name="Picture 6" descr="D:\Работа\Аттестация\Моя\Дипломы\Мои\За работу преподавателя\20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226" y="2018803"/>
            <a:ext cx="5610127" cy="3966359"/>
          </a:xfrm>
          <a:prstGeom prst="rect">
            <a:avLst/>
          </a:prstGeom>
          <a:noFill/>
        </p:spPr>
      </p:pic>
      <p:pic>
        <p:nvPicPr>
          <p:cNvPr id="4" name="Picture 3" descr="D:\Работа\Аттестация\Моя\Дипломы\Мои\За работу преподавателя\2021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9984" y="2017604"/>
            <a:ext cx="5577633" cy="3943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Наличие наград (грамот, </a:t>
            </a:r>
            <a:r>
              <a:rPr lang="ru-RU" dirty="0" err="1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бюлагодарственных</a:t>
            </a:r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 писем), полученных за работу преподавателя</a:t>
            </a:r>
            <a:endParaRPr lang="ru-RU" dirty="0"/>
          </a:p>
        </p:txBody>
      </p:sp>
      <p:pic>
        <p:nvPicPr>
          <p:cNvPr id="4" name="Picture 4" descr="D:\Работа\Аттестация\Моя\Дипломы\Мои\За работу преподавателя\2021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1929" y="2030680"/>
            <a:ext cx="5593815" cy="3960421"/>
          </a:xfrm>
          <a:prstGeom prst="rect">
            <a:avLst/>
          </a:prstGeom>
          <a:noFill/>
        </p:spPr>
      </p:pic>
      <p:pic>
        <p:nvPicPr>
          <p:cNvPr id="5" name="Picture 2" descr="D:\Работа\Аттестация\Моя\Дипломы\Мои\За работу преподавателя\2021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66" y="2030681"/>
            <a:ext cx="5618523" cy="39722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Наличие наград (грамот, </a:t>
            </a:r>
            <a:r>
              <a:rPr lang="ru-RU" dirty="0" err="1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бюлагодарственных</a:t>
            </a:r>
            <a:r>
              <a:rPr lang="ru-RU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 писем), полученных за работу преподавателя</a:t>
            </a:r>
            <a:endParaRPr lang="ru-RU" dirty="0"/>
          </a:p>
        </p:txBody>
      </p:sp>
      <p:pic>
        <p:nvPicPr>
          <p:cNvPr id="3" name="Picture 3" descr="D:\Работа\Аттестация\Моя\Дипломы\Мои\За работу преподавателя\2021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9464" y="2069630"/>
            <a:ext cx="5605154" cy="3962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TM04033929[[fn=Грифель]]</Template>
  <TotalTime>397</TotalTime>
  <Words>296</Words>
  <Application>Microsoft Office PowerPoint</Application>
  <PresentationFormat>Произвольный</PresentationFormat>
  <Paragraphs>32</Paragraphs>
  <Slides>19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Сланец</vt:lpstr>
      <vt:lpstr>PDF</vt:lpstr>
      <vt:lpstr>МИНИСТЕРСТВО КУЛЬТУРЫ, НАЦИОНАЛЬНОЙ ПОЛИТИКИ, ТУРИЗМА И АРХИВНОГО ДЕЛА РЕСПУБЛИКИ МОРДОВИЯ</vt:lpstr>
      <vt:lpstr>Характеристика </vt:lpstr>
      <vt:lpstr>Повышение знаний и профессиональная переподготовка </vt:lpstr>
      <vt:lpstr>Выступления на научно-практических конференциях, педагогических чтениях, семинарах, секциях, методических объединениях</vt:lpstr>
      <vt:lpstr>Позитивная динамика доли учащихся, успевающих на «4» и «5» за предшествующий учебный год (%)</vt:lpstr>
      <vt:lpstr>Результаты участия обучающихся в профессиональных конкурсах, проводимых под патронатом Министерства культуры</vt:lpstr>
      <vt:lpstr>Результаты участия обучающихся в профессиональных конкурсах, проводимых под патронатом Министерства культуры</vt:lpstr>
      <vt:lpstr>Результаты участия обучающихся в профессиональных конкурсах, проводимых под патронатом Министерства культуры</vt:lpstr>
      <vt:lpstr>Результаты участия обучающихся в мероприятиях различных уровней по учебной деятельности: </vt:lpstr>
      <vt:lpstr>Количество учащихся, принимающих участие в конкурсах, фестивалях, выставках различного уровня.</vt:lpstr>
      <vt:lpstr>Количество учащихся, принимающих участие в конкурсах, фестивалях, выставках различного уровня.</vt:lpstr>
      <vt:lpstr>Количество учащихся, принимающих участие в конкурсах, фестивалях, выставках различного уровня.</vt:lpstr>
      <vt:lpstr>Наличие наград, полученных за участие преподавателя или учащихся в мероприятиях концертно-просветительского, художественно-творческого характера</vt:lpstr>
      <vt:lpstr>Наличие наград, полученных за участие преподавателя или учащихся в мероприятиях концертно-просветительского, художественно-творческого характера</vt:lpstr>
      <vt:lpstr>Наличие авторских учебно-методических пособий</vt:lpstr>
      <vt:lpstr>Наличие наград (грамот, бюлагодарственных писем), полученных за работу преподавателя</vt:lpstr>
      <vt:lpstr>Наличие наград (грамот, бюлагодарственных писем), полученных за работу преподавателя</vt:lpstr>
      <vt:lpstr>Наличие наград (грамот, бюлагодарственных писем), полученных за работу преподавателя</vt:lpstr>
      <vt:lpstr>Наличие наград (грамот, бюлагодарственных писем), полученных за работу преподавателя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Computer</cp:lastModifiedBy>
  <cp:revision>47</cp:revision>
  <dcterms:created xsi:type="dcterms:W3CDTF">2020-03-16T20:06:53Z</dcterms:created>
  <dcterms:modified xsi:type="dcterms:W3CDTF">2022-02-10T16:09:18Z</dcterms:modified>
</cp:coreProperties>
</file>