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7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0BE0AE-F0B8-4B03-844E-46F2C23F3DD4}" type="datetimeFigureOut">
              <a:rPr lang="ru-RU" smtClean="0"/>
              <a:pPr/>
              <a:t>15.02.2015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FB7B0E-29A5-4FE7-914D-57E3A086F06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0" y="1857364"/>
            <a:ext cx="8429652" cy="464347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solidFill>
                  <a:srgbClr val="002060"/>
                </a:solidFill>
              </a:rPr>
              <a:t>РАЗВИТИЕ ПОЗНАВАТЕЛЬНЫХ СПОСОБНОСТЕЙ ДОШКОЛЬНИКОВ</a:t>
            </a:r>
            <a:br>
              <a:rPr lang="ru-RU" sz="5400" b="1" dirty="0" smtClean="0">
                <a:solidFill>
                  <a:srgbClr val="002060"/>
                </a:solidFill>
              </a:rPr>
            </a:br>
            <a:r>
              <a:rPr lang="ru-RU" sz="5400" b="1" dirty="0" smtClean="0">
                <a:solidFill>
                  <a:srgbClr val="002060"/>
                </a:solidFill>
              </a:rPr>
              <a:t> В ПРОЦЕССЕ ПРОЕКТНОЙ ДЕЯТЕЛЬНОСТИ</a:t>
            </a:r>
            <a:br>
              <a:rPr lang="ru-RU" sz="5400" b="1" dirty="0" smtClean="0">
                <a:solidFill>
                  <a:srgbClr val="002060"/>
                </a:solidFill>
              </a:rPr>
            </a:br>
            <a:endParaRPr lang="ru-RU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>ЭТАПЫ ПРОЕКТНОЙ ДЕЯТЕЛЬНОСТИ</a:t>
            </a:r>
            <a:r>
              <a:rPr lang="ru-RU" sz="4000" b="1" dirty="0" smtClean="0"/>
              <a:t>: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67236"/>
          </a:xfrm>
        </p:spPr>
        <p:txBody>
          <a:bodyPr>
            <a:normAutofit fontScale="92500" lnSpcReduction="20000"/>
          </a:bodyPr>
          <a:lstStyle/>
          <a:p>
            <a:r>
              <a:rPr lang="ru-RU" sz="3900" b="1" dirty="0" smtClean="0">
                <a:solidFill>
                  <a:srgbClr val="C00000"/>
                </a:solidFill>
              </a:rPr>
              <a:t>постановка цели;</a:t>
            </a:r>
          </a:p>
          <a:p>
            <a:r>
              <a:rPr lang="ru-RU" sz="3900" b="1" dirty="0" smtClean="0">
                <a:solidFill>
                  <a:srgbClr val="C00000"/>
                </a:solidFill>
              </a:rPr>
              <a:t>разработка  плана;</a:t>
            </a:r>
          </a:p>
          <a:p>
            <a:r>
              <a:rPr lang="ru-RU" sz="3900" b="1" dirty="0" smtClean="0">
                <a:solidFill>
                  <a:srgbClr val="C00000"/>
                </a:solidFill>
              </a:rPr>
              <a:t>практическая часть (выполнение проекта);</a:t>
            </a:r>
          </a:p>
          <a:p>
            <a:r>
              <a:rPr lang="ru-RU" sz="3900" b="1" dirty="0" smtClean="0">
                <a:solidFill>
                  <a:srgbClr val="C00000"/>
                </a:solidFill>
              </a:rPr>
              <a:t>итог (презентация)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Заканчивается проект всегда презентацией (оформление альбома, стенгазеты, плакатов, фотовыставки и т.д.; творческий отчёт детей, спектакль, мультфильм, клип, открытое занятие, досуг, изготовление кормушек для птиц, макетов и др.)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Деятельность, осуществляемая в ходе реализации проекта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85776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Беседы;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различные игры, развлечения, викторины;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чтение худ. литературы, заучивание стихов;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разгадывание ребусов, загадок и т. д.;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постановка спектаклей, сценок и т. д.;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рассматривание иллюстраций, фото, просмотры мультфильмов, фильмов и т.д.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творческая деятельность(рисование, аппликация др.)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поисковая, экспериментальная деятельность;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выступление детей на тему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142983"/>
            <a:ext cx="8229600" cy="5181617"/>
          </a:xfrm>
        </p:spPr>
        <p:txBody>
          <a:bodyPr>
            <a:normAutofit fontScale="70000" lnSpcReduction="20000"/>
          </a:bodyPr>
          <a:lstStyle/>
          <a:p>
            <a:r>
              <a:rPr lang="ru-RU" sz="2900" b="1" dirty="0" smtClean="0">
                <a:solidFill>
                  <a:srgbClr val="002060"/>
                </a:solidFill>
              </a:rPr>
              <a:t>Смысл проектной деятельности заключается в том, что она помогает связать обучение с жизнью, формирует навыки исследовательской деятельности, развивает познавательную активность, самостоятельность, творчество, умение планировать, работать в коллективе. </a:t>
            </a:r>
          </a:p>
          <a:p>
            <a:pPr fontAlgn="base"/>
            <a:r>
              <a:rPr lang="ru-RU" sz="2900" b="1" dirty="0" smtClean="0">
                <a:solidFill>
                  <a:srgbClr val="002060"/>
                </a:solidFill>
              </a:rPr>
              <a:t>Решая в ходе проектирования различные познавательно-практические задачи вместе со взрослыми и сверстниками, дети обогащают и активизируют свой словарный запас, учатся публично выступать (декламировать стихи, рассказывать о новых фактах), адекватно общаться с окружающими.</a:t>
            </a:r>
          </a:p>
          <a:p>
            <a:pPr fontAlgn="base"/>
            <a:r>
              <a:rPr lang="ru-RU" sz="2900" b="1" dirty="0" smtClean="0">
                <a:solidFill>
                  <a:srgbClr val="002060"/>
                </a:solidFill>
              </a:rPr>
              <a:t>Метод проектирования поможет только в том случае, когда педагог интригующе преподнесет проблему, мотивирует цели и активно привлечет к работе не только воспитанников, но и их родителей.</a:t>
            </a:r>
          </a:p>
          <a:p>
            <a:pPr fontAlgn="base"/>
            <a:r>
              <a:rPr lang="ru-RU" sz="2900" b="1" dirty="0" smtClean="0">
                <a:solidFill>
                  <a:srgbClr val="002060"/>
                </a:solidFill>
              </a:rPr>
              <a:t>В постановке задачи, подготовке проекта, планировании его основная роль принадлежит воспитателю и детям. В практической реализации проекта принимают участие дети, родители, а также все сотрудники детского сада.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142985"/>
            <a:ext cx="8229600" cy="5181616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002060"/>
                </a:solidFill>
              </a:rPr>
              <a:t>Доминирующими методами,  используемые в работе над проектом, могут быть </a:t>
            </a:r>
            <a:r>
              <a:rPr lang="ru-RU" sz="4400" b="1" dirty="0" smtClean="0">
                <a:solidFill>
                  <a:srgbClr val="C00000"/>
                </a:solidFill>
              </a:rPr>
              <a:t>игровые, творческие, познавательные и др.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000107"/>
            <a:ext cx="8229600" cy="5324493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sz="3100" b="1" dirty="0" smtClean="0">
                <a:solidFill>
                  <a:srgbClr val="C00000"/>
                </a:solidFill>
              </a:rPr>
              <a:t>Темы игровых проектов могут быть следующими: </a:t>
            </a:r>
            <a:r>
              <a:rPr lang="ru-RU" b="1" dirty="0" smtClean="0">
                <a:solidFill>
                  <a:srgbClr val="002060"/>
                </a:solidFill>
              </a:rPr>
              <a:t>«Игра-путешествие куда-то..»; «Театр» (сюжетно-ролевая игра); «Строим город будущего» (игра); «Путешествие куда-то»; «Строим что-то» и т.д.</a:t>
            </a:r>
          </a:p>
          <a:p>
            <a:pPr fontAlgn="base"/>
            <a:r>
              <a:rPr lang="ru-RU" sz="3100" b="1" dirty="0" smtClean="0">
                <a:solidFill>
                  <a:srgbClr val="C00000"/>
                </a:solidFill>
              </a:rPr>
              <a:t>Темы творческих проектов: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осенний, весенний, зимний, летний вернисаж (т.е. от времени года);  музыкальная сказка (по выбору детей); настольный театр (придумывание сказки, изготовление персонажей, декораций и показ спектакля малышам и родителям);  «Веселая ярмарка» (изготовление пособий, открыток, атрибутов и др.); создание фильмотеки рисованных </a:t>
            </a:r>
            <a:r>
              <a:rPr lang="ru-RU" b="1" dirty="0" err="1" smtClean="0">
                <a:solidFill>
                  <a:srgbClr val="002060"/>
                </a:solidFill>
              </a:rPr>
              <a:t>диафильмови</a:t>
            </a:r>
            <a:r>
              <a:rPr lang="ru-RU" b="1" dirty="0" smtClean="0">
                <a:solidFill>
                  <a:srgbClr val="002060"/>
                </a:solidFill>
              </a:rPr>
              <a:t> др.</a:t>
            </a:r>
          </a:p>
          <a:p>
            <a:pPr fontAlgn="base"/>
            <a:r>
              <a:rPr lang="ru-RU" sz="3100" b="1" dirty="0" smtClean="0">
                <a:solidFill>
                  <a:srgbClr val="C00000"/>
                </a:solidFill>
              </a:rPr>
              <a:t>Темы познавательных проектов: </a:t>
            </a:r>
            <a:r>
              <a:rPr lang="ru-RU" b="1" dirty="0" smtClean="0">
                <a:solidFill>
                  <a:srgbClr val="002060"/>
                </a:solidFill>
              </a:rPr>
              <a:t>фестиваль искусств ; журнал «Почемучка» (вопросы о природе, ОБЖ и др.); «Путешествие в Царство Математики»; КВН; конкурс «Моя родословная»; музей народной культуры; (история чаепития, история колыбельных песен, история одежды и др.); «Красная Книга» (создание книги из рисунков редких и исчезающих видов растений, животных, птиц)и др.</a:t>
            </a:r>
          </a:p>
          <a:p>
            <a:pPr>
              <a:buNone/>
            </a:pPr>
            <a:r>
              <a:rPr lang="ru-RU" sz="3400" b="1" dirty="0" smtClean="0">
                <a:solidFill>
                  <a:srgbClr val="7030A0"/>
                </a:solidFill>
              </a:rPr>
              <a:t>    Детям очень нравятся проекты, направленные на развитие творческих способностей, получение продукта своей деятельности. </a:t>
            </a:r>
          </a:p>
          <a:p>
            <a:endParaRPr lang="ru-RU" sz="3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4294967295"/>
          </p:nvPr>
        </p:nvSpPr>
        <p:spPr>
          <a:xfrm>
            <a:off x="0" y="1071547"/>
            <a:ext cx="8229600" cy="5253054"/>
          </a:xfrm>
        </p:spPr>
        <p:txBody>
          <a:bodyPr/>
          <a:lstStyle/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  По продолжительности проекты в детском саду</a:t>
            </a:r>
            <a:r>
              <a:rPr lang="ru-RU" sz="4000" dirty="0" smtClean="0">
                <a:solidFill>
                  <a:srgbClr val="002060"/>
                </a:solidFill>
              </a:rPr>
              <a:t> могут быть </a:t>
            </a:r>
          </a:p>
          <a:p>
            <a:r>
              <a:rPr lang="ru-RU" sz="4000" dirty="0" smtClean="0">
                <a:solidFill>
                  <a:srgbClr val="C00000"/>
                </a:solidFill>
              </a:rPr>
              <a:t>краткосрочными</a:t>
            </a:r>
            <a:r>
              <a:rPr lang="ru-RU" sz="4000" dirty="0" smtClean="0">
                <a:solidFill>
                  <a:srgbClr val="002060"/>
                </a:solidFill>
              </a:rPr>
              <a:t> (от 1 занятия до 1 дня) и</a:t>
            </a:r>
          </a:p>
          <a:p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smtClean="0">
                <a:solidFill>
                  <a:srgbClr val="C00000"/>
                </a:solidFill>
              </a:rPr>
              <a:t>длительными</a:t>
            </a:r>
            <a:r>
              <a:rPr lang="ru-RU" sz="4000" dirty="0" smtClean="0">
                <a:solidFill>
                  <a:srgbClr val="002060"/>
                </a:solidFill>
              </a:rPr>
              <a:t> (от 1 недели до 3 месяцев), но чаще педагоги используют длительные.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5105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>Планирование детской проектной деятельности должно включать в себя: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75285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1.   проектную деятельность, организованную педагогом;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проектную деятельность по инициативе детей (активизация деятельности посредством развивающей среды);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2.   познавательную непосредственно образовательную деятельность с элементами проектной деятельности;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демонстрационные опыты, реализуемые педагогом совместно с детьми;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3.   долгосрочные наблюдения – эксперименты.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357297"/>
            <a:ext cx="8229600" cy="5357851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Специфика метода проектов заключается в том, что педагогический процесс накладывается на процесс взаимодействия ребенка с окружающей средой (природной и социальной); педагогическое взаимодействие осуществляется совместной с ребенком деятельности, опирается на его собственный опыт. Метод проектов хорошо сочетается с принципом событийности, который предполагает погружение ребенка в определенную тему или проблему.</a:t>
            </a:r>
          </a:p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Метод проектной деятельности можно использовать в работе не только со старшими дошкольниками, но и с младшим и средним  возрастом. Этот возрастной этап характеризуется более устойчивым вниманием, наблюдательностью, способностью к началам анализа, синтеза, самооценке, а также стремлением к совместной деятельности. В проекте можно объединить содержание образования из различных областей знаний, кроме того, открываются большие возможности в организации совместной познавательно-поисковой деятельности дошкольников, педагогов и родителей.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285860"/>
            <a:ext cx="8229600" cy="5429288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К организации поисковой и творческой деятельности детей должны быть подключены родители и родственники, так как один ребенок с этой деятельностью не справится. По теме проекта воспитатель предлагает детям задания (например: приготовить макет, альбом с рисунками, плакат, гербарий полевых цветов, фотографии и т.д.). Дети вместе с родителями на свое усмотрение выбирают задание, и прежде чем раздать задания, воспитатель тщательно продумывает, так как важно, чтобы они были не слишком трудоемкими и выполнялись с желанием и радостью, а в случае необходимости воспитатель предоставляет справочный, практический материал или рекомендует, где его можно найти.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142984"/>
            <a:ext cx="8229600" cy="5429288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ru-RU" b="1" dirty="0" smtClean="0">
                <a:solidFill>
                  <a:srgbClr val="002060"/>
                </a:solidFill>
              </a:rPr>
              <a:t>Смысл проектной деятельности заключается в том, что она помогает связать обучение с жизнью, формирует навыки исследовательской деятельности, развивает познавательную активность, самостоятельность, творчество, умение планировать, работать в коллективе. Такие качества способствуют успешному обучению детей в школе.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Таким образом, правильно организованная проектная  деятельность дает возможность удовлетворить потребность детей в новых знаниях, впечатлениях. Детям необходим  определенный период для осмысления полученной информации, усвоив ее, они сделают более сложный виток в познании окружающего мира.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Внедрение в образовательный процесс проектной деятельности способствует развитию свободной, творческой, социально адаптированной личности, которая соответствует социальному заказу на современном этапе, с одной стороны, и делает образовательный процесс дошкольного учреждения открытым для активного участия родителей и других членов семьи.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0" y="70485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i="1" dirty="0" smtClean="0">
                <a:solidFill>
                  <a:schemeClr val="accent1"/>
                </a:solidFill>
              </a:rPr>
              <a:t/>
            </a:r>
            <a:br>
              <a:rPr lang="ru-RU" sz="2200" b="1" i="1" dirty="0" smtClean="0">
                <a:solidFill>
                  <a:schemeClr val="accent1"/>
                </a:solidFill>
              </a:rPr>
            </a:br>
            <a:r>
              <a:rPr lang="ru-RU" sz="2700" b="1" i="1" dirty="0" smtClean="0">
                <a:solidFill>
                  <a:schemeClr val="accent1"/>
                </a:solidFill>
              </a:rPr>
              <a:t/>
            </a:r>
            <a:br>
              <a:rPr lang="ru-RU" sz="2700" b="1" i="1" dirty="0" smtClean="0">
                <a:solidFill>
                  <a:schemeClr val="accent1"/>
                </a:solidFill>
              </a:rPr>
            </a:br>
            <a:r>
              <a:rPr lang="ru-RU" sz="2700" b="1" i="1" dirty="0" smtClean="0">
                <a:solidFill>
                  <a:schemeClr val="accent1"/>
                </a:solidFill>
              </a:rPr>
              <a:t/>
            </a:r>
            <a:br>
              <a:rPr lang="ru-RU" sz="2700" b="1" i="1" dirty="0" smtClean="0">
                <a:solidFill>
                  <a:schemeClr val="accent1"/>
                </a:solidFill>
              </a:rPr>
            </a:br>
            <a:r>
              <a:rPr lang="ru-RU" sz="2700" b="1" i="1" dirty="0" smtClean="0">
                <a:solidFill>
                  <a:schemeClr val="accent1"/>
                </a:solidFill>
              </a:rPr>
              <a:t/>
            </a:r>
            <a:br>
              <a:rPr lang="ru-RU" sz="2700" b="1" i="1" dirty="0" smtClean="0">
                <a:solidFill>
                  <a:schemeClr val="accent1"/>
                </a:solidFill>
              </a:rPr>
            </a:br>
            <a:r>
              <a:rPr lang="ru-RU" sz="2700" b="1" i="1" dirty="0" smtClean="0">
                <a:solidFill>
                  <a:schemeClr val="accent1"/>
                </a:solidFill>
              </a:rPr>
              <a:t/>
            </a:r>
            <a:br>
              <a:rPr lang="ru-RU" sz="2700" b="1" i="1" dirty="0" smtClean="0">
                <a:solidFill>
                  <a:schemeClr val="accent1"/>
                </a:solidFill>
              </a:rPr>
            </a:br>
            <a:r>
              <a:rPr lang="ru-RU" sz="2700" b="1" i="1" dirty="0" smtClean="0">
                <a:solidFill>
                  <a:schemeClr val="accent1"/>
                </a:solidFill>
              </a:rPr>
              <a:t/>
            </a:r>
            <a:br>
              <a:rPr lang="ru-RU" sz="2700" b="1" i="1" dirty="0" smtClean="0">
                <a:solidFill>
                  <a:schemeClr val="accent1"/>
                </a:solidFill>
              </a:rPr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600" dirty="0"/>
          </a:p>
        </p:txBody>
      </p:sp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0" y="1071545"/>
            <a:ext cx="8229600" cy="5500727"/>
          </a:xfrm>
        </p:spPr>
        <p:txBody>
          <a:bodyPr>
            <a:normAutofit/>
          </a:bodyPr>
          <a:lstStyle/>
          <a:p>
            <a:pPr fontAlgn="base"/>
            <a:r>
              <a:rPr lang="ru-RU" sz="1800" b="1" dirty="0" smtClean="0">
                <a:solidFill>
                  <a:srgbClr val="002060"/>
                </a:solidFill>
              </a:rPr>
              <a:t>Полноценное развитие личности современного человека возможно только в том случае, если в дошкольном возрасте в равной мере формируется познавательная активность и творческие способности ребенка. Развитие познавательной активности у детей дошкольного возраста – одна из важнейших задач современного образования. Для достижения целей образовательного процесса первостепенное значение имеет использование инновационных технологий и методов обучения дошкольников. Одним из перспективных методов, способствующих решению этой задачи, является метод проектной деятельности, который развивает познавательный интерес, любознательность к различным областям знаний, формирует навыки сотрудничества, практические умения.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Под проектом понимается самостоятельная и коллективная творческая завершенная работа, имеющая социально значимый результат. В основе проекта лежит проблема, для ее решения необходим исследовательский поиск в различных направлениях, результаты которого обобщаются и объединяются в одно целое. </a:t>
            </a:r>
          </a:p>
          <a:p>
            <a:endParaRPr lang="ru-RU" sz="1800" b="1" dirty="0" smtClean="0">
              <a:solidFill>
                <a:srgbClr val="C00000"/>
              </a:solidFill>
            </a:endParaRP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071547"/>
            <a:ext cx="8229600" cy="525305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В заключение хочется процитировать слова К. Е. Тимирязева: </a:t>
            </a:r>
            <a:r>
              <a:rPr lang="ru-RU" sz="3200" b="1" dirty="0" smtClean="0">
                <a:solidFill>
                  <a:srgbClr val="C00000"/>
                </a:solidFill>
              </a:rPr>
              <a:t>«Люди научившиеся… наблюдениям и опытам, приобретают способность сами ставить вопросы и получать на них фактические ответы на более высоком умственном и нравственном уровне в сравнении с теми, кто такой школы не прошёл».</a:t>
            </a:r>
          </a:p>
          <a:p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071547"/>
            <a:ext cx="8643966" cy="525305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  </a:t>
            </a:r>
            <a:r>
              <a:rPr lang="ru-RU" sz="6000" dirty="0" smtClean="0">
                <a:solidFill>
                  <a:srgbClr val="002060"/>
                </a:solidFill>
              </a:rPr>
              <a:t>И </a:t>
            </a:r>
            <a:r>
              <a:rPr lang="ru-RU" sz="6000" dirty="0" smtClean="0">
                <a:solidFill>
                  <a:srgbClr val="002060"/>
                </a:solidFill>
              </a:rPr>
              <a:t>не забывайте, что одним из основных побудителей познавательной активности детей является </a:t>
            </a:r>
            <a:r>
              <a:rPr lang="ru-RU" sz="6000" dirty="0" smtClean="0">
                <a:solidFill>
                  <a:srgbClr val="C00000"/>
                </a:solidFill>
              </a:rPr>
              <a:t>ПЕДАГОГ.</a:t>
            </a:r>
          </a:p>
          <a:p>
            <a:endParaRPr lang="ru-RU" sz="4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285861"/>
            <a:ext cx="8229600" cy="50387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9600" dirty="0" smtClean="0">
                <a:solidFill>
                  <a:schemeClr val="accent2">
                    <a:lumMod val="50000"/>
                  </a:schemeClr>
                </a:solidFill>
              </a:rPr>
              <a:t>СПАСИБО</a:t>
            </a:r>
          </a:p>
          <a:p>
            <a:pPr algn="ctr">
              <a:buNone/>
            </a:pPr>
            <a:r>
              <a:rPr lang="ru-RU" sz="9600" dirty="0" smtClean="0">
                <a:solidFill>
                  <a:schemeClr val="accent2">
                    <a:lumMod val="50000"/>
                  </a:schemeClr>
                </a:solidFill>
              </a:rPr>
              <a:t> ЗА ВНИМАНИЕ!</a:t>
            </a:r>
            <a:endParaRPr lang="ru-RU" sz="9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000108"/>
            <a:ext cx="8229600" cy="5572164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ru-RU" sz="3800" b="1" dirty="0" smtClean="0">
                <a:solidFill>
                  <a:srgbClr val="002060"/>
                </a:solidFill>
              </a:rPr>
              <a:t>Метод проектирования может широко использоваться в учреждениях любого типа, в любой группе детского сада. </a:t>
            </a:r>
          </a:p>
          <a:p>
            <a:pPr fontAlgn="base"/>
            <a:r>
              <a:rPr lang="ru-RU" sz="3800" b="1" dirty="0" smtClean="0">
                <a:solidFill>
                  <a:srgbClr val="002060"/>
                </a:solidFill>
              </a:rPr>
              <a:t>Метод проектирования подразумевает  интеграцию различных видов деятельности в едином тематическом проекте, в основе которого лежит проблема. </a:t>
            </a:r>
          </a:p>
          <a:p>
            <a:pPr fontAlgn="base"/>
            <a:r>
              <a:rPr lang="ru-RU" sz="3800" b="1" dirty="0" smtClean="0">
                <a:solidFill>
                  <a:srgbClr val="002060"/>
                </a:solidFill>
              </a:rPr>
              <a:t>Через объединение различных областей знаний формируется целостное видение картины окружающего мира. </a:t>
            </a:r>
          </a:p>
          <a:p>
            <a:pPr fontAlgn="base"/>
            <a:r>
              <a:rPr lang="ru-RU" sz="3800" b="1" dirty="0" smtClean="0">
                <a:solidFill>
                  <a:srgbClr val="002060"/>
                </a:solidFill>
              </a:rPr>
              <a:t>Коллективная работа детей в подгруппах дает им возможность проявить себя в различных видах ролевой деятельности. Общее дело развивает любознательность, коммуникативные и нравственные качества дошкольников.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0" y="1000109"/>
            <a:ext cx="8229600" cy="5324492"/>
          </a:xfrm>
        </p:spPr>
        <p:txBody>
          <a:bodyPr>
            <a:noAutofit/>
          </a:bodyPr>
          <a:lstStyle/>
          <a:p>
            <a:pPr fontAlgn="base"/>
            <a:r>
              <a:rPr lang="ru-RU" sz="1600" b="1" dirty="0" smtClean="0">
                <a:solidFill>
                  <a:srgbClr val="C00000"/>
                </a:solidFill>
              </a:rPr>
              <a:t>Метод проектов не является принципиально новым в мировой педагогике. Он возник еще в начале нынешнего столетия в США. Его называли также методом проблем.</a:t>
            </a:r>
          </a:p>
          <a:p>
            <a:pPr fontAlgn="base"/>
            <a:r>
              <a:rPr lang="ru-RU" sz="1600" b="1" dirty="0" smtClean="0">
                <a:solidFill>
                  <a:srgbClr val="002060"/>
                </a:solidFill>
              </a:rPr>
              <a:t>Всплеск  интереса к организации проектной деятельности дошкольников как форме и способу развития познавательных способностей, приходится  на конец девяностых годов двадцатого века. Особое внимание к данной области дошкольного образования  появилось в связи с публикацией ФГОС к структуре основной общеобразовательной программы. Государственный стандарт подчёркивает, что процессы обучения и воспитания не сами по себе развивают ребёнка, а лишь тогда, когда они протекают в его  личной осмысленной деятельности. Организация совместной со взрослым или самостоятельной исследовательской деятельности помогает дошкольнику обнаруживать всё новые и новые свойства предметов, их сходство и различия. Учёные, разрабатывающие современные программы ДОУ  настаивают на предоставлении детям  возможности приобретения знаний самостоятельно, что обеспечит  умственную активность, обогатит интеллектуальные впечатления и интересы детей.</a:t>
            </a:r>
          </a:p>
          <a:p>
            <a:r>
              <a:rPr lang="ru-RU" sz="1600" b="1" dirty="0" smtClean="0">
                <a:solidFill>
                  <a:srgbClr val="C00000"/>
                </a:solidFill>
              </a:rPr>
              <a:t>Китайская пословица гласит: «Расскажи – и я забуду, покажи – я запомню, дай попробовать - и я пойму!» Из этого следует, что усваивается всё крепко и надолго, когда ребёнок не только услышит и увидит, но сделает сам.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Вот на этом и должно быть основано активное внедрение проектов в практику работ дошкольных  учреждений.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endParaRPr lang="ru-RU" sz="1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85738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Предпосылками использования метода проектной деятельности явились: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286280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видоизменение и совершенствование развивающей среды;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использование инновационных технологий;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адекватное вовлечение семей в воспитательно-образовательный процесс;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многофункциональное взаимодействие с социумом.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10532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Цель метода проектной деятельности: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967170"/>
          </a:xfrm>
        </p:spPr>
        <p:txBody>
          <a:bodyPr/>
          <a:lstStyle/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  Создание условий для развития познавательной активности и творческих способностей ребенка через совместную деятельность педагога, детей, родителей.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20002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/>
              <a:t>Для достижения цели имеют место следующие задачи проектной деятельности: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92909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>
                <a:solidFill>
                  <a:srgbClr val="C00000"/>
                </a:solidFill>
              </a:rPr>
              <a:t>Cоздание</a:t>
            </a:r>
            <a:r>
              <a:rPr lang="ru-RU" b="1" dirty="0" smtClean="0">
                <a:solidFill>
                  <a:srgbClr val="C00000"/>
                </a:solidFill>
              </a:rPr>
              <a:t> условий для обеспечения психологического благополучия и здоровья детей;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р</a:t>
            </a:r>
            <a:r>
              <a:rPr lang="ru-RU" b="1" dirty="0" smtClean="0">
                <a:solidFill>
                  <a:srgbClr val="C00000"/>
                </a:solidFill>
              </a:rPr>
              <a:t>азвитие </a:t>
            </a:r>
            <a:r>
              <a:rPr lang="ru-RU" b="1" dirty="0" smtClean="0">
                <a:solidFill>
                  <a:srgbClr val="C00000"/>
                </a:solidFill>
              </a:rPr>
              <a:t>познавательных способностей, творческого мышления и воображения;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ф</a:t>
            </a:r>
            <a:r>
              <a:rPr lang="ru-RU" b="1" dirty="0" smtClean="0">
                <a:solidFill>
                  <a:srgbClr val="C00000"/>
                </a:solidFill>
              </a:rPr>
              <a:t>ормирование </a:t>
            </a:r>
            <a:r>
              <a:rPr lang="ru-RU" b="1" dirty="0" smtClean="0">
                <a:solidFill>
                  <a:srgbClr val="C00000"/>
                </a:solidFill>
              </a:rPr>
              <a:t>предпосылок для поисковой деятельности, интеллектуальной инициативы;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р</a:t>
            </a:r>
            <a:r>
              <a:rPr lang="ru-RU" b="1" dirty="0" smtClean="0">
                <a:solidFill>
                  <a:srgbClr val="C00000"/>
                </a:solidFill>
              </a:rPr>
              <a:t>азвитие </a:t>
            </a:r>
            <a:r>
              <a:rPr lang="ru-RU" b="1" dirty="0" smtClean="0">
                <a:solidFill>
                  <a:srgbClr val="C00000"/>
                </a:solidFill>
              </a:rPr>
              <a:t>умений определять возможные методы решения проблемы с помощью взрослого, а затем и самостоятельно;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р</a:t>
            </a:r>
            <a:r>
              <a:rPr lang="ru-RU" b="1" dirty="0" smtClean="0">
                <a:solidFill>
                  <a:srgbClr val="C00000"/>
                </a:solidFill>
              </a:rPr>
              <a:t>азвитие </a:t>
            </a:r>
            <a:r>
              <a:rPr lang="ru-RU" b="1" dirty="0" smtClean="0">
                <a:solidFill>
                  <a:srgbClr val="C00000"/>
                </a:solidFill>
              </a:rPr>
              <a:t>желания участвовать в процессе совместной проектно-исследовательской, творческой </a:t>
            </a:r>
            <a:r>
              <a:rPr lang="ru-RU" b="1" dirty="0" smtClean="0">
                <a:solidFill>
                  <a:srgbClr val="C00000"/>
                </a:solidFill>
              </a:rPr>
              <a:t>деятельности.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Тематика и содержание проектов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000240"/>
            <a:ext cx="8586790" cy="4572032"/>
          </a:xfrm>
        </p:spPr>
        <p:txBody>
          <a:bodyPr>
            <a:noAutofit/>
          </a:bodyPr>
          <a:lstStyle/>
          <a:p>
            <a:r>
              <a:rPr lang="ru-RU" sz="2000" dirty="0" smtClean="0"/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По доминирующему методу: </a:t>
            </a:r>
            <a:r>
              <a:rPr lang="ru-RU" sz="2000" b="1" dirty="0" smtClean="0">
                <a:solidFill>
                  <a:srgbClr val="C00000"/>
                </a:solidFill>
              </a:rPr>
              <a:t>исследовательские, информационные, творческие, игровые, приключенческие, практико-ориентированные.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По характеру содержания: </a:t>
            </a:r>
            <a:r>
              <a:rPr lang="ru-RU" sz="2000" b="1" dirty="0" smtClean="0">
                <a:solidFill>
                  <a:srgbClr val="C00000"/>
                </a:solidFill>
              </a:rPr>
              <a:t>включают ребенка и его семью; ребенка и природу; ребенка и рукотворный мир; ребенка, общество и культуру.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По характеру контактов:</a:t>
            </a:r>
            <a:r>
              <a:rPr lang="ru-RU" sz="2000" b="1" dirty="0" smtClean="0">
                <a:solidFill>
                  <a:srgbClr val="C00000"/>
                </a:solidFill>
              </a:rPr>
              <a:t> осуществляется  внутри одной возрастной группы, в контакте с другой возрастной группой, внутри ДОУ, в контакте с семьей, учреждениями культуры, общественными организациями (открытый проект)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По количеству участников: </a:t>
            </a:r>
            <a:r>
              <a:rPr lang="ru-RU" sz="2000" b="1" dirty="0" smtClean="0">
                <a:solidFill>
                  <a:srgbClr val="C00000"/>
                </a:solidFill>
              </a:rPr>
              <a:t>индивидуальный, парный, групповой и фронтальный.</a:t>
            </a:r>
          </a:p>
          <a:p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По продолжительности: </a:t>
            </a:r>
            <a:r>
              <a:rPr lang="ru-RU" sz="2000" b="1" dirty="0" smtClean="0">
                <a:solidFill>
                  <a:srgbClr val="C00000"/>
                </a:solidFill>
              </a:rPr>
              <a:t>краткосрочный, средней продолжительности и долгосрочный</a:t>
            </a:r>
            <a:endParaRPr lang="ru-RU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9094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По роду деятельности могут быть </a:t>
            </a:r>
            <a:r>
              <a:rPr lang="ru-RU" sz="4000" b="1" dirty="0" smtClean="0"/>
              <a:t>следующие виды проектов</a:t>
            </a:r>
            <a:r>
              <a:rPr lang="ru-RU" sz="4000" dirty="0" smtClean="0"/>
              <a:t>: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18148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</a:rPr>
              <a:t>исследовательско-творческие</a:t>
            </a:r>
            <a:r>
              <a:rPr lang="ru-RU" b="1" dirty="0" smtClean="0">
                <a:solidFill>
                  <a:srgbClr val="C00000"/>
                </a:solidFill>
              </a:rPr>
              <a:t>: дети экспериментируют, а затем результаты оформляют в виде газет, драматизации, детского дизайна;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ролево-игровые</a:t>
            </a:r>
            <a:r>
              <a:rPr lang="ru-RU" b="1" dirty="0" smtClean="0">
                <a:solidFill>
                  <a:srgbClr val="C00000"/>
                </a:solidFill>
              </a:rPr>
              <a:t>: с элементами творческих игр, когда дети входят в образ персонажей сказки и решают по-своему поставленные проблемы;</a:t>
            </a:r>
          </a:p>
          <a:p>
            <a:r>
              <a:rPr lang="ru-RU" b="1" dirty="0" err="1" smtClean="0">
                <a:solidFill>
                  <a:srgbClr val="C00000"/>
                </a:solidFill>
              </a:rPr>
              <a:t>информационно-практико-ориентированные</a:t>
            </a:r>
            <a:r>
              <a:rPr lang="ru-RU" b="1" dirty="0" smtClean="0">
                <a:solidFill>
                  <a:srgbClr val="C00000"/>
                </a:solidFill>
              </a:rPr>
              <a:t>: дети собирают информацию и реализуют её, ориентируясь на социальные интересы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творческие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нормативные (описан Н.Е. и А.Н. </a:t>
            </a:r>
            <a:r>
              <a:rPr lang="ru-RU" b="1" dirty="0" err="1" smtClean="0">
                <a:solidFill>
                  <a:srgbClr val="C00000"/>
                </a:solidFill>
              </a:rPr>
              <a:t>Веракса</a:t>
            </a:r>
            <a:r>
              <a:rPr lang="ru-RU" b="1" dirty="0" smtClean="0">
                <a:solidFill>
                  <a:srgbClr val="C00000"/>
                </a:solidFill>
              </a:rPr>
              <a:t>).</a:t>
            </a:r>
          </a:p>
          <a:p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186</TotalTime>
  <Words>1372</Words>
  <Application>Microsoft Office PowerPoint</Application>
  <PresentationFormat>Экран (4:3)</PresentationFormat>
  <Paragraphs>76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Поток</vt:lpstr>
      <vt:lpstr>РАЗВИТИЕ ПОЗНАВАТЕЛЬНЫХ СПОСОБНОСТЕЙ ДОШКОЛЬНИКОВ  В ПРОЦЕССЕ ПРОЕКТНОЙ ДЕЯТЕЛЬНОСТИ </vt:lpstr>
      <vt:lpstr>                    </vt:lpstr>
      <vt:lpstr>Слайд 3</vt:lpstr>
      <vt:lpstr>Слайд 4</vt:lpstr>
      <vt:lpstr>Предпосылками использования метода проектной деятельности явились: </vt:lpstr>
      <vt:lpstr>Цель метода проектной деятельности: </vt:lpstr>
      <vt:lpstr>Для достижения цели имеют место следующие задачи проектной деятельности: </vt:lpstr>
      <vt:lpstr>Тематика и содержание проектов</vt:lpstr>
      <vt:lpstr>По роду деятельности могут быть следующие виды проектов: </vt:lpstr>
      <vt:lpstr>ЭТАПЫ ПРОЕКТНОЙ ДЕЯТЕЛЬНОСТИ: </vt:lpstr>
      <vt:lpstr>Деятельность, осуществляемая в ходе реализации проекта</vt:lpstr>
      <vt:lpstr>Слайд 12</vt:lpstr>
      <vt:lpstr>Слайд 13</vt:lpstr>
      <vt:lpstr>Слайд 14</vt:lpstr>
      <vt:lpstr>Слайд 15</vt:lpstr>
      <vt:lpstr>Планирование детской проектной деятельности должно включать в себя: 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познавательных способностей дошкольников в процессе проектной деятельности</dc:title>
  <dc:creator>User</dc:creator>
  <cp:lastModifiedBy>User</cp:lastModifiedBy>
  <cp:revision>23</cp:revision>
  <dcterms:created xsi:type="dcterms:W3CDTF">2015-02-01T14:42:19Z</dcterms:created>
  <dcterms:modified xsi:type="dcterms:W3CDTF">2015-02-15T11:28:43Z</dcterms:modified>
</cp:coreProperties>
</file>