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8" r:id="rId2"/>
    <p:sldId id="316" r:id="rId3"/>
    <p:sldId id="329" r:id="rId4"/>
    <p:sldId id="288" r:id="rId5"/>
    <p:sldId id="332" r:id="rId6"/>
    <p:sldId id="289" r:id="rId7"/>
    <p:sldId id="293" r:id="rId8"/>
    <p:sldId id="290" r:id="rId9"/>
    <p:sldId id="314" r:id="rId10"/>
    <p:sldId id="294" r:id="rId11"/>
    <p:sldId id="330" r:id="rId12"/>
    <p:sldId id="297" r:id="rId13"/>
    <p:sldId id="311" r:id="rId14"/>
    <p:sldId id="296" r:id="rId15"/>
    <p:sldId id="334" r:id="rId16"/>
    <p:sldId id="322" r:id="rId17"/>
    <p:sldId id="323" r:id="rId18"/>
    <p:sldId id="320" r:id="rId19"/>
    <p:sldId id="301" r:id="rId20"/>
    <p:sldId id="333" r:id="rId21"/>
    <p:sldId id="306" r:id="rId22"/>
    <p:sldId id="33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6490C5"/>
    <a:srgbClr val="990000"/>
    <a:srgbClr val="7A0000"/>
    <a:srgbClr val="120B9D"/>
    <a:srgbClr val="6AE9F6"/>
    <a:srgbClr val="F7EAE9"/>
    <a:srgbClr val="00FFFF"/>
    <a:srgbClr val="00CC99"/>
    <a:srgbClr val="E3B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5" autoAdjust="0"/>
    <p:restoredTop sz="85484" autoAdjust="0"/>
  </p:normalViewPr>
  <p:slideViewPr>
    <p:cSldViewPr>
      <p:cViewPr varScale="1">
        <p:scale>
          <a:sx n="74" d="100"/>
          <a:sy n="74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AB955-E50C-4D0F-9D3B-4CA74C73725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7199E9-30C1-4B8D-879A-926DA6A125E9}" type="pres">
      <dgm:prSet presAssocID="{524AB955-E50C-4D0F-9D3B-4CA74C73725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D407013-1B6E-432A-B7C2-186B0FA35DA5}" type="presOf" srcId="{524AB955-E50C-4D0F-9D3B-4CA74C73725F}" destId="{137199E9-30C1-4B8D-879A-926DA6A125E9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A5AC1-46BF-4EEC-A1DE-41C8356EA8EF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398E2-FD74-44B0-93E2-0DEE67064F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73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398E2-FD74-44B0-93E2-0DEE67064FD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10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7478-B260-4CB1-A8AE-0C17C230EECA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6C56-1FBB-4728-9459-F9BC02F58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7478-B260-4CB1-A8AE-0C17C230EECA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6C56-1FBB-4728-9459-F9BC02F58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7478-B260-4CB1-A8AE-0C17C230EECA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6C56-1FBB-4728-9459-F9BC02F58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7478-B260-4CB1-A8AE-0C17C230EECA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6C56-1FBB-4728-9459-F9BC02F58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7478-B260-4CB1-A8AE-0C17C230EECA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6C56-1FBB-4728-9459-F9BC02F58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7478-B260-4CB1-A8AE-0C17C230EECA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6C56-1FBB-4728-9459-F9BC02F58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7478-B260-4CB1-A8AE-0C17C230EECA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6C56-1FBB-4728-9459-F9BC02F58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7478-B260-4CB1-A8AE-0C17C230EECA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6C56-1FBB-4728-9459-F9BC02F58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7478-B260-4CB1-A8AE-0C17C230EECA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6C56-1FBB-4728-9459-F9BC02F58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7478-B260-4CB1-A8AE-0C17C230EECA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6C56-1FBB-4728-9459-F9BC02F58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7478-B260-4CB1-A8AE-0C17C230EECA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6C56-1FBB-4728-9459-F9BC02F58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17478-B260-4CB1-A8AE-0C17C230EECA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6C56-1FBB-4728-9459-F9BC02F58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m.ru/" TargetMode="External"/><Relationship Id="rId2" Type="http://schemas.openxmlformats.org/officeDocument/2006/relationships/hyperlink" Target="https://infourok.ru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hyperlink" Target="&#1082;&#1072;&#1088;&#1090;&#1086;&#1090;&#1077;&#1082;&#1072;%20&#1080;&#1075;&#1088;%20&#1087;&#1086;%20&#1084;&#1085;&#1077;&#1084;&#1086;&#1090;&#1077;&#1093;&#1085;&#1080;&#1082;&#1077;.docx" TargetMode="Externa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Autofit/>
          </a:bodyPr>
          <a:lstStyle/>
          <a:p>
            <a:r>
              <a:rPr lang="ru-RU" sz="4800" b="1" u="sng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800" b="1" i="1" u="sng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u="sng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sz="48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4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мнемотехники в работе с детьми дошкольного </a:t>
            </a:r>
            <a:r>
              <a:rPr lang="ru-RU" sz="48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sz="4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5450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   </a:t>
            </a:r>
            <a:r>
              <a:rPr lang="ru-RU" sz="2800" b="1" i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МБ ДОУ Никитинского детского сада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800" b="1" i="1" dirty="0" err="1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Квашенникова</a:t>
            </a:r>
            <a:r>
              <a:rPr lang="ru-RU" sz="2800" b="1" i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Васильевна</a:t>
            </a:r>
            <a:endParaRPr lang="ru-RU" sz="2800" b="1" dirty="0">
              <a:solidFill>
                <a:srgbClr val="120B9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5576" y="260648"/>
            <a:ext cx="7632848" cy="1404156"/>
          </a:xfrm>
          <a:prstGeom prst="roundRect">
            <a:avLst>
              <a:gd name="adj" fmla="val 2332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немотехника </a:t>
            </a:r>
            <a:r>
              <a:rPr lang="ru-RU" sz="24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строится по принципу от простого, к сложному. </a:t>
            </a:r>
            <a:endParaRPr lang="ru-RU" sz="2400" b="1" i="1" dirty="0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sz="24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разделить на три этапа: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052374"/>
            <a:ext cx="2304256" cy="9361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МНЕМОКВАДРАТ</a:t>
            </a:r>
            <a:endParaRPr lang="ru-RU" b="1" dirty="0">
              <a:solidFill>
                <a:srgbClr val="7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32456" y="2052374"/>
            <a:ext cx="2392504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</a:t>
            </a:r>
            <a:endParaRPr lang="ru-RU" b="1" dirty="0">
              <a:solidFill>
                <a:srgbClr val="7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872" y="2052374"/>
            <a:ext cx="2304256" cy="9361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МНЕМОДОРОЖКА</a:t>
            </a:r>
            <a:endParaRPr lang="ru-RU" sz="1700" b="1" dirty="0">
              <a:solidFill>
                <a:srgbClr val="7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699792" y="2171517"/>
            <a:ext cx="631832" cy="648072"/>
          </a:xfrm>
          <a:prstGeom prst="rightArrow">
            <a:avLst>
              <a:gd name="adj1" fmla="val 50000"/>
              <a:gd name="adj2" fmla="val 5187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812376" y="2147698"/>
            <a:ext cx="631832" cy="64807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4803" y="4003484"/>
            <a:ext cx="1653025" cy="1656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86708" y="2957789"/>
            <a:ext cx="1656184" cy="37444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04594"/>
            <a:ext cx="2624768" cy="2376264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1100623" y="3140968"/>
            <a:ext cx="14993" cy="7920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7612576" y="3041032"/>
            <a:ext cx="6431" cy="5289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518248" y="3101804"/>
            <a:ext cx="0" cy="8312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51520" y="5726937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должна быть доступна для восприятия ребенка данного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377124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308355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32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</a:t>
            </a:r>
            <a:r>
              <a:rPr lang="ru-RU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032250" y="273050"/>
            <a:ext cx="5111750" cy="58531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300" b="1" dirty="0" err="1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</a:t>
            </a:r>
            <a:r>
              <a:rPr lang="ru-RU" sz="3300" dirty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 это схема, в которую заложена определённая информация</a:t>
            </a:r>
            <a:r>
              <a:rPr lang="ru-RU" sz="3300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Использование </a:t>
            </a:r>
            <a:r>
              <a:rPr lang="ru-RU" sz="3300" dirty="0" err="1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</a:t>
            </a:r>
            <a:r>
              <a:rPr lang="ru-RU" sz="3300" dirty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 детям эффективно воспринимать и воспроизводить полученную информацию, значительно сокращает время обучения и значительно облегчает детям поиск и запоминание слов, предложений и текстов. </a:t>
            </a:r>
            <a:r>
              <a:rPr lang="ru-RU" sz="3300" dirty="0" err="1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sz="3300" dirty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являются дидактическим материалом. Они могут иметь самый широкий круг использования, практически в любой образовательной области, в любом виде деятельности.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8" y="1916832"/>
            <a:ext cx="3981033" cy="28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98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7504" y="937376"/>
            <a:ext cx="5832648" cy="6914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элементов схем,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символов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548680"/>
            <a:ext cx="619268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работы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опорными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схемами: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726537"/>
            <a:ext cx="6120680" cy="8383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Использование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опорных схем, символов на всех видах занятий, в различных видах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2662641"/>
            <a:ext cx="6336704" cy="55033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Введение отрицаний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84" y="3310714"/>
            <a:ext cx="6624736" cy="475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Сочетание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символов, 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«чтения»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цепочки символов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98894" y="3873810"/>
            <a:ext cx="6912768" cy="76635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символов, «чтения» цепочки символов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31640" y="4747949"/>
            <a:ext cx="6984776" cy="48125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Рассматривание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и разбор того, что на ней изображено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19672" y="5326939"/>
            <a:ext cx="7067128" cy="62234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Осуществляется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перекодирование информации, т.е. преобразование из абстрактных символов в образы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07704" y="6047018"/>
            <a:ext cx="7056784" cy="81098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После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перекодирования осуществляется пересказ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младших группах с помощью воспитателя, в старших самостоятельно.</a:t>
            </a:r>
          </a:p>
        </p:txBody>
      </p:sp>
      <p:sp>
        <p:nvSpPr>
          <p:cNvPr id="16" name="Выгнутая вверх стрелка 15"/>
          <p:cNvSpPr/>
          <p:nvPr/>
        </p:nvSpPr>
        <p:spPr>
          <a:xfrm rot="3151506">
            <a:off x="5970335" y="1072441"/>
            <a:ext cx="855482" cy="485454"/>
          </a:xfrm>
          <a:prstGeom prst="curved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3305339">
            <a:off x="6592936" y="1912544"/>
            <a:ext cx="837759" cy="596444"/>
          </a:xfrm>
          <a:prstGeom prst="curved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3416147">
            <a:off x="7153312" y="2639234"/>
            <a:ext cx="823191" cy="574354"/>
          </a:xfrm>
          <a:prstGeom prst="curved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3679533">
            <a:off x="7705440" y="3311041"/>
            <a:ext cx="802546" cy="554157"/>
          </a:xfrm>
          <a:prstGeom prst="curved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3968212">
            <a:off x="8042073" y="4103424"/>
            <a:ext cx="784522" cy="556812"/>
          </a:xfrm>
          <a:prstGeom prst="curvedDownArrow">
            <a:avLst>
              <a:gd name="adj1" fmla="val 25000"/>
              <a:gd name="adj2" fmla="val 49560"/>
              <a:gd name="adj3" fmla="val 25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лево стрелка 22"/>
          <p:cNvSpPr/>
          <p:nvPr/>
        </p:nvSpPr>
        <p:spPr>
          <a:xfrm rot="20531918">
            <a:off x="737392" y="4877685"/>
            <a:ext cx="648820" cy="920203"/>
          </a:xfrm>
          <a:prstGeom prst="curved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лево стрелка 23"/>
          <p:cNvSpPr/>
          <p:nvPr/>
        </p:nvSpPr>
        <p:spPr>
          <a:xfrm rot="20398639">
            <a:off x="997937" y="5771258"/>
            <a:ext cx="714439" cy="861343"/>
          </a:xfrm>
          <a:prstGeom prst="curvedRightArrow">
            <a:avLst>
              <a:gd name="adj1" fmla="val 25000"/>
              <a:gd name="adj2" fmla="val 50000"/>
              <a:gd name="adj3" fmla="val 270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09600" y="269032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7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42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07504" y="4365104"/>
            <a:ext cx="2086060" cy="2088232"/>
          </a:xfrm>
          <a:prstGeom prst="flowChartAlternate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для старших </a:t>
            </a:r>
            <a:r>
              <a:rPr lang="ru-RU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</a:t>
            </a:r>
            <a:r>
              <a:rPr lang="ru-RU" b="1" dirty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следующих  этапов: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059832" y="4365104"/>
            <a:ext cx="5904656" cy="2088232"/>
          </a:xfrm>
          <a:prstGeom prst="flowChartAlternate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Зачитывается </a:t>
            </a:r>
            <a:r>
              <a:rPr lang="ru-RU" b="1" dirty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текст.</a:t>
            </a:r>
          </a:p>
          <a:p>
            <a:r>
              <a:rPr lang="ru-RU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Каждая часть (словосочетание, слово) </a:t>
            </a:r>
            <a:r>
              <a:rPr lang="ru-RU" b="1" dirty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кодируется.</a:t>
            </a:r>
          </a:p>
          <a:p>
            <a:r>
              <a:rPr lang="ru-RU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Графическая </a:t>
            </a:r>
            <a:r>
              <a:rPr lang="ru-RU" b="1" dirty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зарисовка </a:t>
            </a:r>
            <a:r>
              <a:rPr lang="ru-RU" b="1" dirty="0" err="1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b="1" dirty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Рассказ </a:t>
            </a:r>
            <a:r>
              <a:rPr lang="ru-RU" b="1" dirty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опорой на </a:t>
            </a:r>
            <a:r>
              <a:rPr lang="ru-RU" b="1" dirty="0" err="1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мнемотаблицу</a:t>
            </a:r>
            <a:r>
              <a:rPr lang="ru-RU" b="1" dirty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Самостоятельное </a:t>
            </a:r>
            <a:r>
              <a:rPr lang="ru-RU" b="1" dirty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полученных навыков.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260498" y="4924588"/>
            <a:ext cx="648072" cy="484632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69269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Мнемотехника универсальна – может использоваться педагогами всех возрастных групп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504" y="1340767"/>
            <a:ext cx="2088232" cy="238856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в младшей или средней группах может состоять из следующих  этапов:</a:t>
            </a:r>
            <a:endParaRPr lang="ru-RU" b="1" dirty="0">
              <a:solidFill>
                <a:srgbClr val="12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260498" y="2139631"/>
            <a:ext cx="662633" cy="484632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059832" y="1340768"/>
            <a:ext cx="5904656" cy="2388569"/>
          </a:xfrm>
          <a:prstGeom prst="flowChartAlternate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Рассмотрение таблицы и разбор того, что на ней изображено.</a:t>
            </a:r>
          </a:p>
          <a:p>
            <a:r>
              <a:rPr lang="ru-RU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Осуществляется перекодирование информации – преобразование из абстрактных символов в образы.</a:t>
            </a:r>
          </a:p>
          <a:p>
            <a:r>
              <a:rPr lang="ru-RU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Пересказ с опорой на символы.</a:t>
            </a:r>
          </a:p>
          <a:p>
            <a:r>
              <a:rPr lang="ru-RU" b="1" dirty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Таблица может быть воспроизведена ребёнком при её показе.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179512" y="3758489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младшего 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среднего дошкольного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 необходимо использовать цветные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5805265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Для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старшего возраста схемы желательно рисовать в одном цвете</a:t>
            </a:r>
          </a:p>
        </p:txBody>
      </p:sp>
    </p:spTree>
    <p:extLst>
      <p:ext uri="{BB962C8B-B14F-4D97-AF65-F5344CB8AC3E}">
        <p14:creationId xmlns:p14="http://schemas.microsoft.com/office/powerpoint/2010/main" val="21020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Объект 41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19378" y="101704"/>
            <a:ext cx="2242152" cy="2560036"/>
          </a:xfrm>
          <a:ln w="28575">
            <a:solidFill>
              <a:srgbClr val="7030A0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647252" y="920370"/>
            <a:ext cx="1644827" cy="1224135"/>
          </a:xfrm>
          <a:prstGeom prst="roundRect">
            <a:avLst>
              <a:gd name="adj" fmla="val 1983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Разучивать стихи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60436" y="2780928"/>
            <a:ext cx="1695940" cy="11619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Загадывать и разгадывать загадки</a:t>
            </a:r>
            <a:endParaRPr lang="ru-RU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2910065"/>
            <a:ext cx="1872208" cy="10328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пересказывать сказки и тексты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4288049"/>
            <a:ext cx="1944216" cy="9363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Запоминать последователь-</a:t>
            </a:r>
            <a:r>
              <a:rPr lang="ru-RU" sz="1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ность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10336" y="4319995"/>
            <a:ext cx="1755576" cy="9044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Составлять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описательные рассказы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225208" y="2603747"/>
            <a:ext cx="2570928" cy="125904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мнемотехнологии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можно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4499992" y="2224668"/>
            <a:ext cx="0" cy="278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832141" y="3284984"/>
            <a:ext cx="2520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647252" y="3862795"/>
            <a:ext cx="348684" cy="3582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004048" y="3875129"/>
            <a:ext cx="360040" cy="3396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2849044" y="3288420"/>
            <a:ext cx="28803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7228" y="191"/>
            <a:ext cx="2242152" cy="276306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cxnSp>
        <p:nvCxnSpPr>
          <p:cNvPr id="45" name="Прямая со стрелкой 44"/>
          <p:cNvCxnSpPr/>
          <p:nvPr/>
        </p:nvCxnSpPr>
        <p:spPr>
          <a:xfrm>
            <a:off x="5364087" y="1532437"/>
            <a:ext cx="432049" cy="0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1835696" y="2563293"/>
            <a:ext cx="0" cy="30631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87928" y="4617133"/>
            <a:ext cx="1368152" cy="302433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30555" y="4391411"/>
            <a:ext cx="2107625" cy="201622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cxnSp>
        <p:nvCxnSpPr>
          <p:cNvPr id="83" name="Прямая со стрелкой 82"/>
          <p:cNvCxnSpPr/>
          <p:nvPr/>
        </p:nvCxnSpPr>
        <p:spPr>
          <a:xfrm>
            <a:off x="7363789" y="3997032"/>
            <a:ext cx="353330" cy="26881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" r="2435"/>
          <a:stretch/>
        </p:blipFill>
        <p:spPr>
          <a:xfrm rot="16200000">
            <a:off x="250761" y="4391723"/>
            <a:ext cx="2179633" cy="2087608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cxnSp>
        <p:nvCxnSpPr>
          <p:cNvPr id="109" name="Прямая со стрелкой 108"/>
          <p:cNvCxnSpPr/>
          <p:nvPr/>
        </p:nvCxnSpPr>
        <p:spPr>
          <a:xfrm flipH="1">
            <a:off x="6159509" y="5291687"/>
            <a:ext cx="238340" cy="652824"/>
          </a:xfrm>
          <a:prstGeom prst="straightConnector1">
            <a:avLst/>
          </a:prstGeom>
          <a:ln w="38100">
            <a:solidFill>
              <a:srgbClr val="CC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2480440" y="5291687"/>
            <a:ext cx="504059" cy="65282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3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793333"/>
            <a:ext cx="2603218" cy="12924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347864" cy="2141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3068960"/>
            <a:ext cx="334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самообслуживания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2656"/>
            <a:ext cx="3672408" cy="21412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73608" y="2597795"/>
            <a:ext cx="3162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культурно-гигиенических навыков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05222"/>
            <a:ext cx="3672408" cy="23054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5364088" y="363500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основами безопасности жизнедеятельности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57230"/>
            <a:ext cx="3672408" cy="2353473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H="1" flipV="1">
            <a:off x="2915816" y="2473909"/>
            <a:ext cx="354575" cy="447051"/>
          </a:xfrm>
          <a:prstGeom prst="straightConnector1">
            <a:avLst/>
          </a:prstGeom>
          <a:ln w="3810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671392" y="4082057"/>
            <a:ext cx="324544" cy="199280"/>
          </a:xfrm>
          <a:prstGeom prst="straightConnector1">
            <a:avLst/>
          </a:prstGeom>
          <a:ln w="3810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499992" y="4121873"/>
            <a:ext cx="648072" cy="605863"/>
          </a:xfrm>
          <a:prstGeom prst="straightConnector1">
            <a:avLst/>
          </a:prstGeom>
          <a:ln w="3810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364088" y="2597793"/>
            <a:ext cx="324544" cy="323167"/>
          </a:xfrm>
          <a:prstGeom prst="straightConnector1">
            <a:avLst/>
          </a:prstGeom>
          <a:ln w="3810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408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DCIM\102SSCAM\SDC12537.JPG"/>
          <p:cNvPicPr/>
          <p:nvPr/>
        </p:nvPicPr>
        <p:blipFill>
          <a:blip r:embed="rId2" cstate="print"/>
          <a:srcRect t="7265" r="1069" b="2991"/>
          <a:stretch>
            <a:fillRect/>
          </a:stretch>
        </p:blipFill>
        <p:spPr bwMode="auto">
          <a:xfrm>
            <a:off x="134742" y="3769573"/>
            <a:ext cx="2960852" cy="233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16632"/>
            <a:ext cx="78488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Использование элементов мнемотехники </a:t>
            </a:r>
          </a:p>
          <a:p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 работе с дошкольниками</a:t>
            </a:r>
            <a:endParaRPr lang="ru-RU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850334"/>
            <a:ext cx="3113540" cy="2353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" t="7010"/>
          <a:stretch/>
        </p:blipFill>
        <p:spPr>
          <a:xfrm>
            <a:off x="5966541" y="3769573"/>
            <a:ext cx="3015144" cy="23381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t="10101" r="6320" b="9050"/>
          <a:stretch/>
        </p:blipFill>
        <p:spPr>
          <a:xfrm>
            <a:off x="154179" y="850334"/>
            <a:ext cx="2905653" cy="23536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646" y="3068960"/>
            <a:ext cx="2691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12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ООД воспроизведение информации</a:t>
            </a:r>
            <a:endParaRPr lang="ru-RU" sz="1400" b="1" dirty="0">
              <a:solidFill>
                <a:srgbClr val="12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7" y="6021288"/>
            <a:ext cx="2744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12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пересказ сказок</a:t>
            </a:r>
            <a:endParaRPr lang="ru-RU" sz="1400" b="1" dirty="0">
              <a:solidFill>
                <a:srgbClr val="12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128" y="3298606"/>
            <a:ext cx="341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Заучивание стихотворений</a:t>
            </a:r>
            <a:endParaRPr lang="ru-RU" sz="1400" b="1" dirty="0" smtClean="0">
              <a:solidFill>
                <a:srgbClr val="12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8476" y="1367481"/>
            <a:ext cx="2591025" cy="208501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0800000" flipV="1">
            <a:off x="3095594" y="3613515"/>
            <a:ext cx="2771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</a:t>
            </a:r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по </a:t>
            </a:r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речи</a:t>
            </a:r>
            <a:endParaRPr lang="ru-RU" sz="1400" b="1" dirty="0">
              <a:solidFill>
                <a:srgbClr val="12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8476" y="4025798"/>
            <a:ext cx="2591025" cy="233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64" y="1124745"/>
            <a:ext cx="2791732" cy="24662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83568" y="185426"/>
            <a:ext cx="784887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Использование элементов мнемотехники </a:t>
            </a:r>
            <a:endParaRPr lang="ru-RU" sz="24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работе с дошкольниками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6282736" y="3606926"/>
            <a:ext cx="2696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Зарисовка </a:t>
            </a:r>
            <a:r>
              <a:rPr lang="ru-RU" sz="1400" b="1" dirty="0" err="1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</a:t>
            </a:r>
            <a:endParaRPr lang="ru-RU" sz="1400" b="1" dirty="0">
              <a:solidFill>
                <a:srgbClr val="12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8" y="1124745"/>
            <a:ext cx="2724830" cy="2466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0800000" flipV="1">
            <a:off x="63549" y="3594353"/>
            <a:ext cx="2780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Театрализованные игры</a:t>
            </a:r>
            <a:endParaRPr lang="ru-RU" sz="1400" b="1" dirty="0">
              <a:solidFill>
                <a:srgbClr val="12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470" y="2488650"/>
            <a:ext cx="2880319" cy="2466201"/>
          </a:xfrm>
          <a:prstGeom prst="rect">
            <a:avLst/>
          </a:prstGeom>
          <a:ln w="19050">
            <a:noFill/>
          </a:ln>
        </p:spPr>
      </p:pic>
      <p:sp>
        <p:nvSpPr>
          <p:cNvPr id="22" name="TextBox 21"/>
          <p:cNvSpPr txBox="1"/>
          <p:nvPr/>
        </p:nvSpPr>
        <p:spPr>
          <a:xfrm rot="10800000" flipV="1">
            <a:off x="3075471" y="5162127"/>
            <a:ext cx="2864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Игра « Говорящий сундучок»</a:t>
            </a:r>
            <a:endParaRPr lang="ru-RU" sz="1400" b="1" dirty="0">
              <a:solidFill>
                <a:srgbClr val="12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8" y="4054660"/>
            <a:ext cx="2724828" cy="2345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118978" y="6514825"/>
            <a:ext cx="258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Игра «Телепередача»</a:t>
            </a:r>
            <a:endParaRPr lang="ru-RU" sz="1400" b="1" dirty="0">
              <a:solidFill>
                <a:srgbClr val="12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52" y="4072427"/>
            <a:ext cx="2791744" cy="2327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2736" y="6400213"/>
            <a:ext cx="2696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</a:t>
            </a:r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сказок по </a:t>
            </a:r>
            <a:r>
              <a:rPr lang="ru-RU" sz="1400" b="1" dirty="0" err="1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мнемотаблице</a:t>
            </a:r>
            <a:endParaRPr lang="ru-RU" sz="1400" b="1" dirty="0">
              <a:solidFill>
                <a:srgbClr val="12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1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3846" r="-5263"/>
          <a:stretch/>
        </p:blipFill>
        <p:spPr>
          <a:xfrm>
            <a:off x="511844" y="819770"/>
            <a:ext cx="3916140" cy="2648789"/>
          </a:xfrm>
          <a:prstGeom prst="rect">
            <a:avLst/>
          </a:prstGeom>
          <a:ln w="19050"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16" y="3880793"/>
            <a:ext cx="3732844" cy="244288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3568" y="-99392"/>
            <a:ext cx="7848872" cy="720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Использование элементов мнемотехники в работе с дошкольниками</a:t>
            </a:r>
            <a:endParaRPr lang="ru-RU" sz="24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844" y="3468559"/>
            <a:ext cx="3772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Игра «Кто что ест»</a:t>
            </a:r>
            <a:endParaRPr lang="ru-RU" sz="1600" b="1" dirty="0">
              <a:solidFill>
                <a:srgbClr val="12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479116" y="6416345"/>
            <a:ext cx="4020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  </a:t>
            </a:r>
            <a:r>
              <a:rPr lang="ru-RU" sz="16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</a:t>
            </a:r>
            <a:r>
              <a:rPr lang="ru-RU" sz="16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 err="1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мнемотаблице</a:t>
            </a:r>
            <a:endParaRPr lang="ru-RU" sz="1600" b="1" dirty="0">
              <a:solidFill>
                <a:srgbClr val="12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19770"/>
            <a:ext cx="3744416" cy="2581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072" y="3462032"/>
            <a:ext cx="3923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Игра «Расскажи, что получилось?»</a:t>
            </a:r>
            <a:endParaRPr lang="ru-RU" sz="1400" b="1" dirty="0">
              <a:solidFill>
                <a:srgbClr val="12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84" y="3880793"/>
            <a:ext cx="3683980" cy="24428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64484" y="6323677"/>
            <a:ext cx="3906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 с </a:t>
            </a:r>
            <a:r>
              <a:rPr lang="ru-RU" sz="1400" b="1" dirty="0" err="1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лепбуком</a:t>
            </a:r>
            <a:endParaRPr lang="ru-RU" sz="1400" b="1" dirty="0">
              <a:solidFill>
                <a:srgbClr val="12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8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10800000" flipV="1">
            <a:off x="311727" y="23694"/>
            <a:ext cx="8076697" cy="38111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Эффективность использования элементов мнемотехники в работе с дошкольниками</a:t>
            </a:r>
            <a:endParaRPr lang="ru-RU" sz="2000" dirty="0">
              <a:solidFill>
                <a:srgbClr val="7A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64439695"/>
              </p:ext>
            </p:extLst>
          </p:nvPr>
        </p:nvGraphicFramePr>
        <p:xfrm>
          <a:off x="107504" y="1844824"/>
          <a:ext cx="885698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4067944" y="666556"/>
            <a:ext cx="4608512" cy="11312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Овладение связной речью, повышается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речевая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активность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40152" y="2111152"/>
            <a:ext cx="3096343" cy="15338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v"/>
            </a:pP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активнее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работают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занятиях, у них более активно развивается наблюдательность, внимание, память, творческое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воображение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40152" y="3911352"/>
            <a:ext cx="3096342" cy="22322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v"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работы у детей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развивается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анализировать, выделять в предметах свойства, признаки,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объединять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объекты по признакам, классифицировать на основе обобщения, устанавливать смысловые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связи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0201" y="2780928"/>
            <a:ext cx="2877623" cy="2011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v"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совершенствуется умение детей эмоционально, с различными интонациями передавать диалоги действующих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504" y="4941168"/>
            <a:ext cx="2880320" cy="6428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появляется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 интерес к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родному слову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63688" y="5733256"/>
            <a:ext cx="3960441" cy="10081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v"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ети проявляют интерес, по собственной инициативе сочиняют собственные сказки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504" y="599758"/>
            <a:ext cx="3096345" cy="18159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преодолевается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робость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застенчивость,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свободно держаться перед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аудиторией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75857" y="1989086"/>
            <a:ext cx="2448272" cy="35281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>
              <a:buNone/>
            </a:pPr>
            <a:r>
              <a:rPr lang="ru-RU" sz="15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Систематическая </a:t>
            </a:r>
            <a:r>
              <a:rPr lang="ru-RU" sz="15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15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использованием приёмов мнемотехники, дидактических игр и упражнений, занимательного </a:t>
            </a:r>
            <a:r>
              <a:rPr lang="ru-RU" sz="1500" b="1" dirty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материала, наглядных пособий; совместная работа с родителями воспитанников дает свои </a:t>
            </a:r>
            <a:r>
              <a:rPr lang="ru-RU" sz="15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  <a:endParaRPr lang="ru-RU" sz="1500" b="1" dirty="0"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380312" y="1797818"/>
            <a:ext cx="0" cy="313334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380312" y="3692030"/>
            <a:ext cx="0" cy="2193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1" idx="2"/>
          </p:cNvCxnSpPr>
          <p:nvPr/>
        </p:nvCxnSpPr>
        <p:spPr>
          <a:xfrm flipH="1">
            <a:off x="5724130" y="6143600"/>
            <a:ext cx="1764193" cy="2663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13" idx="2"/>
            <a:endCxn id="14" idx="1"/>
          </p:cNvCxnSpPr>
          <p:nvPr/>
        </p:nvCxnSpPr>
        <p:spPr>
          <a:xfrm>
            <a:off x="1547664" y="5584030"/>
            <a:ext cx="216024" cy="6532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12" idx="2"/>
          </p:cNvCxnSpPr>
          <p:nvPr/>
        </p:nvCxnSpPr>
        <p:spPr>
          <a:xfrm flipV="1">
            <a:off x="1547664" y="4791942"/>
            <a:ext cx="1349" cy="1492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12" idx="0"/>
          </p:cNvCxnSpPr>
          <p:nvPr/>
        </p:nvCxnSpPr>
        <p:spPr>
          <a:xfrm flipH="1" flipV="1">
            <a:off x="1547664" y="2415678"/>
            <a:ext cx="1349" cy="365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5" idx="3"/>
            <a:endCxn id="8" idx="1"/>
          </p:cNvCxnSpPr>
          <p:nvPr/>
        </p:nvCxnSpPr>
        <p:spPr>
          <a:xfrm flipV="1">
            <a:off x="3203849" y="1232187"/>
            <a:ext cx="864095" cy="275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0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5689" y="1481047"/>
            <a:ext cx="8136904" cy="2883222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 день 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 детей существуют множество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дносложная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состоящая лишь из простых предложений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бедность речи,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едостаточный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нелитературных слов 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выражений,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едная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диалогическая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речь,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рудности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построении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монолога,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тсутствие навыков культуры речи,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роблемы звукопроизношения,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тсутствие навыков выразительности речи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598198"/>
            <a:ext cx="2592288" cy="15508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332656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мнемотехники 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948" y="4437111"/>
            <a:ext cx="8208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 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мнемотехники для дошкольников обусловлена тем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как раз в этом 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 детей преобладает наглядно-образная память, </a:t>
            </a:r>
            <a:r>
              <a:rPr lang="ru-RU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запоминание носит в основном непроизвольный характер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дети лучше запоминают события, предметы, факты, явления, близкие их жизненному опыту.</a:t>
            </a: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Приёмы 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облегчают процесс запоминания у детей и увеличивают объём памяти путём образования дополнительных ассоциаций.</a:t>
            </a:r>
          </a:p>
        </p:txBody>
      </p:sp>
    </p:spTree>
    <p:extLst>
      <p:ext uri="{BB962C8B-B14F-4D97-AF65-F5344CB8AC3E}">
        <p14:creationId xmlns:p14="http://schemas.microsoft.com/office/powerpoint/2010/main" val="29212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9"/>
            <a:ext cx="8352928" cy="951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 универсальна -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использоваться любым педагогом и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мнемотехники открывает для воспитателей огромные возможности для творчества и в образовательной деятельности и в совместной деятельности взрослого и ребёнка. Даёт возможность детям усваивать сложный материал </a:t>
            </a:r>
            <a:endParaRPr lang="ru-RU" sz="3600" b="1" dirty="0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</a:t>
            </a:r>
            <a:r>
              <a:rPr lang="ru-RU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быстро</a:t>
            </a:r>
            <a:r>
              <a:rPr lang="ru-RU" sz="36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6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использованием мнемотехники всегда проходят интересно не только для детей, но и для педагога.</a:t>
            </a:r>
          </a:p>
        </p:txBody>
      </p:sp>
    </p:spTree>
    <p:extLst>
      <p:ext uri="{BB962C8B-B14F-4D97-AF65-F5344CB8AC3E}">
        <p14:creationId xmlns:p14="http://schemas.microsoft.com/office/powerpoint/2010/main" val="1933791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9780"/>
            <a:ext cx="8229600" cy="502915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7"/>
            <a:ext cx="91440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Акимова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Память – на «5» (эффективные мнемотехники для детей и взрослых). – Екатеринбург: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У-Фактория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2006.</a:t>
            </a:r>
          </a:p>
          <a:p>
            <a:pPr fontAlgn="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Бернякова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С.А.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приемов мнемотехники в развитии связной речи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</a:p>
          <a:p>
            <a:pPr fontAlgn="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Ведущий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портал России ИНФОУРОК</a:t>
            </a:r>
            <a:r>
              <a:rPr lang="en-US" sz="1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u="sng" dirty="0">
                <a:solidFill>
                  <a:srgbClr val="120B9D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1600" dirty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infourok.ru</a:t>
            </a:r>
            <a:endParaRPr lang="ru-RU" sz="1600" dirty="0">
              <a:solidFill>
                <a:srgbClr val="120B9D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Бойкова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С. Развитие лексики и грамматического строя речи у дошкольников. –М.: Просвещение, 2005.</a:t>
            </a:r>
          </a:p>
          <a:p>
            <a:pPr fontAlgn="t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Большева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Т.В. Учимся по сказке. Развитие мышления дошкольников с помощью мнемотехники: Учебно-методическое пособие. 2-е изд.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СПб.: «ДЕТСТВО-ПРЕСС», 2005. – 96 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Гербова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В.В. Развитие речи в детском саду: Старшая группа. – М.: Мозаика-Синтез, 2017. – 144с.</a:t>
            </a: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Гербова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В.В. Развитие речи в детском саду: Средняя группа. – М.: Мозаика-Синтез, 2016. – 80с.: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Гурьева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 А. Год до школы. Развиваем память: Рабочая тетрадь упражнений по мнемотехнике. СПб., 2000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Москаленко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Е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приёмов мнемотехники в развитии связной речи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Международный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портал МААМ.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u="sng" dirty="0">
                <a:solidFill>
                  <a:srgbClr val="190FD7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http://www.maam.ru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Омельченко Л.В. Использование приёмов мнемотехники в развитии связной речи / Логопед. 2008. №4. С.102 -115.</a:t>
            </a:r>
          </a:p>
          <a:p>
            <a:pPr fontAlgn="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Полянская Т.Б. Использование метода мнемотехники в обучении рассказыванию детей дошкольного возраста: Учебно-методическое пособие. – СПб.: ООО «ИЗДАТЕЛЬСТВО «ДЕТСТВО-ПРЕСС», 2010. – 64 с.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Ткаченко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 Использование схем в составлении описательных рассказов // Дошкольное воспитание. – 1990. – № 10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 Токарева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М.Л.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Использование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приемов мнемотехники в развитии связной речи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дошкольников Социальная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сеть работников образования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nsportal.ru  </a:t>
            </a:r>
            <a:r>
              <a:rPr lang="en-US" sz="1600" u="sng" dirty="0">
                <a:solidFill>
                  <a:srgbClr val="190FD7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1600" u="sng" dirty="0" smtClean="0">
                <a:solidFill>
                  <a:srgbClr val="190FD7"/>
                </a:solidFill>
                <a:latin typeface="Times New Roman" pitchFamily="18" charset="0"/>
                <a:cs typeface="Times New Roman" pitchFamily="18" charset="0"/>
              </a:rPr>
              <a:t>nsportal.ru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13. Федеральный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образовательный стандарт дошкольного образования [Текст]: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Российской Федерации. – Москва: 2013г.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14. Ушакова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О. Развитие речи и творчество дошкольников. – М.: ТЦ «Сфера», 2003.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Широких Т.Д. Учим стихи - развиваем память / Ребёнок в детском саду. 2004. №2. С.59- 62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sz="16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7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endParaRPr lang="ru-RU" sz="80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8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8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66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 </a:t>
            </a:r>
            <a:r>
              <a:rPr lang="ru-RU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использовать мнемотехнику в детском саду?</a:t>
            </a:r>
            <a:r>
              <a:rPr lang="ru-RU" dirty="0">
                <a:solidFill>
                  <a:srgbClr val="CC3300"/>
                </a:solidFill>
              </a:rPr>
              <a:t/>
            </a:r>
            <a:br>
              <a:rPr lang="ru-RU" dirty="0">
                <a:solidFill>
                  <a:srgbClr val="CC3300"/>
                </a:solidFill>
              </a:rPr>
            </a:br>
            <a:endParaRPr lang="ru-RU" dirty="0">
              <a:solidFill>
                <a:srgbClr val="CC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 помогает развивать: </a:t>
            </a: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зрительную и слуховую память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зрительное и слуховое внимание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восприятие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развивает кругозор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развивает все стороны речи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2276475"/>
            <a:ext cx="8640960" cy="4104853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мнемотехники </a:t>
            </a:r>
            <a:r>
              <a:rPr lang="ru-RU" sz="1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мотивируют детей на  речевую активность  </a:t>
            </a:r>
            <a:r>
              <a:rPr lang="ru-RU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творчество, появление </a:t>
            </a:r>
            <a:r>
              <a:rPr lang="ru-RU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занятиям по обучению рассказыванию.</a:t>
            </a:r>
          </a:p>
          <a:p>
            <a:pPr marL="0" indent="0" algn="ctr">
              <a:buNone/>
            </a:pPr>
            <a:endParaRPr lang="ru-RU" sz="19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приёмов мнемотехники для дошкольников обеспечивает </a:t>
            </a:r>
            <a:r>
              <a:rPr lang="ru-RU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запоминание, сохранение и воспроизведение информации. Д</a:t>
            </a:r>
            <a:r>
              <a:rPr lang="ru-RU" sz="1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идактический </a:t>
            </a:r>
            <a:r>
              <a:rPr lang="ru-RU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в форме </a:t>
            </a:r>
            <a:r>
              <a:rPr lang="ru-RU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</a:t>
            </a:r>
            <a:r>
              <a:rPr lang="ru-RU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схем-моделей </a:t>
            </a:r>
            <a:r>
              <a:rPr lang="ru-RU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заметно облегчает детям овладение связной </a:t>
            </a:r>
            <a:r>
              <a:rPr lang="ru-RU" sz="1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речью, формирует у детей связные речевые высказывания. </a:t>
            </a:r>
            <a:r>
              <a:rPr lang="ru-RU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наличие зрительного плана-схемы делает рассказы (сказки) четкими, связными и последовательными</a:t>
            </a:r>
            <a:r>
              <a:rPr lang="ru-RU" sz="1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908720"/>
            <a:ext cx="8147248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120B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"Учите ребёнка каким-нибудь неизвестным ему пяти </a:t>
            </a:r>
            <a:r>
              <a:rPr lang="ru-RU" b="1" i="1" dirty="0" smtClean="0">
                <a:solidFill>
                  <a:srgbClr val="120B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словам -</a:t>
            </a:r>
            <a:r>
              <a:rPr lang="ru-RU" b="1" i="1" dirty="0">
                <a:solidFill>
                  <a:srgbClr val="120B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120B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120B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120B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будет долго и напрасно мучиться, но свяжите двадцать таких слов с картинками, и он их усвоит на лету".</a:t>
            </a:r>
            <a:br>
              <a:rPr lang="ru-RU" b="1" i="1" dirty="0">
                <a:solidFill>
                  <a:srgbClr val="120B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120B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</a:t>
            </a:r>
            <a:r>
              <a:rPr lang="ru-RU" b="1" i="1" dirty="0" err="1" smtClean="0">
                <a:solidFill>
                  <a:srgbClr val="120B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К.Д.Ушинский</a:t>
            </a:r>
            <a:endParaRPr lang="ru-RU" b="1" i="1" dirty="0">
              <a:solidFill>
                <a:srgbClr val="120B9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работу по технологии мнемотехника, воспитатель ставит перед собой следующие </a:t>
            </a:r>
            <a:r>
              <a:rPr lang="ru-RU" sz="20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основных психических процессов: памяти, внимания, восприятия, мышления.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Способствовать умению детей преобразовывать абстрактные символы в образы и наоборот образы в абстрактные символы (перекодирование и кодирование информации).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Способствовать развитию умения работать по образцу, по правилам, слушать взрослого и выполнять его инструкции.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Способствовать развитию связной речи, расширению и обогащению словарного запаса детей.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Способствовать формированию целостного восприятия окружающего мира; Содействовать развитию интереса, мотивации к изучению нового, неизвестного в окружающем мире, принимать активное участие в образовательном процессе.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Способствовать развитию творческих способностей детей, умению самим составлять схемы и воспроизводить их.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Способствовать развитию мелкой моторики рук.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Способствовать формированию навыков сотрудничества, взаимопонимания, доброжелательности, самостоятельности, инициативности, ответственности.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Способствовать развитию умения решать интеллектуальные и личностные задачи адекватно возрасту, применять знания и способы деятельности в решении задач.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Создать условия способствующие взаимодействию и сотрудничеству с родителями детей.</a:t>
            </a:r>
          </a:p>
        </p:txBody>
      </p:sp>
    </p:spTree>
    <p:extLst>
      <p:ext uri="{BB962C8B-B14F-4D97-AF65-F5344CB8AC3E}">
        <p14:creationId xmlns:p14="http://schemas.microsoft.com/office/powerpoint/2010/main" val="64807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63588" y="260648"/>
            <a:ext cx="7416824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32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</a:t>
            </a:r>
            <a:endParaRPr lang="ru-RU" sz="32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2550914"/>
            <a:ext cx="2880320" cy="411844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</a:t>
            </a:r>
            <a:r>
              <a:rPr lang="ru-RU" sz="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большое внимание надо уделить развитию у детей восприятия: </a:t>
            </a:r>
            <a:r>
              <a:rPr lang="ru-RU" sz="1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зрительного,</a:t>
            </a:r>
            <a:endParaRPr lang="ru-RU" sz="1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Слухового, кинестетического </a:t>
            </a:r>
            <a:r>
              <a:rPr lang="ru-RU" sz="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(движение глаза, руки, </a:t>
            </a:r>
            <a:r>
              <a:rPr lang="ru-RU" sz="1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голосового аппарата</a:t>
            </a:r>
            <a:r>
              <a:rPr lang="ru-RU" sz="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ru-RU" sz="1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Обонятельного, вкусового</a:t>
            </a:r>
            <a:endParaRPr lang="ru-RU" sz="1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осязательного.</a:t>
            </a:r>
          </a:p>
          <a:p>
            <a:r>
              <a:rPr lang="ru-RU" sz="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на занятиях необходимо использовать множество разнообразных игр и упражнений для тренинга перечисленных выше чувств.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4076" y="2550913"/>
            <a:ext cx="2592288" cy="409939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необходимо сформировать у детей навыки запоминания любой информации.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68144" y="2550914"/>
            <a:ext cx="3096344" cy="411844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нужно научить детей управлять своим вниманием, сделать его «послушным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Это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что через игры, игровые упражнения, тренинги развиваем у детей произвольный вид внимания и такие его свойства, как устойчивость, распределение и переключение внимания.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1259632" y="1916832"/>
            <a:ext cx="844672" cy="49006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185668" y="1926322"/>
            <a:ext cx="772664" cy="49006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010561" y="1916832"/>
            <a:ext cx="720080" cy="49006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7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иугольник 7"/>
          <p:cNvSpPr/>
          <p:nvPr/>
        </p:nvSpPr>
        <p:spPr>
          <a:xfrm>
            <a:off x="107504" y="1700808"/>
            <a:ext cx="3312368" cy="1728192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</a:t>
            </a:r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надо уделить развитию у детей </a:t>
            </a:r>
            <a:r>
              <a:rPr lang="ru-RU" sz="1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восприятия: зрительного</a:t>
            </a:r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слухового; кинестетического </a:t>
            </a:r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(движение глаза, руки, голосового аппарата);</a:t>
            </a:r>
          </a:p>
          <a:p>
            <a:r>
              <a:rPr lang="ru-RU" sz="1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обонятельного; вкусового; осязательного</a:t>
            </a:r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107504" y="3573016"/>
            <a:ext cx="3312368" cy="1512168"/>
          </a:xfrm>
          <a:prstGeom prst="homePlate">
            <a:avLst/>
          </a:prstGeom>
          <a:solidFill>
            <a:schemeClr val="bg1"/>
          </a:solidFill>
          <a:ln w="19050">
            <a:solidFill>
              <a:srgbClr val="7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необходимо сформировать у детей навыки запоминания любой информации. 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107504" y="5229200"/>
            <a:ext cx="3312368" cy="1512168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научить детей управлять своим вниманием, сделать его «послушным».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27376" y="1700808"/>
            <a:ext cx="3276872" cy="1728193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</a:t>
            </a:r>
            <a:r>
              <a:rPr lang="ru-RU" sz="1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использовать множество разнообразных игр и упражнений</a:t>
            </a:r>
            <a:r>
              <a:rPr lang="ru-RU" sz="1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«Чего не стало?»; «Кто ушёл?»; «Кто позвал?»; «Развесим и соберём слова»; «</a:t>
            </a:r>
            <a:r>
              <a:rPr lang="ru-RU" sz="1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Парные картинки»; </a:t>
            </a:r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«Узнай на ощупь»; «Чудесный мешочек»; «Узнай на вкус» и другие.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27376" y="3562788"/>
            <a:ext cx="3276872" cy="151216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1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«Кукловоды», </a:t>
            </a:r>
            <a:r>
              <a:rPr lang="ru-RU" sz="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активизирующая двигательную </a:t>
            </a:r>
            <a:r>
              <a:rPr lang="ru-RU" sz="1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память; «Повтори движение»,</a:t>
            </a:r>
          </a:p>
          <a:p>
            <a:r>
              <a:rPr lang="ru-RU" sz="1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Что изменилось», « Всё помню», «Подарки» и другие.</a:t>
            </a:r>
            <a:endParaRPr lang="ru-RU" sz="1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7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27376" y="5229200"/>
            <a:ext cx="3276872" cy="151216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«Фотоаппараты», «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Объяснялки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«Опиши соседа»; упражнения «Волшебный круг», «Сделай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я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 и другие.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475656" y="93283"/>
            <a:ext cx="5616624" cy="133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</a:t>
            </a:r>
            <a:endParaRPr lang="ru-RU" sz="28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580" y="5229200"/>
            <a:ext cx="2124744" cy="1401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4248" y="6630220"/>
            <a:ext cx="2339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120B9D"/>
                </a:solidFill>
                <a:latin typeface="Times New Roman" panose="02020603050405020304" pitchFamily="18" charset="0"/>
                <a:ea typeface="MingLiU-ExtB" panose="02020500000000000000" pitchFamily="18" charset="-120"/>
                <a:cs typeface="Times New Roman" panose="02020603050405020304" pitchFamily="18" charset="0"/>
              </a:rPr>
              <a:t> Упражнение «Сделай, как я»</a:t>
            </a:r>
            <a:endParaRPr lang="ru-RU" sz="1200" b="1" dirty="0">
              <a:solidFill>
                <a:srgbClr val="120B9D"/>
              </a:solidFill>
              <a:latin typeface="Times New Roman" panose="02020603050405020304" pitchFamily="18" charset="0"/>
              <a:ea typeface="MingLiU-ExtB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3" r="2349"/>
          <a:stretch/>
        </p:blipFill>
        <p:spPr>
          <a:xfrm>
            <a:off x="6911752" y="3573016"/>
            <a:ext cx="2074843" cy="13727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t="7885"/>
          <a:stretch/>
        </p:blipFill>
        <p:spPr>
          <a:xfrm>
            <a:off x="6927338" y="1700808"/>
            <a:ext cx="2062400" cy="156340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 rot="10800000" flipV="1">
            <a:off x="6911752" y="4915857"/>
            <a:ext cx="20935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</a:t>
            </a:r>
            <a:r>
              <a:rPr lang="ru-RU" sz="1200" b="1" dirty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изменилось</a:t>
            </a:r>
            <a:r>
              <a:rPr lang="ru-RU" sz="12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200" dirty="0">
              <a:solidFill>
                <a:srgbClr val="120B9D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6911752" y="3263124"/>
            <a:ext cx="20935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«Чудесный мешочек</a:t>
            </a:r>
            <a:r>
              <a:rPr lang="ru-RU" sz="1200" b="1" dirty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7706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987824" y="3140969"/>
            <a:ext cx="2664296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Обогащение РППС</a:t>
            </a:r>
            <a:endParaRPr lang="ru-RU" sz="24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-337" r="7691" b="8823"/>
          <a:stretch/>
        </p:blipFill>
        <p:spPr>
          <a:xfrm>
            <a:off x="467544" y="476673"/>
            <a:ext cx="3816424" cy="24646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299281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Стенд «В гостях у сказки»</a:t>
            </a:r>
            <a:endParaRPr lang="ru-RU" sz="1400" b="1" dirty="0">
              <a:solidFill>
                <a:srgbClr val="12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67413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13043" b="540"/>
          <a:stretch/>
        </p:blipFill>
        <p:spPr>
          <a:xfrm>
            <a:off x="1691680" y="4180148"/>
            <a:ext cx="5472608" cy="22929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27784" y="623673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Книжный уголок</a:t>
            </a:r>
            <a:endParaRPr lang="ru-RU" sz="1400" b="1" dirty="0">
              <a:solidFill>
                <a:srgbClr val="12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b="14300"/>
          <a:stretch/>
        </p:blipFill>
        <p:spPr>
          <a:xfrm>
            <a:off x="4860032" y="476673"/>
            <a:ext cx="3672408" cy="24482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92080" y="2971617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400" b="1" dirty="0" err="1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развитию речи</a:t>
            </a:r>
            <a:endParaRPr lang="ru-RU" sz="1400" b="1" dirty="0">
              <a:solidFill>
                <a:srgbClr val="12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02271"/>
            <a:ext cx="2520280" cy="1762634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899363"/>
            <a:ext cx="2557036" cy="1554462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6300192" y="2564905"/>
            <a:ext cx="3240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Игра: «Говорящий сундучок» </a:t>
            </a:r>
            <a:endParaRPr lang="ru-RU" sz="1400" b="1" dirty="0">
              <a:solidFill>
                <a:srgbClr val="120B9D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87824" y="802270"/>
            <a:ext cx="3312368" cy="13840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картотеки 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игр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изготовление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мнемотаблиц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65820" y="0"/>
            <a:ext cx="8626660" cy="548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780A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0622" y="4162376"/>
            <a:ext cx="2640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12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Игра «Кто что ест»</a:t>
            </a:r>
            <a:endParaRPr lang="ru-RU" sz="1400" b="1" dirty="0">
              <a:solidFill>
                <a:srgbClr val="12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9" y="802270"/>
            <a:ext cx="2717059" cy="16186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0800000" flipV="1">
            <a:off x="-36513" y="1951480"/>
            <a:ext cx="3096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rgbClr val="12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err="1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заучивания стихов</a:t>
            </a:r>
            <a:endParaRPr lang="ru-RU" sz="1400" b="1" dirty="0">
              <a:solidFill>
                <a:srgbClr val="12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3125"/>
          <a:stretch/>
        </p:blipFill>
        <p:spPr>
          <a:xfrm>
            <a:off x="142756" y="2852935"/>
            <a:ext cx="2701052" cy="157420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0800000" flipH="1" flipV="1">
            <a:off x="126748" y="3128401"/>
            <a:ext cx="25730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itchFamily="18" charset="0"/>
              </a:rPr>
              <a:t>Схемы для составления описательных рассказов</a:t>
            </a:r>
            <a:endParaRPr lang="ru-RU" sz="1400" b="1" dirty="0">
              <a:solidFill>
                <a:srgbClr val="12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6" y="4973302"/>
            <a:ext cx="2664296" cy="15981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r="2873" b="8053"/>
          <a:stretch/>
        </p:blipFill>
        <p:spPr>
          <a:xfrm>
            <a:off x="2949808" y="4557530"/>
            <a:ext cx="3203604" cy="18792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6372773"/>
            <a:ext cx="305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12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b="1" dirty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ремена года»</a:t>
            </a:r>
            <a:endParaRPr lang="ru-RU" sz="1400" b="1" dirty="0">
              <a:solidFill>
                <a:srgbClr val="12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59830" y="6108005"/>
            <a:ext cx="32756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12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Схемы-алгоритмы «Расскажи-ка»</a:t>
            </a:r>
            <a:endParaRPr lang="ru-RU" sz="1400" b="1" dirty="0">
              <a:solidFill>
                <a:srgbClr val="12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018" y="2282310"/>
            <a:ext cx="3102394" cy="18800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685597"/>
            <a:ext cx="2557036" cy="1751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7686" y="4173650"/>
            <a:ext cx="2990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Перспективное планирование</a:t>
            </a:r>
            <a:endParaRPr lang="ru-RU" sz="1400" b="1" dirty="0">
              <a:solidFill>
                <a:srgbClr val="12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3428" y="6436806"/>
            <a:ext cx="2597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2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Картотека игр</a:t>
            </a:r>
            <a:endParaRPr lang="ru-RU" sz="1400" b="1" dirty="0">
              <a:solidFill>
                <a:srgbClr val="12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7993</TotalTime>
  <Words>1422</Words>
  <Application>Microsoft Office PowerPoint</Application>
  <PresentationFormat>Экран (4:3)</PresentationFormat>
  <Paragraphs>210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MingLiU-ExtB</vt:lpstr>
      <vt:lpstr>Arial</vt:lpstr>
      <vt:lpstr>Calibri</vt:lpstr>
      <vt:lpstr>Courier New</vt:lpstr>
      <vt:lpstr>Georgia</vt:lpstr>
      <vt:lpstr>Times New Roman</vt:lpstr>
      <vt:lpstr>Wingdings</vt:lpstr>
      <vt:lpstr>Тема Office</vt:lpstr>
      <vt:lpstr>Тема : «Использование элементов мнемотехники в работе с детьми дошкольного возраста» </vt:lpstr>
      <vt:lpstr>Презентация PowerPoint</vt:lpstr>
      <vt:lpstr> Почему  нужно использовать мнемотехнику в детском саду?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мнемотаблица?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Эффективность использования элементов мнемотехники в работе с дошкольниками</vt:lpstr>
      <vt:lpstr>Презентация PowerPoint</vt:lpstr>
      <vt:lpstr>Литература: </vt:lpstr>
      <vt:lpstr>Презентация PowerPoint</vt:lpstr>
    </vt:vector>
  </TitlesOfParts>
  <Company>UralSOFT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PaoL</dc:creator>
  <cp:lastModifiedBy>user</cp:lastModifiedBy>
  <cp:revision>637</cp:revision>
  <dcterms:created xsi:type="dcterms:W3CDTF">2014-12-01T15:45:59Z</dcterms:created>
  <dcterms:modified xsi:type="dcterms:W3CDTF">2023-04-19T20:53:44Z</dcterms:modified>
</cp:coreProperties>
</file>