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61" r:id="rId7"/>
    <p:sldId id="266" r:id="rId8"/>
    <p:sldId id="262" r:id="rId9"/>
    <p:sldId id="263" r:id="rId10"/>
    <p:sldId id="269" r:id="rId11"/>
    <p:sldId id="270" r:id="rId12"/>
    <p:sldId id="271" r:id="rId13"/>
    <p:sldId id="272"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37" autoAdjust="0"/>
  </p:normalViewPr>
  <p:slideViewPr>
    <p:cSldViewPr>
      <p:cViewPr>
        <p:scale>
          <a:sx n="76" d="100"/>
          <a:sy n="76" d="100"/>
        </p:scale>
        <p:origin x="-3504" y="-966"/>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ctrTitle"/>
          </p:nvPr>
        </p:nvSpPr>
        <p:spPr>
          <a:xfrm>
            <a:off x="685800" y="908721"/>
            <a:ext cx="7772400" cy="1512167"/>
          </a:xfrm>
        </p:spPr>
        <p:txBody>
          <a:bodyPr/>
          <a:lstStyle/>
          <a:p>
            <a:r>
              <a:rPr lang="ru-RU" b="1" i="1" dirty="0">
                <a:solidFill>
                  <a:srgbClr val="FF0000"/>
                </a:solidFill>
              </a:rPr>
              <a:t>«Питание детей в возрасте от 1 года до 3-х лет»</a:t>
            </a:r>
          </a:p>
        </p:txBody>
      </p:sp>
      <p:sp>
        <p:nvSpPr>
          <p:cNvPr id="3" name="Подзаголовок 2"/>
          <p:cNvSpPr>
            <a:spLocks noGrp="1"/>
          </p:cNvSpPr>
          <p:nvPr>
            <p:ph type="subTitle" idx="1"/>
          </p:nvPr>
        </p:nvSpPr>
        <p:spPr>
          <a:xfrm>
            <a:off x="1371600" y="2708920"/>
            <a:ext cx="6400800" cy="648072"/>
          </a:xfrm>
        </p:spPr>
        <p:txBody>
          <a:bodyPr/>
          <a:lstStyle/>
          <a:p>
            <a:r>
              <a:rPr lang="ru-RU" dirty="0" smtClean="0">
                <a:solidFill>
                  <a:srgbClr val="0000FF"/>
                </a:solidFill>
              </a:rPr>
              <a:t>Презентация для родителей</a:t>
            </a:r>
            <a:endParaRPr lang="ru-RU" dirty="0">
              <a:solidFill>
                <a:srgbClr val="0000FF"/>
              </a:solidFill>
            </a:endParaRPr>
          </a:p>
        </p:txBody>
      </p:sp>
      <p:sp>
        <p:nvSpPr>
          <p:cNvPr id="4" name="Прямоугольник 3"/>
          <p:cNvSpPr/>
          <p:nvPr/>
        </p:nvSpPr>
        <p:spPr>
          <a:xfrm>
            <a:off x="5868144" y="4653136"/>
            <a:ext cx="2664296" cy="1200329"/>
          </a:xfrm>
          <a:prstGeom prst="rect">
            <a:avLst/>
          </a:prstGeom>
        </p:spPr>
        <p:txBody>
          <a:bodyPr wrap="square">
            <a:spAutoFit/>
          </a:bodyPr>
          <a:lstStyle/>
          <a:p>
            <a:r>
              <a:rPr lang="ru-RU" dirty="0" smtClean="0"/>
              <a:t>Выполнила:</a:t>
            </a:r>
          </a:p>
          <a:p>
            <a:r>
              <a:rPr lang="ru-RU" dirty="0" smtClean="0"/>
              <a:t>Воспитатель МБ ДОУ  Ильинский детский сад Воронова Т.Н.</a:t>
            </a:r>
            <a:endParaRPr lang="ru-RU" dirty="0"/>
          </a:p>
        </p:txBody>
      </p:sp>
      <p:pic>
        <p:nvPicPr>
          <p:cNvPr id="5" name="Рисунок 4" descr="http://puzinka.ru/images/sampledata/4-detskoe/147/2.jpg"/>
          <p:cNvPicPr/>
          <p:nvPr/>
        </p:nvPicPr>
        <p:blipFill>
          <a:blip r:embed="rId3" cstate="print"/>
          <a:srcRect/>
          <a:stretch>
            <a:fillRect/>
          </a:stretch>
        </p:blipFill>
        <p:spPr bwMode="auto">
          <a:xfrm>
            <a:off x="539552" y="3573016"/>
            <a:ext cx="3744416" cy="28083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en-US" sz="3200" b="1" i="1" dirty="0" smtClean="0">
                <a:solidFill>
                  <a:srgbClr val="FF0000"/>
                </a:solidFill>
              </a:rPr>
              <a:t> </a:t>
            </a:r>
            <a:endParaRPr lang="ru-RU" sz="3200" b="1" i="1" dirty="0">
              <a:solidFill>
                <a:srgbClr val="FF0000"/>
              </a:solidFill>
            </a:endParaRPr>
          </a:p>
        </p:txBody>
      </p:sp>
      <p:sp>
        <p:nvSpPr>
          <p:cNvPr id="3" name="Содержимое 2"/>
          <p:cNvSpPr>
            <a:spLocks noGrp="1"/>
          </p:cNvSpPr>
          <p:nvPr>
            <p:ph idx="1"/>
          </p:nvPr>
        </p:nvSpPr>
        <p:spPr>
          <a:xfrm>
            <a:off x="457200" y="476672"/>
            <a:ext cx="4762872" cy="5649491"/>
          </a:xfrm>
        </p:spPr>
        <p:txBody>
          <a:bodyPr>
            <a:normAutofit/>
          </a:bodyPr>
          <a:lstStyle/>
          <a:p>
            <a:pPr marL="0" lvl="0" indent="0" defTabSz="457200">
              <a:spcBef>
                <a:spcPts val="1000"/>
              </a:spcBef>
              <a:buClr>
                <a:srgbClr val="F496CB">
                  <a:lumMod val="75000"/>
                </a:srgbClr>
              </a:buClr>
              <a:buSzPct val="80000"/>
              <a:buNone/>
            </a:pPr>
            <a:r>
              <a:rPr lang="en-US" sz="1800" dirty="0" smtClean="0">
                <a:solidFill>
                  <a:prstClr val="black">
                    <a:lumMod val="75000"/>
                    <a:lumOff val="25000"/>
                  </a:prstClr>
                </a:solidFill>
                <a:latin typeface="Trebuchet MS"/>
              </a:rPr>
              <a:t> </a:t>
            </a:r>
            <a:endParaRPr lang="ru-RU" sz="1800" dirty="0">
              <a:solidFill>
                <a:prstClr val="black">
                  <a:lumMod val="75000"/>
                  <a:lumOff val="25000"/>
                </a:prstClr>
              </a:solidFill>
              <a:latin typeface="Trebuchet MS"/>
            </a:endParaRPr>
          </a:p>
          <a:p>
            <a:pPr>
              <a:buFont typeface="Wingdings" pitchFamily="2" charset="2"/>
              <a:buChar char="v"/>
            </a:pPr>
            <a:endParaRPr lang="ru-RU" sz="2400" dirty="0" smtClean="0"/>
          </a:p>
          <a:p>
            <a:pPr>
              <a:buFont typeface="Wingdings" pitchFamily="2" charset="2"/>
              <a:buChar char="v"/>
            </a:pPr>
            <a:endParaRPr lang="ru-RU" dirty="0"/>
          </a:p>
        </p:txBody>
      </p:sp>
      <p:sp>
        <p:nvSpPr>
          <p:cNvPr id="4" name="Прямоугольник 3"/>
          <p:cNvSpPr/>
          <p:nvPr/>
        </p:nvSpPr>
        <p:spPr>
          <a:xfrm>
            <a:off x="399284" y="692696"/>
            <a:ext cx="4572000" cy="4652556"/>
          </a:xfrm>
          <a:prstGeom prst="rect">
            <a:avLst/>
          </a:prstGeom>
        </p:spPr>
        <p:txBody>
          <a:bodyPr>
            <a:spAutoFit/>
          </a:bodyPr>
          <a:lstStyle/>
          <a:p>
            <a:pPr lvl="0" defTabSz="457200">
              <a:spcBef>
                <a:spcPts val="1000"/>
              </a:spcBef>
              <a:buClr>
                <a:srgbClr val="F496CB">
                  <a:lumMod val="75000"/>
                </a:srgbClr>
              </a:buClr>
              <a:buSzPct val="80000"/>
            </a:pPr>
            <a:r>
              <a:rPr lang="ru-RU" dirty="0">
                <a:solidFill>
                  <a:srgbClr val="002060"/>
                </a:solidFill>
                <a:latin typeface="Times New Roman" pitchFamily="18" charset="0"/>
                <a:cs typeface="Times New Roman" pitchFamily="18" charset="0"/>
              </a:rPr>
              <a:t>5.Жировые продукты</a:t>
            </a:r>
          </a:p>
          <a:p>
            <a:pPr lvl="0" defTabSz="457200">
              <a:spcBef>
                <a:spcPts val="1000"/>
              </a:spcBef>
              <a:buClr>
                <a:srgbClr val="F496CB">
                  <a:lumMod val="75000"/>
                </a:srgbClr>
              </a:buClr>
              <a:buSzPct val="80000"/>
            </a:pPr>
            <a:r>
              <a:rPr lang="ru-RU" dirty="0">
                <a:solidFill>
                  <a:srgbClr val="002060"/>
                </a:solidFill>
                <a:latin typeface="Times New Roman" pitchFamily="18" charset="0"/>
                <a:cs typeface="Times New Roman" pitchFamily="18" charset="0"/>
              </a:rPr>
              <a:t> Для детей от года в качестве источников жиров используют сливочное и растительное масло (подсолнечное, кукурузное, оливковое и др.). Растительное является богатым источником витамина Е и полиненасыщенных жирных кислот, а сливочное - витамина А. Масла лучше использовать в натуральном виде: сливочное в бутербродах и готовых овощных пюре или разваренных кашах, а растительное для заправки салатов, винегретов, и тех же готовых каш или пюре. Детям 1-1,5 лет необходимо до 12-15 г сливочного и 3-5 г растительного масла в день, а 1,5-3 лет соответственно до 17 г и до 6 г в день.</a:t>
            </a:r>
          </a:p>
        </p:txBody>
      </p:sp>
      <p:pic>
        <p:nvPicPr>
          <p:cNvPr id="7" name="Рисунок 6"/>
          <p:cNvPicPr>
            <a:picLocks noChangeAspect="1"/>
          </p:cNvPicPr>
          <p:nvPr/>
        </p:nvPicPr>
        <p:blipFill>
          <a:blip r:embed="rId3"/>
          <a:stretch>
            <a:fillRect/>
          </a:stretch>
        </p:blipFill>
        <p:spPr>
          <a:xfrm>
            <a:off x="5076056" y="2348880"/>
            <a:ext cx="3717149" cy="2481733"/>
          </a:xfrm>
          <a:prstGeom prst="rect">
            <a:avLst/>
          </a:prstGeom>
        </p:spPr>
      </p:pic>
    </p:spTree>
    <p:extLst>
      <p:ext uri="{BB962C8B-B14F-4D97-AF65-F5344CB8AC3E}">
        <p14:creationId xmlns:p14="http://schemas.microsoft.com/office/powerpoint/2010/main" xmlns="" val="30635910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en-US" sz="3200" b="1" i="1" dirty="0" smtClean="0">
                <a:solidFill>
                  <a:srgbClr val="FF0000"/>
                </a:solidFill>
              </a:rPr>
              <a:t> </a:t>
            </a:r>
            <a:endParaRPr lang="ru-RU" sz="3200" b="1" i="1" dirty="0">
              <a:solidFill>
                <a:srgbClr val="FF0000"/>
              </a:solidFill>
            </a:endParaRPr>
          </a:p>
        </p:txBody>
      </p:sp>
      <p:sp>
        <p:nvSpPr>
          <p:cNvPr id="3" name="Содержимое 2"/>
          <p:cNvSpPr>
            <a:spLocks noGrp="1"/>
          </p:cNvSpPr>
          <p:nvPr>
            <p:ph idx="1"/>
          </p:nvPr>
        </p:nvSpPr>
        <p:spPr>
          <a:xfrm>
            <a:off x="457200" y="476672"/>
            <a:ext cx="4762872" cy="5649491"/>
          </a:xfrm>
        </p:spPr>
        <p:txBody>
          <a:bodyPr>
            <a:normAutofit/>
          </a:bodyPr>
          <a:lstStyle/>
          <a:p>
            <a:pPr marL="0" lvl="0" indent="0" defTabSz="457200">
              <a:spcBef>
                <a:spcPts val="1000"/>
              </a:spcBef>
              <a:buClr>
                <a:srgbClr val="F496CB">
                  <a:lumMod val="75000"/>
                </a:srgbClr>
              </a:buClr>
              <a:buSzPct val="80000"/>
              <a:buNone/>
            </a:pPr>
            <a:r>
              <a:rPr lang="en-US" sz="1800" dirty="0" smtClean="0">
                <a:solidFill>
                  <a:prstClr val="black">
                    <a:lumMod val="75000"/>
                    <a:lumOff val="25000"/>
                  </a:prstClr>
                </a:solidFill>
                <a:latin typeface="Trebuchet MS"/>
              </a:rPr>
              <a:t> </a:t>
            </a:r>
            <a:endParaRPr lang="ru-RU" sz="1800" dirty="0">
              <a:solidFill>
                <a:prstClr val="black">
                  <a:lumMod val="75000"/>
                  <a:lumOff val="25000"/>
                </a:prstClr>
              </a:solidFill>
              <a:latin typeface="Trebuchet MS"/>
            </a:endParaRPr>
          </a:p>
          <a:p>
            <a:pPr>
              <a:buFont typeface="Wingdings" pitchFamily="2" charset="2"/>
              <a:buChar char="v"/>
            </a:pPr>
            <a:endParaRPr lang="ru-RU" sz="2400" dirty="0" smtClean="0"/>
          </a:p>
          <a:p>
            <a:pPr>
              <a:buFont typeface="Wingdings" pitchFamily="2" charset="2"/>
              <a:buChar char="v"/>
            </a:pPr>
            <a:endParaRPr lang="ru-RU" dirty="0"/>
          </a:p>
        </p:txBody>
      </p:sp>
      <p:sp>
        <p:nvSpPr>
          <p:cNvPr id="4" name="Прямоугольник 3"/>
          <p:cNvSpPr/>
          <p:nvPr/>
        </p:nvSpPr>
        <p:spPr>
          <a:xfrm>
            <a:off x="399284" y="692696"/>
            <a:ext cx="4572000" cy="369332"/>
          </a:xfrm>
          <a:prstGeom prst="rect">
            <a:avLst/>
          </a:prstGeom>
        </p:spPr>
        <p:txBody>
          <a:bodyPr>
            <a:spAutoFit/>
          </a:bodyPr>
          <a:lstStyle/>
          <a:p>
            <a:pPr lvl="0" defTabSz="457200">
              <a:spcBef>
                <a:spcPts val="1000"/>
              </a:spcBef>
              <a:buClr>
                <a:srgbClr val="F496CB">
                  <a:lumMod val="75000"/>
                </a:srgbClr>
              </a:buClr>
              <a:buSzPct val="80000"/>
            </a:pPr>
            <a:r>
              <a:rPr lang="en-US" dirty="0" smtClean="0">
                <a:solidFill>
                  <a:prstClr val="black">
                    <a:lumMod val="75000"/>
                    <a:lumOff val="25000"/>
                  </a:prstClr>
                </a:solidFill>
                <a:latin typeface="Trebuchet MS"/>
              </a:rPr>
              <a:t> </a:t>
            </a:r>
            <a:endParaRPr lang="ru-RU" dirty="0">
              <a:solidFill>
                <a:prstClr val="black">
                  <a:lumMod val="75000"/>
                  <a:lumOff val="25000"/>
                </a:prstClr>
              </a:solidFill>
              <a:latin typeface="Trebuchet MS"/>
            </a:endParaRPr>
          </a:p>
        </p:txBody>
      </p:sp>
      <p:sp>
        <p:nvSpPr>
          <p:cNvPr id="5" name="Прямоугольник 4"/>
          <p:cNvSpPr/>
          <p:nvPr/>
        </p:nvSpPr>
        <p:spPr>
          <a:xfrm>
            <a:off x="399284" y="404664"/>
            <a:ext cx="5540868" cy="5740033"/>
          </a:xfrm>
          <a:prstGeom prst="rect">
            <a:avLst/>
          </a:prstGeom>
        </p:spPr>
        <p:txBody>
          <a:bodyPr wrap="square">
            <a:spAutoFit/>
          </a:bodyPr>
          <a:lstStyle/>
          <a:p>
            <a:pPr lvl="0" defTabSz="457200">
              <a:spcBef>
                <a:spcPts val="1000"/>
              </a:spcBef>
              <a:buClr>
                <a:srgbClr val="F496CB">
                  <a:lumMod val="75000"/>
                </a:srgbClr>
              </a:buClr>
              <a:buSzPct val="80000"/>
            </a:pPr>
            <a:endParaRPr lang="en-US" dirty="0" smtClean="0">
              <a:solidFill>
                <a:prstClr val="black">
                  <a:lumMod val="75000"/>
                  <a:lumOff val="25000"/>
                </a:prstClr>
              </a:solidFill>
              <a:latin typeface="Trebuchet MS"/>
            </a:endParaRPr>
          </a:p>
          <a:p>
            <a:pPr lvl="0" defTabSz="457200">
              <a:spcBef>
                <a:spcPts val="1000"/>
              </a:spcBef>
              <a:buClr>
                <a:srgbClr val="F496CB">
                  <a:lumMod val="75000"/>
                </a:srgbClr>
              </a:buClr>
              <a:buSzPct val="80000"/>
            </a:pPr>
            <a:r>
              <a:rPr lang="ru-RU" dirty="0" smtClean="0">
                <a:solidFill>
                  <a:srgbClr val="002060"/>
                </a:solidFill>
                <a:latin typeface="Times New Roman" pitchFamily="18" charset="0"/>
                <a:cs typeface="Times New Roman" pitchFamily="18" charset="0"/>
              </a:rPr>
              <a:t>6.Овощи </a:t>
            </a:r>
            <a:r>
              <a:rPr lang="ru-RU" dirty="0">
                <a:solidFill>
                  <a:srgbClr val="002060"/>
                </a:solidFill>
                <a:latin typeface="Times New Roman" pitchFamily="18" charset="0"/>
                <a:cs typeface="Times New Roman" pitchFamily="18" charset="0"/>
              </a:rPr>
              <a:t>и фрукты </a:t>
            </a:r>
          </a:p>
          <a:p>
            <a:pPr lvl="0" defTabSz="457200">
              <a:spcBef>
                <a:spcPts val="1000"/>
              </a:spcBef>
              <a:buClr>
                <a:srgbClr val="F496CB">
                  <a:lumMod val="75000"/>
                </a:srgbClr>
              </a:buClr>
              <a:buSzPct val="80000"/>
            </a:pPr>
            <a:r>
              <a:rPr lang="ru-RU" dirty="0">
                <a:solidFill>
                  <a:srgbClr val="002060"/>
                </a:solidFill>
                <a:latin typeface="Times New Roman" pitchFamily="18" charset="0"/>
                <a:cs typeface="Times New Roman" pitchFamily="18" charset="0"/>
              </a:rPr>
              <a:t>Фрукты, ягоды, овощи и зелень являются обязательной составной частью детского питания. Они являются незаменимым источником витаминов С, Р, провитамина А (каротина), легкоусвояемых углеводов - глюкозы и фруктозы, органических кислот, пектинов и пищевых волокон, некоторых минералов и микроэлементов.</a:t>
            </a:r>
          </a:p>
          <a:p>
            <a:pPr lvl="0" defTabSz="457200">
              <a:spcBef>
                <a:spcPts val="1000"/>
              </a:spcBef>
              <a:buClr>
                <a:srgbClr val="F496CB">
                  <a:lumMod val="75000"/>
                </a:srgbClr>
              </a:buClr>
              <a:buSzPct val="80000"/>
            </a:pPr>
            <a:r>
              <a:rPr lang="ru-RU" dirty="0">
                <a:solidFill>
                  <a:srgbClr val="002060"/>
                </a:solidFill>
                <a:latin typeface="Times New Roman" pitchFamily="18" charset="0"/>
                <a:cs typeface="Times New Roman" pitchFamily="18" charset="0"/>
              </a:rPr>
              <a:t>В суточном рационе малыша 1-3 лет должно быть достаточно свежих овощей (1-1,5 лет - до 200-250 г, 1,5-3 года - до 350 г), а также фруктов и ягод - (1-1,5 лет - до 100 г., 1,5-3 года - до 130-200 граммов). Они полезны как в необработанном виде, обеспечивая хорошую тренировку жевательного аппарата и желудочно-кишечного тракта, так и в виде свежеотжатых соков, богатых витамином С. В день ребенку 1-1,5 лет необходимо около 80-100 мл, а 1,5-3 лет - 100-150 мл соков.</a:t>
            </a:r>
          </a:p>
        </p:txBody>
      </p:sp>
      <p:pic>
        <p:nvPicPr>
          <p:cNvPr id="8" name="Рисунок 7"/>
          <p:cNvPicPr>
            <a:picLocks noChangeAspect="1"/>
          </p:cNvPicPr>
          <p:nvPr/>
        </p:nvPicPr>
        <p:blipFill>
          <a:blip r:embed="rId3" cstate="print"/>
          <a:stretch>
            <a:fillRect/>
          </a:stretch>
        </p:blipFill>
        <p:spPr>
          <a:xfrm>
            <a:off x="5958508" y="2132856"/>
            <a:ext cx="3014825" cy="2010888"/>
          </a:xfrm>
          <a:prstGeom prst="rect">
            <a:avLst/>
          </a:prstGeom>
        </p:spPr>
      </p:pic>
    </p:spTree>
    <p:extLst>
      <p:ext uri="{BB962C8B-B14F-4D97-AF65-F5344CB8AC3E}">
        <p14:creationId xmlns:p14="http://schemas.microsoft.com/office/powerpoint/2010/main" xmlns="" val="26490583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en-US" sz="3200" b="1" i="1" dirty="0" smtClean="0">
                <a:solidFill>
                  <a:srgbClr val="FF0000"/>
                </a:solidFill>
              </a:rPr>
              <a:t> </a:t>
            </a:r>
            <a:endParaRPr lang="ru-RU" sz="3200" b="1" i="1" dirty="0">
              <a:solidFill>
                <a:srgbClr val="FF0000"/>
              </a:solidFill>
            </a:endParaRPr>
          </a:p>
        </p:txBody>
      </p:sp>
      <p:sp>
        <p:nvSpPr>
          <p:cNvPr id="3" name="Содержимое 2"/>
          <p:cNvSpPr>
            <a:spLocks noGrp="1"/>
          </p:cNvSpPr>
          <p:nvPr>
            <p:ph idx="1"/>
          </p:nvPr>
        </p:nvSpPr>
        <p:spPr>
          <a:xfrm>
            <a:off x="457200" y="476672"/>
            <a:ext cx="4762872" cy="5649491"/>
          </a:xfrm>
        </p:spPr>
        <p:txBody>
          <a:bodyPr>
            <a:normAutofit/>
          </a:bodyPr>
          <a:lstStyle/>
          <a:p>
            <a:pPr marL="0" lvl="0" indent="0" defTabSz="457200">
              <a:spcBef>
                <a:spcPts val="1000"/>
              </a:spcBef>
              <a:buClr>
                <a:srgbClr val="F496CB">
                  <a:lumMod val="75000"/>
                </a:srgbClr>
              </a:buClr>
              <a:buSzPct val="80000"/>
              <a:buNone/>
            </a:pPr>
            <a:r>
              <a:rPr lang="en-US" sz="1800" dirty="0" smtClean="0">
                <a:solidFill>
                  <a:prstClr val="black">
                    <a:lumMod val="75000"/>
                    <a:lumOff val="25000"/>
                  </a:prstClr>
                </a:solidFill>
                <a:latin typeface="Trebuchet MS"/>
              </a:rPr>
              <a:t> </a:t>
            </a:r>
            <a:endParaRPr lang="ru-RU" sz="1800" dirty="0">
              <a:solidFill>
                <a:prstClr val="black">
                  <a:lumMod val="75000"/>
                  <a:lumOff val="25000"/>
                </a:prstClr>
              </a:solidFill>
              <a:latin typeface="Trebuchet MS"/>
            </a:endParaRPr>
          </a:p>
          <a:p>
            <a:pPr>
              <a:buFont typeface="Wingdings" pitchFamily="2" charset="2"/>
              <a:buChar char="v"/>
            </a:pPr>
            <a:endParaRPr lang="ru-RU" sz="2400" dirty="0" smtClean="0"/>
          </a:p>
          <a:p>
            <a:pPr>
              <a:buFont typeface="Wingdings" pitchFamily="2" charset="2"/>
              <a:buChar char="v"/>
            </a:pPr>
            <a:endParaRPr lang="ru-RU" dirty="0"/>
          </a:p>
        </p:txBody>
      </p:sp>
      <p:sp>
        <p:nvSpPr>
          <p:cNvPr id="4" name="Прямоугольник 3"/>
          <p:cNvSpPr/>
          <p:nvPr/>
        </p:nvSpPr>
        <p:spPr>
          <a:xfrm>
            <a:off x="399284" y="692696"/>
            <a:ext cx="4572000" cy="369332"/>
          </a:xfrm>
          <a:prstGeom prst="rect">
            <a:avLst/>
          </a:prstGeom>
        </p:spPr>
        <p:txBody>
          <a:bodyPr>
            <a:spAutoFit/>
          </a:bodyPr>
          <a:lstStyle/>
          <a:p>
            <a:pPr lvl="0" defTabSz="457200">
              <a:spcBef>
                <a:spcPts val="1000"/>
              </a:spcBef>
              <a:buClr>
                <a:srgbClr val="F496CB">
                  <a:lumMod val="75000"/>
                </a:srgbClr>
              </a:buClr>
              <a:buSzPct val="80000"/>
            </a:pPr>
            <a:r>
              <a:rPr lang="en-US" dirty="0" smtClean="0">
                <a:solidFill>
                  <a:prstClr val="black">
                    <a:lumMod val="75000"/>
                    <a:lumOff val="25000"/>
                  </a:prstClr>
                </a:solidFill>
                <a:latin typeface="Trebuchet MS"/>
              </a:rPr>
              <a:t> </a:t>
            </a:r>
            <a:endParaRPr lang="ru-RU" dirty="0">
              <a:solidFill>
                <a:prstClr val="black">
                  <a:lumMod val="75000"/>
                  <a:lumOff val="25000"/>
                </a:prstClr>
              </a:solidFill>
              <a:latin typeface="Trebuchet MS"/>
            </a:endParaRPr>
          </a:p>
        </p:txBody>
      </p:sp>
      <p:sp>
        <p:nvSpPr>
          <p:cNvPr id="5" name="Прямоугольник 4"/>
          <p:cNvSpPr/>
          <p:nvPr/>
        </p:nvSpPr>
        <p:spPr>
          <a:xfrm>
            <a:off x="399284" y="404664"/>
            <a:ext cx="5540868" cy="774571"/>
          </a:xfrm>
          <a:prstGeom prst="rect">
            <a:avLst/>
          </a:prstGeom>
        </p:spPr>
        <p:txBody>
          <a:bodyPr wrap="square">
            <a:spAutoFit/>
          </a:bodyPr>
          <a:lstStyle/>
          <a:p>
            <a:pPr lvl="0" defTabSz="457200">
              <a:spcBef>
                <a:spcPts val="1000"/>
              </a:spcBef>
              <a:buClr>
                <a:srgbClr val="F496CB">
                  <a:lumMod val="75000"/>
                </a:srgbClr>
              </a:buClr>
              <a:buSzPct val="80000"/>
            </a:pPr>
            <a:endParaRPr lang="en-US" dirty="0" smtClean="0">
              <a:solidFill>
                <a:prstClr val="black">
                  <a:lumMod val="75000"/>
                  <a:lumOff val="25000"/>
                </a:prstClr>
              </a:solidFill>
              <a:latin typeface="Trebuchet MS"/>
            </a:endParaRPr>
          </a:p>
          <a:p>
            <a:pPr lvl="0" defTabSz="457200">
              <a:spcBef>
                <a:spcPts val="1000"/>
              </a:spcBef>
              <a:buClr>
                <a:srgbClr val="F496CB">
                  <a:lumMod val="75000"/>
                </a:srgbClr>
              </a:buClr>
              <a:buSzPct val="80000"/>
            </a:pPr>
            <a:r>
              <a:rPr lang="en-US" dirty="0" smtClean="0">
                <a:solidFill>
                  <a:prstClr val="black">
                    <a:lumMod val="75000"/>
                    <a:lumOff val="25000"/>
                  </a:prstClr>
                </a:solidFill>
                <a:latin typeface="Trebuchet MS"/>
              </a:rPr>
              <a:t> </a:t>
            </a:r>
            <a:endParaRPr lang="ru-RU" dirty="0">
              <a:solidFill>
                <a:prstClr val="black">
                  <a:lumMod val="75000"/>
                  <a:lumOff val="25000"/>
                </a:prstClr>
              </a:solidFill>
              <a:latin typeface="Trebuchet MS"/>
            </a:endParaRPr>
          </a:p>
        </p:txBody>
      </p:sp>
      <p:sp>
        <p:nvSpPr>
          <p:cNvPr id="6" name="Прямоугольник 5"/>
          <p:cNvSpPr/>
          <p:nvPr/>
        </p:nvSpPr>
        <p:spPr>
          <a:xfrm>
            <a:off x="399284" y="701311"/>
            <a:ext cx="4572000" cy="5057795"/>
          </a:xfrm>
          <a:prstGeom prst="rect">
            <a:avLst/>
          </a:prstGeom>
        </p:spPr>
        <p:txBody>
          <a:bodyPr>
            <a:spAutoFit/>
          </a:bodyPr>
          <a:lstStyle/>
          <a:p>
            <a:pPr lvl="0" defTabSz="457200">
              <a:spcBef>
                <a:spcPts val="1000"/>
              </a:spcBef>
              <a:buClr>
                <a:srgbClr val="F496CB">
                  <a:lumMod val="75000"/>
                </a:srgbClr>
              </a:buClr>
              <a:buSzPct val="80000"/>
            </a:pPr>
            <a:r>
              <a:rPr lang="ru-RU" dirty="0">
                <a:solidFill>
                  <a:srgbClr val="002060"/>
                </a:solidFill>
                <a:latin typeface="Times New Roman" pitchFamily="18" charset="0"/>
                <a:cs typeface="Times New Roman" pitchFamily="18" charset="0"/>
              </a:rPr>
              <a:t>7.Сладости</a:t>
            </a:r>
          </a:p>
          <a:p>
            <a:pPr lvl="0" defTabSz="457200">
              <a:spcBef>
                <a:spcPts val="1000"/>
              </a:spcBef>
              <a:buClr>
                <a:srgbClr val="F496CB">
                  <a:lumMod val="75000"/>
                </a:srgbClr>
              </a:buClr>
              <a:buSzPct val="80000"/>
            </a:pPr>
            <a:r>
              <a:rPr lang="ru-RU" dirty="0">
                <a:solidFill>
                  <a:srgbClr val="002060"/>
                </a:solidFill>
                <a:latin typeface="Times New Roman" pitchFamily="18" charset="0"/>
                <a:cs typeface="Times New Roman" pitchFamily="18" charset="0"/>
              </a:rPr>
              <a:t>Рацион ребенка в возрасте 1-3 лет обязательно должен включать сахар, обеспечивающий оперативное поступление веществ, энергетически особенно ценных для растущего организма. Суточная норма сахаров составляет около 35-40 г для детей 1-1,5 лет и 40-50 г для малышей 1,5-3 лет.</a:t>
            </a:r>
          </a:p>
          <a:p>
            <a:pPr lvl="0" defTabSz="457200">
              <a:spcBef>
                <a:spcPts val="1000"/>
              </a:spcBef>
              <a:buClr>
                <a:srgbClr val="F496CB">
                  <a:lumMod val="75000"/>
                </a:srgbClr>
              </a:buClr>
              <a:buSzPct val="80000"/>
            </a:pPr>
            <a:r>
              <a:rPr lang="ru-RU" dirty="0">
                <a:solidFill>
                  <a:srgbClr val="002060"/>
                </a:solidFill>
                <a:latin typeface="Times New Roman" pitchFamily="18" charset="0"/>
                <a:cs typeface="Times New Roman" pitchFamily="18" charset="0"/>
              </a:rPr>
              <a:t>Источником сахара могут быть сухофрукты, кондитерские изделия. Из последних рекомендуются печенье, вафли, пастила, мармелад, фруктовая карамель, варенье, джем, повидло и мед, если ребенок переносит его. Шоколад и шоколадные конфеты повышают возбудимость нервной системы, могут вызывать аллергию, поэтому давать часто их детям не следует.</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71284" y="2276872"/>
            <a:ext cx="3782433" cy="2516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133832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en-US" sz="3200" b="1" i="1" dirty="0" smtClean="0">
                <a:solidFill>
                  <a:srgbClr val="FF0000"/>
                </a:solidFill>
              </a:rPr>
              <a:t> </a:t>
            </a:r>
            <a:endParaRPr lang="ru-RU" sz="3200" b="1" i="1" dirty="0">
              <a:solidFill>
                <a:srgbClr val="FF0000"/>
              </a:solidFill>
            </a:endParaRPr>
          </a:p>
        </p:txBody>
      </p:sp>
      <p:sp>
        <p:nvSpPr>
          <p:cNvPr id="3" name="Содержимое 2"/>
          <p:cNvSpPr>
            <a:spLocks noGrp="1"/>
          </p:cNvSpPr>
          <p:nvPr>
            <p:ph idx="1"/>
          </p:nvPr>
        </p:nvSpPr>
        <p:spPr>
          <a:xfrm>
            <a:off x="457200" y="476672"/>
            <a:ext cx="5194920" cy="5649491"/>
          </a:xfrm>
        </p:spPr>
        <p:txBody>
          <a:bodyPr>
            <a:normAutofit fontScale="92500" lnSpcReduction="20000"/>
          </a:bodyPr>
          <a:lstStyle/>
          <a:p>
            <a:pPr marL="0" lvl="0" indent="0" defTabSz="457200">
              <a:spcBef>
                <a:spcPts val="1000"/>
              </a:spcBef>
              <a:buClr>
                <a:srgbClr val="F496CB">
                  <a:lumMod val="75000"/>
                </a:srgbClr>
              </a:buClr>
              <a:buSzPct val="80000"/>
              <a:buNone/>
            </a:pPr>
            <a:r>
              <a:rPr lang="en-US" sz="1800" dirty="0" smtClean="0">
                <a:solidFill>
                  <a:prstClr val="black">
                    <a:lumMod val="75000"/>
                    <a:lumOff val="25000"/>
                  </a:prstClr>
                </a:solidFill>
                <a:latin typeface="Trebuchet MS"/>
              </a:rPr>
              <a:t> </a:t>
            </a:r>
            <a:endParaRPr lang="ru-RU" sz="1800" dirty="0">
              <a:solidFill>
                <a:prstClr val="black">
                  <a:lumMod val="75000"/>
                  <a:lumOff val="25000"/>
                </a:prstClr>
              </a:solidFill>
              <a:latin typeface="Trebuchet MS"/>
            </a:endParaRPr>
          </a:p>
          <a:p>
            <a:pPr marL="0" lvl="0" indent="0" defTabSz="457200">
              <a:spcBef>
                <a:spcPts val="1000"/>
              </a:spcBef>
              <a:buClr>
                <a:srgbClr val="F496CB">
                  <a:lumMod val="75000"/>
                </a:srgbClr>
              </a:buClr>
              <a:buSzPct val="80000"/>
              <a:buNone/>
            </a:pPr>
            <a:r>
              <a:rPr lang="ru-RU" sz="1900" dirty="0">
                <a:solidFill>
                  <a:srgbClr val="002060"/>
                </a:solidFill>
                <a:latin typeface="Times New Roman" pitchFamily="18" charset="0"/>
                <a:cs typeface="Times New Roman" pitchFamily="18" charset="0"/>
              </a:rPr>
              <a:t>8.Вода</a:t>
            </a:r>
          </a:p>
          <a:p>
            <a:pPr marL="0" lvl="0" indent="0" defTabSz="457200">
              <a:spcBef>
                <a:spcPts val="1000"/>
              </a:spcBef>
              <a:buClr>
                <a:srgbClr val="F496CB">
                  <a:lumMod val="75000"/>
                </a:srgbClr>
              </a:buClr>
              <a:buSzPct val="80000"/>
              <a:buNone/>
            </a:pPr>
            <a:r>
              <a:rPr lang="ru-RU" sz="1900" dirty="0">
                <a:solidFill>
                  <a:srgbClr val="002060"/>
                </a:solidFill>
                <a:latin typeface="Times New Roman" pitchFamily="18" charset="0"/>
                <a:cs typeface="Times New Roman" pitchFamily="18" charset="0"/>
              </a:rPr>
              <a:t>У детей, в связи с их высокой подвижностью, потери воды весьма ощутимы, поэтому их нельзя ограничивать в питье. Но компенсировать недостаток жидкости сладкими компотами, соками, напитками не следует, так как это приводит к угнетению аппетита. Давать ли пить во время приема пищи или не давать - зависит от индивидуальных особенностей ребенка. Если ребенок испытывает трудности с проглатыванием и из-за этого ест медленно и с неохотой, то, конечно, лучше запивать пищу ее водой.</a:t>
            </a:r>
          </a:p>
          <a:p>
            <a:pPr marL="0" lvl="0" indent="0" defTabSz="457200">
              <a:spcBef>
                <a:spcPts val="1000"/>
              </a:spcBef>
              <a:buClr>
                <a:srgbClr val="F496CB">
                  <a:lumMod val="75000"/>
                </a:srgbClr>
              </a:buClr>
              <a:buSzPct val="80000"/>
              <a:buNone/>
            </a:pPr>
            <a:r>
              <a:rPr lang="ru-RU" sz="1900" dirty="0">
                <a:solidFill>
                  <a:srgbClr val="002060"/>
                </a:solidFill>
                <a:latin typeface="Times New Roman" pitchFamily="18" charset="0"/>
                <a:cs typeface="Times New Roman" pitchFamily="18" charset="0"/>
              </a:rPr>
              <a:t>В интервалах между приемами пищи вода всегда должна быть доступна для детей. Обычно дают свежекипяченую воду, остуженную до комнатной температуры, столовую минеральную воду без газа или слабо заваренный чай. Можно также рекомендовать травяные чаи, например, из фенхеля или ромашки, которые способствуют улучшению деятельности кишечника и обладают успокоительным действием</a:t>
            </a:r>
            <a:endParaRPr lang="ru-RU" sz="1900" dirty="0" smtClean="0">
              <a:solidFill>
                <a:srgbClr val="002060"/>
              </a:solidFill>
              <a:latin typeface="Times New Roman" pitchFamily="18" charset="0"/>
              <a:cs typeface="Times New Roman" pitchFamily="18" charset="0"/>
            </a:endParaRPr>
          </a:p>
          <a:p>
            <a:pPr>
              <a:buFont typeface="Wingdings" pitchFamily="2" charset="2"/>
              <a:buChar char="v"/>
            </a:pPr>
            <a:endParaRPr lang="ru-RU" dirty="0"/>
          </a:p>
        </p:txBody>
      </p:sp>
      <p:sp>
        <p:nvSpPr>
          <p:cNvPr id="4" name="Прямоугольник 3"/>
          <p:cNvSpPr/>
          <p:nvPr/>
        </p:nvSpPr>
        <p:spPr>
          <a:xfrm>
            <a:off x="399284" y="692696"/>
            <a:ext cx="4572000" cy="369332"/>
          </a:xfrm>
          <a:prstGeom prst="rect">
            <a:avLst/>
          </a:prstGeom>
        </p:spPr>
        <p:txBody>
          <a:bodyPr>
            <a:spAutoFit/>
          </a:bodyPr>
          <a:lstStyle/>
          <a:p>
            <a:pPr lvl="0" defTabSz="457200">
              <a:spcBef>
                <a:spcPts val="1000"/>
              </a:spcBef>
              <a:buClr>
                <a:srgbClr val="F496CB">
                  <a:lumMod val="75000"/>
                </a:srgbClr>
              </a:buClr>
              <a:buSzPct val="80000"/>
            </a:pPr>
            <a:r>
              <a:rPr lang="en-US" dirty="0" smtClean="0">
                <a:solidFill>
                  <a:prstClr val="black">
                    <a:lumMod val="75000"/>
                    <a:lumOff val="25000"/>
                  </a:prstClr>
                </a:solidFill>
                <a:latin typeface="Trebuchet MS"/>
              </a:rPr>
              <a:t> </a:t>
            </a:r>
            <a:endParaRPr lang="ru-RU" dirty="0">
              <a:solidFill>
                <a:prstClr val="black">
                  <a:lumMod val="75000"/>
                  <a:lumOff val="25000"/>
                </a:prstClr>
              </a:solidFill>
              <a:latin typeface="Trebuchet MS"/>
            </a:endParaRPr>
          </a:p>
        </p:txBody>
      </p:sp>
      <p:sp>
        <p:nvSpPr>
          <p:cNvPr id="5" name="Прямоугольник 4"/>
          <p:cNvSpPr/>
          <p:nvPr/>
        </p:nvSpPr>
        <p:spPr>
          <a:xfrm>
            <a:off x="399284" y="404664"/>
            <a:ext cx="5540868" cy="774571"/>
          </a:xfrm>
          <a:prstGeom prst="rect">
            <a:avLst/>
          </a:prstGeom>
        </p:spPr>
        <p:txBody>
          <a:bodyPr wrap="square">
            <a:spAutoFit/>
          </a:bodyPr>
          <a:lstStyle/>
          <a:p>
            <a:pPr lvl="0" defTabSz="457200">
              <a:spcBef>
                <a:spcPts val="1000"/>
              </a:spcBef>
              <a:buClr>
                <a:srgbClr val="F496CB">
                  <a:lumMod val="75000"/>
                </a:srgbClr>
              </a:buClr>
              <a:buSzPct val="80000"/>
            </a:pPr>
            <a:endParaRPr lang="en-US" dirty="0" smtClean="0">
              <a:solidFill>
                <a:prstClr val="black">
                  <a:lumMod val="75000"/>
                  <a:lumOff val="25000"/>
                </a:prstClr>
              </a:solidFill>
              <a:latin typeface="Trebuchet MS"/>
            </a:endParaRPr>
          </a:p>
          <a:p>
            <a:pPr lvl="0" defTabSz="457200">
              <a:spcBef>
                <a:spcPts val="1000"/>
              </a:spcBef>
              <a:buClr>
                <a:srgbClr val="F496CB">
                  <a:lumMod val="75000"/>
                </a:srgbClr>
              </a:buClr>
              <a:buSzPct val="80000"/>
            </a:pPr>
            <a:r>
              <a:rPr lang="en-US" dirty="0" smtClean="0">
                <a:solidFill>
                  <a:prstClr val="black">
                    <a:lumMod val="75000"/>
                    <a:lumOff val="25000"/>
                  </a:prstClr>
                </a:solidFill>
                <a:latin typeface="Trebuchet MS"/>
              </a:rPr>
              <a:t> </a:t>
            </a:r>
            <a:endParaRPr lang="ru-RU" dirty="0">
              <a:solidFill>
                <a:prstClr val="black">
                  <a:lumMod val="75000"/>
                  <a:lumOff val="25000"/>
                </a:prstClr>
              </a:solidFill>
              <a:latin typeface="Trebuchet MS"/>
            </a:endParaRPr>
          </a:p>
        </p:txBody>
      </p:sp>
      <p:sp>
        <p:nvSpPr>
          <p:cNvPr id="6" name="Прямоугольник 5"/>
          <p:cNvSpPr/>
          <p:nvPr/>
        </p:nvSpPr>
        <p:spPr>
          <a:xfrm>
            <a:off x="399284" y="701311"/>
            <a:ext cx="4572000" cy="369332"/>
          </a:xfrm>
          <a:prstGeom prst="rect">
            <a:avLst/>
          </a:prstGeom>
        </p:spPr>
        <p:txBody>
          <a:bodyPr>
            <a:spAutoFit/>
          </a:bodyPr>
          <a:lstStyle/>
          <a:p>
            <a:pPr lvl="0" defTabSz="457200">
              <a:spcBef>
                <a:spcPts val="1000"/>
              </a:spcBef>
              <a:buClr>
                <a:srgbClr val="F496CB">
                  <a:lumMod val="75000"/>
                </a:srgbClr>
              </a:buClr>
              <a:buSzPct val="80000"/>
            </a:pPr>
            <a:r>
              <a:rPr lang="en-US" dirty="0" smtClean="0">
                <a:solidFill>
                  <a:prstClr val="black">
                    <a:lumMod val="75000"/>
                    <a:lumOff val="25000"/>
                  </a:prstClr>
                </a:solidFill>
                <a:latin typeface="Trebuchet MS"/>
              </a:rPr>
              <a:t> </a:t>
            </a:r>
            <a:endParaRPr lang="ru-RU" dirty="0">
              <a:solidFill>
                <a:prstClr val="black">
                  <a:lumMod val="75000"/>
                  <a:lumOff val="25000"/>
                </a:prstClr>
              </a:solidFill>
              <a:latin typeface="Trebuchet MS"/>
            </a:endParaRPr>
          </a:p>
        </p:txBody>
      </p:sp>
      <p:pic>
        <p:nvPicPr>
          <p:cNvPr id="9" name="Рисунок 8"/>
          <p:cNvPicPr>
            <a:picLocks noChangeAspect="1"/>
          </p:cNvPicPr>
          <p:nvPr/>
        </p:nvPicPr>
        <p:blipFill>
          <a:blip r:embed="rId3" cstate="print"/>
          <a:stretch>
            <a:fillRect/>
          </a:stretch>
        </p:blipFill>
        <p:spPr>
          <a:xfrm>
            <a:off x="6084168" y="1361536"/>
            <a:ext cx="2739052" cy="4134926"/>
          </a:xfrm>
          <a:prstGeom prst="rect">
            <a:avLst/>
          </a:prstGeom>
        </p:spPr>
      </p:pic>
    </p:spTree>
    <p:extLst>
      <p:ext uri="{BB962C8B-B14F-4D97-AF65-F5344CB8AC3E}">
        <p14:creationId xmlns:p14="http://schemas.microsoft.com/office/powerpoint/2010/main" xmlns="" val="31743963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ru-RU" sz="3200" b="1" i="1" dirty="0" smtClean="0">
                <a:solidFill>
                  <a:srgbClr val="FF0000"/>
                </a:solidFill>
              </a:rPr>
              <a:t>И в заключении…</a:t>
            </a:r>
            <a:endParaRPr lang="ru-RU" sz="3200" b="1" i="1" dirty="0">
              <a:solidFill>
                <a:srgbClr val="FF0000"/>
              </a:solidFill>
            </a:endParaRPr>
          </a:p>
        </p:txBody>
      </p:sp>
      <p:sp>
        <p:nvSpPr>
          <p:cNvPr id="3" name="Содержимое 2"/>
          <p:cNvSpPr>
            <a:spLocks noGrp="1"/>
          </p:cNvSpPr>
          <p:nvPr>
            <p:ph idx="1"/>
          </p:nvPr>
        </p:nvSpPr>
        <p:spPr/>
        <p:txBody>
          <a:bodyPr/>
          <a:lstStyle/>
          <a:p>
            <a:pPr algn="ctr">
              <a:buNone/>
            </a:pPr>
            <a:r>
              <a:rPr lang="ru-RU" sz="2800" i="1" dirty="0" smtClean="0">
                <a:solidFill>
                  <a:srgbClr val="002060"/>
                </a:solidFill>
              </a:rPr>
              <a:t>Правильное питание – это не диета и не строгость к организму ребенка. Это та норма, освоив которую, ребенок будет здоров, и скажет вам за это спасибо!</a:t>
            </a:r>
          </a:p>
          <a:p>
            <a:pPr>
              <a:buNone/>
            </a:pPr>
            <a:r>
              <a:rPr lang="en-US" sz="2800" dirty="0" smtClean="0"/>
              <a:t> </a:t>
            </a:r>
            <a:endParaRPr lang="ru-RU" sz="28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457200" y="0"/>
            <a:ext cx="8229600" cy="1143000"/>
          </a:xfrm>
        </p:spPr>
        <p:txBody>
          <a:bodyPr>
            <a:noAutofit/>
          </a:bodyPr>
          <a:lstStyle/>
          <a:p>
            <a:r>
              <a:rPr lang="ru-RU" sz="3600" b="1" i="1" dirty="0">
                <a:solidFill>
                  <a:srgbClr val="FF0000"/>
                </a:solidFill>
              </a:rPr>
              <a:t>Можно и нельзя</a:t>
            </a:r>
            <a:r>
              <a:rPr lang="en-US" sz="3600" dirty="0" smtClean="0">
                <a:solidFill>
                  <a:srgbClr val="F496CB">
                    <a:lumMod val="75000"/>
                  </a:srgbClr>
                </a:solidFill>
                <a:latin typeface="Trebuchet MS"/>
              </a:rPr>
              <a:t> </a:t>
            </a:r>
            <a:endParaRPr lang="ru-RU" sz="2400" b="1" i="1" dirty="0">
              <a:solidFill>
                <a:srgbClr val="0000FF"/>
              </a:solidFill>
              <a:latin typeface="Corbel" pitchFamily="34" charset="0"/>
            </a:endParaRPr>
          </a:p>
        </p:txBody>
      </p:sp>
      <p:sp>
        <p:nvSpPr>
          <p:cNvPr id="3" name="Содержимое 2"/>
          <p:cNvSpPr>
            <a:spLocks noGrp="1"/>
          </p:cNvSpPr>
          <p:nvPr>
            <p:ph idx="1"/>
          </p:nvPr>
        </p:nvSpPr>
        <p:spPr>
          <a:xfrm>
            <a:off x="302840" y="932616"/>
            <a:ext cx="8229600" cy="4525963"/>
          </a:xfrm>
        </p:spPr>
        <p:txBody>
          <a:bodyPr>
            <a:normAutofit/>
          </a:bodyPr>
          <a:lstStyle/>
          <a:p>
            <a:pPr marL="0" lvl="0" indent="0">
              <a:buNone/>
            </a:pPr>
            <a:r>
              <a:rPr lang="ru-RU" sz="3600" b="1" i="1" dirty="0" smtClean="0">
                <a:solidFill>
                  <a:srgbClr val="FF0000"/>
                </a:solidFill>
                <a:latin typeface="Times New Roman" pitchFamily="18" charset="0"/>
                <a:cs typeface="Times New Roman" pitchFamily="18" charset="0"/>
              </a:rPr>
              <a:t>        </a:t>
            </a:r>
            <a:endParaRPr lang="en-US" sz="3600" b="1" i="1" dirty="0" smtClean="0">
              <a:solidFill>
                <a:srgbClr val="FF0000"/>
              </a:solidFill>
              <a:latin typeface="Times New Roman" pitchFamily="18" charset="0"/>
              <a:cs typeface="Times New Roman" pitchFamily="18" charset="0"/>
            </a:endParaRPr>
          </a:p>
          <a:p>
            <a:pPr marL="0" lvl="0" indent="0">
              <a:buNone/>
            </a:pPr>
            <a:r>
              <a:rPr lang="en-US" sz="1700" dirty="0" smtClean="0">
                <a:solidFill>
                  <a:srgbClr val="002060"/>
                </a:solidFill>
                <a:latin typeface="Times New Roman" pitchFamily="18" charset="0"/>
                <a:cs typeface="Times New Roman" pitchFamily="18" charset="0"/>
              </a:rPr>
              <a:t> </a:t>
            </a:r>
            <a:r>
              <a:rPr lang="ru-RU" dirty="0" smtClean="0">
                <a:solidFill>
                  <a:prstClr val="black"/>
                </a:solidFill>
              </a:rPr>
              <a:t> </a:t>
            </a:r>
            <a:r>
              <a:rPr lang="ru-RU" sz="1900" dirty="0">
                <a:solidFill>
                  <a:srgbClr val="002060"/>
                </a:solidFill>
                <a:latin typeface="Times New Roman" pitchFamily="18" charset="0"/>
                <a:cs typeface="Times New Roman" pitchFamily="18" charset="0"/>
              </a:rPr>
              <a:t>В рацион необходимо включать все группы продуктов - мясные, молочные, рыбные, растительные.</a:t>
            </a:r>
          </a:p>
          <a:p>
            <a:pPr lvl="0">
              <a:buFont typeface="Wingdings" pitchFamily="2" charset="2"/>
              <a:buChar char="v"/>
            </a:pPr>
            <a:r>
              <a:rPr lang="ru-RU" sz="1900" dirty="0">
                <a:solidFill>
                  <a:srgbClr val="002060"/>
                </a:solidFill>
                <a:latin typeface="Times New Roman" pitchFamily="18" charset="0"/>
                <a:cs typeface="Times New Roman" pitchFamily="18" charset="0"/>
              </a:rPr>
              <a:t> Еда должна быть разнообразной как в течении дня, так и в течении недели.</a:t>
            </a:r>
          </a:p>
          <a:p>
            <a:pPr lvl="0">
              <a:buFont typeface="Wingdings" pitchFamily="2" charset="2"/>
              <a:buChar char="v"/>
            </a:pPr>
            <a:r>
              <a:rPr lang="ru-RU" sz="1900" dirty="0">
                <a:solidFill>
                  <a:srgbClr val="002060"/>
                </a:solidFill>
                <a:latin typeface="Times New Roman" pitchFamily="18" charset="0"/>
                <a:cs typeface="Times New Roman" pitchFamily="18" charset="0"/>
              </a:rPr>
              <a:t> Домашний рацион должен дополнять, а не заменять рацион детского сада. Ежедневно знакомьтесь с меню в детском саду.</a:t>
            </a:r>
          </a:p>
          <a:p>
            <a:pPr lvl="0">
              <a:buFont typeface="Wingdings" pitchFamily="2" charset="2"/>
              <a:buChar char="v"/>
            </a:pPr>
            <a:r>
              <a:rPr lang="ru-RU" sz="1900" dirty="0">
                <a:solidFill>
                  <a:srgbClr val="002060"/>
                </a:solidFill>
                <a:latin typeface="Times New Roman" pitchFamily="18" charset="0"/>
                <a:cs typeface="Times New Roman" pitchFamily="18" charset="0"/>
              </a:rPr>
              <a:t> Учитывайте особенности ребенка, возможную непереносимость продуктов.</a:t>
            </a:r>
          </a:p>
          <a:p>
            <a:pPr lvl="0">
              <a:buFont typeface="Wingdings" pitchFamily="2" charset="2"/>
              <a:buChar char="v"/>
            </a:pPr>
            <a:r>
              <a:rPr lang="ru-RU" sz="1900" dirty="0">
                <a:solidFill>
                  <a:srgbClr val="002060"/>
                </a:solidFill>
                <a:latin typeface="Times New Roman" pitchFamily="18" charset="0"/>
                <a:cs typeface="Times New Roman" pitchFamily="18" charset="0"/>
              </a:rPr>
              <a:t> Отдавайте предпочтение вареным или тушеным блюдам</a:t>
            </a:r>
          </a:p>
          <a:p>
            <a:pPr>
              <a:buNone/>
            </a:pPr>
            <a:r>
              <a:rPr lang="ru-RU" sz="3600" b="1" i="1" dirty="0" smtClean="0">
                <a:solidFill>
                  <a:srgbClr val="002060"/>
                </a:solidFill>
                <a:latin typeface="Times New Roman" pitchFamily="18" charset="0"/>
                <a:cs typeface="Times New Roman" pitchFamily="18" charset="0"/>
              </a:rPr>
              <a:t>                </a:t>
            </a:r>
            <a:endParaRPr lang="ru-RU" sz="2800"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457200" y="0"/>
            <a:ext cx="8229600" cy="1143000"/>
          </a:xfrm>
        </p:spPr>
        <p:txBody>
          <a:bodyPr>
            <a:noAutofit/>
          </a:bodyPr>
          <a:lstStyle/>
          <a:p>
            <a:r>
              <a:rPr lang="ru-RU" sz="3600" dirty="0" smtClean="0">
                <a:solidFill>
                  <a:srgbClr val="F496CB">
                    <a:lumMod val="75000"/>
                  </a:srgbClr>
                </a:solidFill>
                <a:latin typeface="Trebuchet MS"/>
              </a:rPr>
              <a:t> </a:t>
            </a:r>
            <a:endParaRPr lang="ru-RU" sz="2400" b="1" i="1" dirty="0">
              <a:solidFill>
                <a:srgbClr val="0000FF"/>
              </a:solidFill>
              <a:latin typeface="Corbel" pitchFamily="34" charset="0"/>
            </a:endParaRPr>
          </a:p>
        </p:txBody>
      </p:sp>
      <p:sp>
        <p:nvSpPr>
          <p:cNvPr id="3" name="Содержимое 2"/>
          <p:cNvSpPr>
            <a:spLocks noGrp="1"/>
          </p:cNvSpPr>
          <p:nvPr>
            <p:ph idx="1"/>
          </p:nvPr>
        </p:nvSpPr>
        <p:spPr>
          <a:xfrm>
            <a:off x="302840" y="932616"/>
            <a:ext cx="8229600" cy="4525963"/>
          </a:xfrm>
        </p:spPr>
        <p:txBody>
          <a:bodyPr>
            <a:normAutofit/>
          </a:bodyPr>
          <a:lstStyle/>
          <a:p>
            <a:pPr marL="0" lvl="0" indent="0" algn="just" defTabSz="457200">
              <a:spcBef>
                <a:spcPts val="1000"/>
              </a:spcBef>
              <a:buClr>
                <a:srgbClr val="F496CB">
                  <a:lumMod val="75000"/>
                </a:srgbClr>
              </a:buClr>
              <a:buSzPct val="80000"/>
              <a:buNone/>
            </a:pPr>
            <a:r>
              <a:rPr lang="ru-RU" sz="3600" b="1" i="1" dirty="0" smtClean="0">
                <a:solidFill>
                  <a:srgbClr val="FF0000"/>
                </a:solidFill>
              </a:rPr>
              <a:t> </a:t>
            </a:r>
            <a:endParaRPr lang="ru-RU" sz="2800" dirty="0">
              <a:solidFill>
                <a:srgbClr val="FF0000"/>
              </a:solidFill>
            </a:endParaRPr>
          </a:p>
        </p:txBody>
      </p:sp>
      <p:sp>
        <p:nvSpPr>
          <p:cNvPr id="4" name="Прямоугольник 3"/>
          <p:cNvSpPr/>
          <p:nvPr/>
        </p:nvSpPr>
        <p:spPr>
          <a:xfrm>
            <a:off x="467544" y="908720"/>
            <a:ext cx="4572000" cy="5355312"/>
          </a:xfrm>
          <a:prstGeom prst="rect">
            <a:avLst/>
          </a:prstGeom>
        </p:spPr>
        <p:txBody>
          <a:bodyPr>
            <a:spAutoFit/>
          </a:bodyPr>
          <a:lstStyle/>
          <a:p>
            <a:r>
              <a:rPr lang="ru-RU" dirty="0">
                <a:solidFill>
                  <a:srgbClr val="002060"/>
                </a:solidFill>
                <a:latin typeface="Times New Roman" pitchFamily="18" charset="0"/>
                <a:cs typeface="Times New Roman" pitchFamily="18" charset="0"/>
              </a:rPr>
              <a:t>Пища переваривается в желудке ребенка в среднем в течение 3,-4 часов, поэтому интервалы между приемами пищи должны быть примерно равны этому времени. Часы кормлений должны быть постоянными, отклонения от установленного времени не должны превышать 15-30 мин. Важно обратить внимание на недопустимость приема какой-либо пищи между кормлениями, особенно сладостей. Если говорить о частоте питания, то рекомендуется кормить ребенка четыре раза в день. Однако для детей 1-1,5 лет допускается и пятое (ночное) кормление.</a:t>
            </a:r>
          </a:p>
          <a:p>
            <a:r>
              <a:rPr lang="ru-RU" dirty="0">
                <a:solidFill>
                  <a:srgbClr val="002060"/>
                </a:solidFill>
                <a:latin typeface="Times New Roman" pitchFamily="18" charset="0"/>
                <a:cs typeface="Times New Roman" pitchFamily="18" charset="0"/>
              </a:rPr>
              <a:t>Высокобелковую пищу (мясную, рыбную) дети должны получать в первой половине дня, так как она долго переваривается в желудке, а во второй - более легкую (молочно-растительную, углеводную).</a:t>
            </a:r>
          </a:p>
        </p:txBody>
      </p:sp>
      <p:pic>
        <p:nvPicPr>
          <p:cNvPr id="8" name="Рисунок 7"/>
          <p:cNvPicPr>
            <a:picLocks noChangeAspect="1"/>
          </p:cNvPicPr>
          <p:nvPr/>
        </p:nvPicPr>
        <p:blipFill>
          <a:blip r:embed="rId3"/>
          <a:stretch>
            <a:fillRect/>
          </a:stretch>
        </p:blipFill>
        <p:spPr>
          <a:xfrm>
            <a:off x="5220072" y="908720"/>
            <a:ext cx="3521501" cy="529051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67744" y="188640"/>
            <a:ext cx="3810000" cy="95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987878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lstStyle/>
          <a:p>
            <a:r>
              <a:rPr lang="ru-RU" b="1" i="1" dirty="0" smtClean="0">
                <a:solidFill>
                  <a:srgbClr val="FF0000"/>
                </a:solidFill>
              </a:rPr>
              <a:t>Принципы детского питания</a:t>
            </a:r>
            <a:endParaRPr lang="ru-RU" b="1" i="1" dirty="0">
              <a:solidFill>
                <a:srgbClr val="FF0000"/>
              </a:solidFill>
            </a:endParaRPr>
          </a:p>
        </p:txBody>
      </p:sp>
      <p:sp>
        <p:nvSpPr>
          <p:cNvPr id="3" name="Содержимое 2"/>
          <p:cNvSpPr>
            <a:spLocks noGrp="1"/>
          </p:cNvSpPr>
          <p:nvPr>
            <p:ph idx="1"/>
          </p:nvPr>
        </p:nvSpPr>
        <p:spPr>
          <a:xfrm>
            <a:off x="611560" y="2276872"/>
            <a:ext cx="2448272" cy="1656184"/>
          </a:xfrm>
        </p:spPr>
        <p:txBody>
          <a:bodyPr>
            <a:normAutofit/>
          </a:bodyPr>
          <a:lstStyle/>
          <a:p>
            <a:pPr>
              <a:buNone/>
            </a:pPr>
            <a:r>
              <a:rPr lang="ru-RU" sz="2400" dirty="0" smtClean="0">
                <a:solidFill>
                  <a:srgbClr val="002060"/>
                </a:solidFill>
              </a:rPr>
              <a:t>Адекватная</a:t>
            </a:r>
          </a:p>
          <a:p>
            <a:pPr>
              <a:buNone/>
            </a:pPr>
            <a:r>
              <a:rPr lang="ru-RU" sz="2400" dirty="0" smtClean="0">
                <a:solidFill>
                  <a:srgbClr val="002060"/>
                </a:solidFill>
              </a:rPr>
              <a:t>энергетическая</a:t>
            </a:r>
          </a:p>
          <a:p>
            <a:pPr>
              <a:buNone/>
            </a:pPr>
            <a:r>
              <a:rPr lang="ru-RU" sz="2400" dirty="0" smtClean="0">
                <a:solidFill>
                  <a:srgbClr val="002060"/>
                </a:solidFill>
              </a:rPr>
              <a:t>ценность</a:t>
            </a:r>
            <a:endParaRPr lang="ru-RU" sz="2400" dirty="0">
              <a:solidFill>
                <a:srgbClr val="002060"/>
              </a:solidFill>
            </a:endParaRPr>
          </a:p>
        </p:txBody>
      </p:sp>
      <p:sp>
        <p:nvSpPr>
          <p:cNvPr id="13" name="Прямоугольник 12"/>
          <p:cNvSpPr/>
          <p:nvPr/>
        </p:nvSpPr>
        <p:spPr>
          <a:xfrm>
            <a:off x="2987824" y="2564904"/>
            <a:ext cx="3600400" cy="1200329"/>
          </a:xfrm>
          <a:prstGeom prst="rect">
            <a:avLst/>
          </a:prstGeom>
        </p:spPr>
        <p:txBody>
          <a:bodyPr wrap="square">
            <a:spAutoFit/>
          </a:bodyPr>
          <a:lstStyle/>
          <a:p>
            <a:pPr>
              <a:buNone/>
            </a:pPr>
            <a:r>
              <a:rPr lang="ru-RU" sz="2400" dirty="0" smtClean="0">
                <a:solidFill>
                  <a:srgbClr val="002060"/>
                </a:solidFill>
              </a:rPr>
              <a:t>Сбалансированность пищевых                                     факторов</a:t>
            </a:r>
            <a:endParaRPr lang="ru-RU" sz="2400" dirty="0">
              <a:solidFill>
                <a:srgbClr val="002060"/>
              </a:solidFill>
            </a:endParaRPr>
          </a:p>
        </p:txBody>
      </p:sp>
      <p:sp>
        <p:nvSpPr>
          <p:cNvPr id="14" name="Прямоугольник 13"/>
          <p:cNvSpPr/>
          <p:nvPr/>
        </p:nvSpPr>
        <p:spPr>
          <a:xfrm>
            <a:off x="6156176" y="2492896"/>
            <a:ext cx="2599115" cy="830997"/>
          </a:xfrm>
          <a:prstGeom prst="rect">
            <a:avLst/>
          </a:prstGeom>
        </p:spPr>
        <p:txBody>
          <a:bodyPr wrap="square">
            <a:spAutoFit/>
          </a:bodyPr>
          <a:lstStyle/>
          <a:p>
            <a:pPr>
              <a:buNone/>
            </a:pPr>
            <a:r>
              <a:rPr lang="ru-RU" sz="2400" dirty="0" smtClean="0">
                <a:solidFill>
                  <a:srgbClr val="002060"/>
                </a:solidFill>
              </a:rPr>
              <a:t>Соблюдение режима питания</a:t>
            </a:r>
            <a:endParaRPr lang="ru-RU" sz="2400" dirty="0">
              <a:solidFill>
                <a:srgbClr val="002060"/>
              </a:solidFill>
            </a:endParaRPr>
          </a:p>
        </p:txBody>
      </p:sp>
      <p:sp>
        <p:nvSpPr>
          <p:cNvPr id="17" name="Прямоугольник 16"/>
          <p:cNvSpPr/>
          <p:nvPr/>
        </p:nvSpPr>
        <p:spPr>
          <a:xfrm>
            <a:off x="1259632" y="4581128"/>
            <a:ext cx="2304256" cy="461665"/>
          </a:xfrm>
          <a:prstGeom prst="rect">
            <a:avLst/>
          </a:prstGeom>
        </p:spPr>
        <p:txBody>
          <a:bodyPr wrap="square">
            <a:spAutoFit/>
          </a:bodyPr>
          <a:lstStyle/>
          <a:p>
            <a:r>
              <a:rPr lang="ru-RU" sz="2400" dirty="0" smtClean="0">
                <a:solidFill>
                  <a:srgbClr val="002060"/>
                </a:solidFill>
              </a:rPr>
              <a:t>Разнообразие</a:t>
            </a:r>
            <a:endParaRPr lang="ru-RU" sz="2400" dirty="0">
              <a:solidFill>
                <a:srgbClr val="002060"/>
              </a:solidFill>
            </a:endParaRPr>
          </a:p>
        </p:txBody>
      </p:sp>
      <p:sp>
        <p:nvSpPr>
          <p:cNvPr id="18" name="Прямоугольник 17"/>
          <p:cNvSpPr/>
          <p:nvPr/>
        </p:nvSpPr>
        <p:spPr>
          <a:xfrm>
            <a:off x="5220072" y="4509120"/>
            <a:ext cx="2304255" cy="461665"/>
          </a:xfrm>
          <a:prstGeom prst="rect">
            <a:avLst/>
          </a:prstGeom>
        </p:spPr>
        <p:txBody>
          <a:bodyPr wrap="square">
            <a:spAutoFit/>
          </a:bodyPr>
          <a:lstStyle/>
          <a:p>
            <a:r>
              <a:rPr lang="ru-RU" sz="2400" dirty="0" smtClean="0">
                <a:solidFill>
                  <a:srgbClr val="002060"/>
                </a:solidFill>
              </a:rPr>
              <a:t>Безопасность</a:t>
            </a:r>
            <a:endParaRPr lang="ru-RU" sz="2400" dirty="0">
              <a:solidFill>
                <a:srgbClr val="002060"/>
              </a:solidFill>
            </a:endParaRPr>
          </a:p>
        </p:txBody>
      </p:sp>
      <p:sp>
        <p:nvSpPr>
          <p:cNvPr id="19" name="Прямоугольник 18"/>
          <p:cNvSpPr/>
          <p:nvPr/>
        </p:nvSpPr>
        <p:spPr>
          <a:xfrm>
            <a:off x="467544" y="2348880"/>
            <a:ext cx="237626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1115616" y="4437112"/>
            <a:ext cx="2376264"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2987824" y="2492896"/>
            <a:ext cx="2952328"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решение 22"/>
          <p:cNvSpPr/>
          <p:nvPr/>
        </p:nvSpPr>
        <p:spPr>
          <a:xfrm>
            <a:off x="4644008" y="4149080"/>
            <a:ext cx="3024336" cy="1296144"/>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6012160" y="1844824"/>
            <a:ext cx="2448272" cy="24482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20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20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fade">
                                      <p:cBhvr>
                                        <p:cTn id="48" dur="2000"/>
                                        <p:tgtEl>
                                          <p:spTgt spid="1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fade">
                                      <p:cBhvr>
                                        <p:cTn id="58"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3" grpId="0" build="p"/>
      <p:bldP spid="14" grpId="0" build="allAtOnce"/>
      <p:bldP spid="17" grpId="0" build="allAtOnce"/>
      <p:bldP spid="18" grpId="0" build="p"/>
      <p:bldP spid="19" grpId="0" animBg="1"/>
      <p:bldP spid="20" grpId="0" animBg="1"/>
      <p:bldP spid="21"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ru-RU" sz="3200" b="1" i="1" dirty="0" smtClean="0">
                <a:solidFill>
                  <a:srgbClr val="FF0000"/>
                </a:solidFill>
              </a:rPr>
              <a:t>Семь великих и обязательных «НЕ»</a:t>
            </a:r>
            <a:endParaRPr lang="ru-RU" sz="3200" b="1" i="1" dirty="0">
              <a:solidFill>
                <a:srgbClr val="FF0000"/>
              </a:solidFill>
            </a:endParaRPr>
          </a:p>
        </p:txBody>
      </p:sp>
      <p:sp>
        <p:nvSpPr>
          <p:cNvPr id="3" name="Содержимое 2"/>
          <p:cNvSpPr>
            <a:spLocks noGrp="1"/>
          </p:cNvSpPr>
          <p:nvPr>
            <p:ph idx="1"/>
          </p:nvPr>
        </p:nvSpPr>
        <p:spPr/>
        <p:txBody>
          <a:bodyPr>
            <a:normAutofit/>
          </a:bodyPr>
          <a:lstStyle/>
          <a:p>
            <a:pPr>
              <a:buFont typeface="Wingdings" pitchFamily="2" charset="2"/>
              <a:buChar char="v"/>
            </a:pPr>
            <a:r>
              <a:rPr lang="ru-RU" sz="2800" dirty="0" smtClean="0">
                <a:solidFill>
                  <a:srgbClr val="002060"/>
                </a:solidFill>
              </a:rPr>
              <a:t>  НЕ принуждать ребенка к еде</a:t>
            </a:r>
          </a:p>
          <a:p>
            <a:pPr>
              <a:buFont typeface="Wingdings" pitchFamily="2" charset="2"/>
              <a:buChar char="v"/>
            </a:pPr>
            <a:r>
              <a:rPr lang="ru-RU" sz="2800" dirty="0" smtClean="0">
                <a:solidFill>
                  <a:srgbClr val="002060"/>
                </a:solidFill>
              </a:rPr>
              <a:t>  НЕ навязывать</a:t>
            </a:r>
          </a:p>
          <a:p>
            <a:pPr>
              <a:buFont typeface="Wingdings" pitchFamily="2" charset="2"/>
              <a:buChar char="v"/>
            </a:pPr>
            <a:r>
              <a:rPr lang="ru-RU" sz="2800" dirty="0" smtClean="0">
                <a:solidFill>
                  <a:srgbClr val="002060"/>
                </a:solidFill>
              </a:rPr>
              <a:t>  НЕ ублажать</a:t>
            </a:r>
          </a:p>
          <a:p>
            <a:pPr>
              <a:buFont typeface="Wingdings" pitchFamily="2" charset="2"/>
              <a:buChar char="v"/>
            </a:pPr>
            <a:r>
              <a:rPr lang="ru-RU" sz="2800" dirty="0" smtClean="0">
                <a:solidFill>
                  <a:srgbClr val="002060"/>
                </a:solidFill>
              </a:rPr>
              <a:t>  НЕ торопить</a:t>
            </a:r>
          </a:p>
          <a:p>
            <a:pPr>
              <a:buFont typeface="Wingdings" pitchFamily="2" charset="2"/>
              <a:buChar char="v"/>
            </a:pPr>
            <a:r>
              <a:rPr lang="ru-RU" sz="2800" dirty="0" smtClean="0">
                <a:solidFill>
                  <a:srgbClr val="002060"/>
                </a:solidFill>
              </a:rPr>
              <a:t>  НЕ отвлекать</a:t>
            </a:r>
          </a:p>
          <a:p>
            <a:pPr>
              <a:buFont typeface="Wingdings" pitchFamily="2" charset="2"/>
              <a:buChar char="v"/>
            </a:pPr>
            <a:r>
              <a:rPr lang="ru-RU" sz="2800" dirty="0" smtClean="0">
                <a:solidFill>
                  <a:srgbClr val="002060"/>
                </a:solidFill>
              </a:rPr>
              <a:t>  НЕ потакать</a:t>
            </a:r>
          </a:p>
          <a:p>
            <a:pPr>
              <a:buFont typeface="Wingdings" pitchFamily="2" charset="2"/>
              <a:buChar char="v"/>
            </a:pPr>
            <a:r>
              <a:rPr lang="ru-RU" sz="2800" dirty="0" smtClean="0">
                <a:solidFill>
                  <a:srgbClr val="002060"/>
                </a:solidFill>
              </a:rPr>
              <a:t>  НЕ тревожиться</a:t>
            </a:r>
            <a:endParaRPr lang="ru-RU" sz="2800"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ru-RU" sz="3600" dirty="0">
                <a:solidFill>
                  <a:srgbClr val="FF0000"/>
                </a:solidFill>
                <a:latin typeface="Trebuchet MS"/>
              </a:rPr>
              <a:t>Перечень необходимых продуктов</a:t>
            </a:r>
            <a:r>
              <a:rPr lang="ru-RU" sz="3200" b="1" i="1" dirty="0" smtClean="0">
                <a:solidFill>
                  <a:srgbClr val="FF0000"/>
                </a:solidFill>
              </a:rPr>
              <a:t> </a:t>
            </a:r>
            <a:endParaRPr lang="ru-RU" sz="3200" b="1" i="1" dirty="0">
              <a:solidFill>
                <a:srgbClr val="FF0000"/>
              </a:solidFill>
            </a:endParaRPr>
          </a:p>
        </p:txBody>
      </p:sp>
      <p:sp>
        <p:nvSpPr>
          <p:cNvPr id="3" name="Прямоугольник 2"/>
          <p:cNvSpPr/>
          <p:nvPr/>
        </p:nvSpPr>
        <p:spPr>
          <a:xfrm>
            <a:off x="395536" y="1412776"/>
            <a:ext cx="4572000" cy="4524315"/>
          </a:xfrm>
          <a:prstGeom prst="rect">
            <a:avLst/>
          </a:prstGeom>
        </p:spPr>
        <p:txBody>
          <a:bodyPr>
            <a:spAutoFit/>
          </a:bodyPr>
          <a:lstStyle/>
          <a:p>
            <a:r>
              <a:rPr lang="ru-RU" dirty="0">
                <a:solidFill>
                  <a:srgbClr val="002060"/>
                </a:solidFill>
                <a:latin typeface="Times New Roman" pitchFamily="18" charset="0"/>
                <a:cs typeface="Times New Roman" pitchFamily="18" charset="0"/>
              </a:rPr>
              <a:t>1.Молоко</a:t>
            </a:r>
          </a:p>
          <a:p>
            <a:r>
              <a:rPr lang="ru-RU" dirty="0">
                <a:solidFill>
                  <a:srgbClr val="002060"/>
                </a:solidFill>
                <a:latin typeface="Times New Roman" pitchFamily="18" charset="0"/>
                <a:cs typeface="Times New Roman" pitchFamily="18" charset="0"/>
              </a:rPr>
              <a:t>Конечно, в рационе ребенка, преодолевшего годовой рубеж, важное место все еще принадлежит молоку. Малыш в возрасте 1-3 лет обязательно должен получать 400-600 мл молочных продуктов в день (с учетом тех, что используются на приготовление различных блюд). Молоко - это главный источник легкоусвояемых солей кальция и важный источник витамина В2, веществ, так необходимых для роста ребенка. Молоко, кефир, йогурт должны включаться в рацион детей ежедневно, а творог, сливки, сметана и сыр могут использоваться через один-два дня, но соответственно в большем количестве.</a:t>
            </a:r>
          </a:p>
        </p:txBody>
      </p:sp>
      <p:pic>
        <p:nvPicPr>
          <p:cNvPr id="6" name="Рисунок 5"/>
          <p:cNvPicPr>
            <a:picLocks noChangeAspect="1"/>
          </p:cNvPicPr>
          <p:nvPr/>
        </p:nvPicPr>
        <p:blipFill>
          <a:blip r:embed="rId3" cstate="print"/>
          <a:stretch>
            <a:fillRect/>
          </a:stretch>
        </p:blipFill>
        <p:spPr>
          <a:xfrm>
            <a:off x="4969551" y="2198640"/>
            <a:ext cx="3936780" cy="29525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en-US" sz="3200" b="1" i="1" dirty="0" smtClean="0">
                <a:solidFill>
                  <a:srgbClr val="FF0000"/>
                </a:solidFill>
              </a:rPr>
              <a:t> </a:t>
            </a:r>
            <a:endParaRPr lang="ru-RU" sz="3200" b="1" i="1" dirty="0">
              <a:solidFill>
                <a:srgbClr val="FF0000"/>
              </a:solidFill>
            </a:endParaRPr>
          </a:p>
        </p:txBody>
      </p:sp>
      <p:sp>
        <p:nvSpPr>
          <p:cNvPr id="3" name="Содержимое 2"/>
          <p:cNvSpPr>
            <a:spLocks noGrp="1"/>
          </p:cNvSpPr>
          <p:nvPr>
            <p:ph idx="1"/>
          </p:nvPr>
        </p:nvSpPr>
        <p:spPr>
          <a:xfrm>
            <a:off x="683568" y="620688"/>
            <a:ext cx="4608512" cy="5616624"/>
          </a:xfrm>
        </p:spPr>
        <p:txBody>
          <a:bodyPr>
            <a:normAutofit fontScale="92500" lnSpcReduction="20000"/>
          </a:bodyPr>
          <a:lstStyle/>
          <a:p>
            <a:pPr marL="0" lvl="0" indent="0" defTabSz="457200">
              <a:spcBef>
                <a:spcPts val="1000"/>
              </a:spcBef>
              <a:buClr>
                <a:srgbClr val="F496CB">
                  <a:lumMod val="75000"/>
                </a:srgbClr>
              </a:buClr>
              <a:buSzPct val="80000"/>
              <a:buNone/>
            </a:pPr>
            <a:r>
              <a:rPr lang="ru-RU" sz="1900" dirty="0" smtClean="0">
                <a:solidFill>
                  <a:srgbClr val="002060"/>
                </a:solidFill>
                <a:latin typeface="Times New Roman" pitchFamily="18" charset="0"/>
                <a:cs typeface="Times New Roman" pitchFamily="18" charset="0"/>
              </a:rPr>
              <a:t>2.Мясо</a:t>
            </a:r>
            <a:endParaRPr lang="ru-RU" sz="1900" dirty="0">
              <a:solidFill>
                <a:srgbClr val="002060"/>
              </a:solidFill>
              <a:latin typeface="Times New Roman" pitchFamily="18" charset="0"/>
              <a:cs typeface="Times New Roman" pitchFamily="18" charset="0"/>
            </a:endParaRPr>
          </a:p>
          <a:p>
            <a:pPr marL="0" lvl="0" indent="0" defTabSz="457200">
              <a:spcBef>
                <a:spcPts val="1000"/>
              </a:spcBef>
              <a:buClr>
                <a:srgbClr val="F496CB">
                  <a:lumMod val="75000"/>
                </a:srgbClr>
              </a:buClr>
              <a:buSzPct val="80000"/>
              <a:buNone/>
            </a:pPr>
            <a:r>
              <a:rPr lang="ru-RU" sz="1900" dirty="0">
                <a:solidFill>
                  <a:srgbClr val="002060"/>
                </a:solidFill>
                <a:latin typeface="Times New Roman" pitchFamily="18" charset="0"/>
                <a:cs typeface="Times New Roman" pitchFamily="18" charset="0"/>
              </a:rPr>
              <a:t>По мнению детских диетологов, в данном возрасте большая часть всех поступающих с пищей белков должны иметь животное происхождение. Это способствует высокой усвояемости белка и удержанию в организме азота. Об исключительной важности последнего для организма малыша говорит хотя бы тот факт, что без азота невозможен синтез ДНК и РНК - соединений, руководящих всеми биохимическими процессами, протекающими в человеческом организме. Важнейшим источником животных белков является мясо, однако не все его виды полезны детям 1,5 -3 лет. Так, свинина и мясо некоторых птиц (уток, гусей) содержит излишек тугоплавких животных жиров, чрезмерно загружающих пищеварительную систему ребенка. Поэтому лучше выбирать нежирную говядину и телятину, а также мясо кур, цыплят, индейки, кролика.</a:t>
            </a:r>
          </a:p>
          <a:p>
            <a:pPr>
              <a:buNone/>
            </a:pPr>
            <a:endParaRPr lang="ru-RU" sz="2400" dirty="0"/>
          </a:p>
        </p:txBody>
      </p:sp>
      <p:pic>
        <p:nvPicPr>
          <p:cNvPr id="5" name="Рисунок 4"/>
          <p:cNvPicPr>
            <a:picLocks noChangeAspect="1"/>
          </p:cNvPicPr>
          <p:nvPr/>
        </p:nvPicPr>
        <p:blipFill>
          <a:blip r:embed="rId3" cstate="print"/>
          <a:stretch>
            <a:fillRect/>
          </a:stretch>
        </p:blipFill>
        <p:spPr>
          <a:xfrm>
            <a:off x="5292080" y="1556792"/>
            <a:ext cx="3547624" cy="31731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Содержимое 2"/>
          <p:cNvSpPr>
            <a:spLocks noGrp="1"/>
          </p:cNvSpPr>
          <p:nvPr>
            <p:ph idx="1"/>
          </p:nvPr>
        </p:nvSpPr>
        <p:spPr>
          <a:xfrm>
            <a:off x="323528" y="260648"/>
            <a:ext cx="4608512" cy="5544616"/>
          </a:xfrm>
        </p:spPr>
        <p:txBody>
          <a:bodyPr>
            <a:normAutofit/>
          </a:bodyPr>
          <a:lstStyle/>
          <a:p>
            <a:pPr marL="0" lvl="0" indent="0" defTabSz="457200">
              <a:spcBef>
                <a:spcPts val="1000"/>
              </a:spcBef>
              <a:buClr>
                <a:srgbClr val="F496CB">
                  <a:lumMod val="75000"/>
                </a:srgbClr>
              </a:buClr>
              <a:buSzPct val="80000"/>
              <a:buNone/>
            </a:pPr>
            <a:r>
              <a:rPr lang="ru-RU" sz="1800" dirty="0">
                <a:solidFill>
                  <a:srgbClr val="002060"/>
                </a:solidFill>
                <a:latin typeface="Times New Roman" pitchFamily="18" charset="0"/>
                <a:cs typeface="Times New Roman" pitchFamily="18" charset="0"/>
              </a:rPr>
              <a:t>3.Рыба</a:t>
            </a:r>
          </a:p>
          <a:p>
            <a:pPr marL="0" lvl="0" indent="0" defTabSz="457200">
              <a:spcBef>
                <a:spcPts val="1000"/>
              </a:spcBef>
              <a:buClr>
                <a:srgbClr val="F496CB">
                  <a:lumMod val="75000"/>
                </a:srgbClr>
              </a:buClr>
              <a:buSzPct val="80000"/>
              <a:buNone/>
            </a:pPr>
            <a:r>
              <a:rPr lang="ru-RU" sz="1800" dirty="0">
                <a:solidFill>
                  <a:srgbClr val="002060"/>
                </a:solidFill>
                <a:latin typeface="Times New Roman" pitchFamily="18" charset="0"/>
                <a:cs typeface="Times New Roman" pitchFamily="18" charset="0"/>
              </a:rPr>
              <a:t>Очень полезным продуктом для детей от года является рыба. Белок рыб является полноценным и легкоусвояемым. В течение недели ребенку можно готовить четыре-пять дней блюда из мяса и два-три дня - из рыбы. Если мясо и рыбы даются в один день, их порции уменьшают. Лучше использовать нежирные сорта морских и речных рыб (судак, треска, хек, морской окунь и др.).</a:t>
            </a:r>
          </a:p>
          <a:p>
            <a:pPr marL="0" lvl="0" indent="0" defTabSz="457200">
              <a:spcBef>
                <a:spcPts val="1000"/>
              </a:spcBef>
              <a:buClr>
                <a:srgbClr val="F496CB">
                  <a:lumMod val="75000"/>
                </a:srgbClr>
              </a:buClr>
              <a:buSzPct val="80000"/>
              <a:buNone/>
            </a:pPr>
            <a:r>
              <a:rPr lang="ru-RU" sz="1800" dirty="0">
                <a:solidFill>
                  <a:srgbClr val="002060"/>
                </a:solidFill>
                <a:latin typeface="Times New Roman" pitchFamily="18" charset="0"/>
                <a:cs typeface="Times New Roman" pitchFamily="18" charset="0"/>
              </a:rPr>
              <a:t>Многие родители задают вопрос о пользе красной и черной икры. Несомненно, этот продукт обладает высокой питательной ценностью. Все виды икры богаты белком, жиром и жирорастворимыми витаминами А и Д. Однако икру давать детям следует понемногу и нечасто, так как она содержит много соли.</a:t>
            </a:r>
          </a:p>
          <a:p>
            <a:pPr marL="0" indent="0">
              <a:buNone/>
            </a:pPr>
            <a:endParaRPr lang="ru-RU" dirty="0"/>
          </a:p>
        </p:txBody>
      </p:sp>
      <p:pic>
        <p:nvPicPr>
          <p:cNvPr id="5" name="Рисунок 4"/>
          <p:cNvPicPr>
            <a:picLocks noChangeAspect="1"/>
          </p:cNvPicPr>
          <p:nvPr/>
        </p:nvPicPr>
        <p:blipFill>
          <a:blip r:embed="rId3" cstate="print"/>
          <a:stretch>
            <a:fillRect/>
          </a:stretch>
        </p:blipFill>
        <p:spPr>
          <a:xfrm>
            <a:off x="5220072" y="1628800"/>
            <a:ext cx="3497432" cy="26230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1\Desktop\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en-US" sz="3200" b="1" i="1" dirty="0" smtClean="0">
                <a:solidFill>
                  <a:srgbClr val="FF0000"/>
                </a:solidFill>
              </a:rPr>
              <a:t> </a:t>
            </a:r>
            <a:endParaRPr lang="ru-RU" sz="3200" b="1" i="1" dirty="0">
              <a:solidFill>
                <a:srgbClr val="FF0000"/>
              </a:solidFill>
            </a:endParaRPr>
          </a:p>
        </p:txBody>
      </p:sp>
      <p:sp>
        <p:nvSpPr>
          <p:cNvPr id="3" name="Содержимое 2"/>
          <p:cNvSpPr>
            <a:spLocks noGrp="1"/>
          </p:cNvSpPr>
          <p:nvPr>
            <p:ph idx="1"/>
          </p:nvPr>
        </p:nvSpPr>
        <p:spPr>
          <a:xfrm>
            <a:off x="457200" y="476672"/>
            <a:ext cx="4762872" cy="5649491"/>
          </a:xfrm>
        </p:spPr>
        <p:txBody>
          <a:bodyPr>
            <a:normAutofit/>
          </a:bodyPr>
          <a:lstStyle/>
          <a:p>
            <a:pPr marL="0" lvl="0" indent="0" defTabSz="457200">
              <a:spcBef>
                <a:spcPts val="1000"/>
              </a:spcBef>
              <a:buClr>
                <a:srgbClr val="F496CB">
                  <a:lumMod val="75000"/>
                </a:srgbClr>
              </a:buClr>
              <a:buSzPct val="80000"/>
              <a:buNone/>
            </a:pPr>
            <a:r>
              <a:rPr lang="ru-RU" sz="1800" dirty="0" smtClean="0">
                <a:solidFill>
                  <a:srgbClr val="002060"/>
                </a:solidFill>
                <a:latin typeface="Times New Roman" pitchFamily="18" charset="0"/>
                <a:cs typeface="Times New Roman" pitchFamily="18" charset="0"/>
              </a:rPr>
              <a:t>4.Яйца</a:t>
            </a:r>
            <a:endParaRPr lang="ru-RU" sz="1800" dirty="0">
              <a:solidFill>
                <a:srgbClr val="002060"/>
              </a:solidFill>
              <a:latin typeface="Times New Roman" pitchFamily="18" charset="0"/>
              <a:cs typeface="Times New Roman" pitchFamily="18" charset="0"/>
            </a:endParaRPr>
          </a:p>
          <a:p>
            <a:pPr marL="0" lvl="0" indent="0" defTabSz="457200">
              <a:spcBef>
                <a:spcPts val="1000"/>
              </a:spcBef>
              <a:buClr>
                <a:srgbClr val="F496CB">
                  <a:lumMod val="75000"/>
                </a:srgbClr>
              </a:buClr>
              <a:buSzPct val="80000"/>
              <a:buNone/>
            </a:pPr>
            <a:r>
              <a:rPr lang="ru-RU" sz="1800" dirty="0">
                <a:solidFill>
                  <a:srgbClr val="002060"/>
                </a:solidFill>
                <a:latin typeface="Times New Roman" pitchFamily="18" charset="0"/>
                <a:cs typeface="Times New Roman" pitchFamily="18" charset="0"/>
              </a:rPr>
              <a:t>Большое значение в питании детей имеют яйца, так как они содержат много </a:t>
            </a:r>
            <a:r>
              <a:rPr lang="ru-RU" sz="1800" dirty="0" err="1">
                <a:solidFill>
                  <a:srgbClr val="002060"/>
                </a:solidFill>
                <a:latin typeface="Times New Roman" pitchFamily="18" charset="0"/>
                <a:cs typeface="Times New Roman" pitchFamily="18" charset="0"/>
              </a:rPr>
              <a:t>высокоусвояемых</a:t>
            </a:r>
            <a:r>
              <a:rPr lang="ru-RU" sz="1800" dirty="0">
                <a:solidFill>
                  <a:srgbClr val="002060"/>
                </a:solidFill>
                <a:latin typeface="Times New Roman" pitchFamily="18" charset="0"/>
                <a:cs typeface="Times New Roman" pitchFamily="18" charset="0"/>
              </a:rPr>
              <a:t> питательных веществ: белки усваиваются на 96-97 %, жиры - на 95 %. Желток яйца содержит комплекс жирорастворимых витаминов А, Д, Е, фосфолипиды и различные минеральные вещества и микроэлементы. Однако, несмотря на полезность яиц, в пище ребенка злоупотреблять ими нельзя, так как они способны вызывать аллергические реакции. Яйца используют только в круто сваренном виде или в виде различных блюд (омлет с молоком или свежими овощами, салаты с яйцом, сырники и т. д.), но не в сыром виде.</a:t>
            </a:r>
          </a:p>
          <a:p>
            <a:pPr>
              <a:buFont typeface="Wingdings" pitchFamily="2" charset="2"/>
              <a:buChar char="v"/>
            </a:pPr>
            <a:endParaRPr lang="ru-RU" sz="2400" dirty="0" smtClean="0"/>
          </a:p>
          <a:p>
            <a:pPr>
              <a:buFont typeface="Wingdings" pitchFamily="2" charset="2"/>
              <a:buChar char="v"/>
            </a:pPr>
            <a:endParaRPr lang="ru-RU" dirty="0"/>
          </a:p>
        </p:txBody>
      </p:sp>
      <p:pic>
        <p:nvPicPr>
          <p:cNvPr id="5" name="Рисунок 4"/>
          <p:cNvPicPr>
            <a:picLocks noChangeAspect="1"/>
          </p:cNvPicPr>
          <p:nvPr/>
        </p:nvPicPr>
        <p:blipFill>
          <a:blip r:embed="rId3"/>
          <a:stretch>
            <a:fillRect/>
          </a:stretch>
        </p:blipFill>
        <p:spPr>
          <a:xfrm>
            <a:off x="5436096" y="1966527"/>
            <a:ext cx="3156538" cy="29249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1262</Words>
  <Application>Microsoft Office PowerPoint</Application>
  <PresentationFormat>Экран (4:3)</PresentationFormat>
  <Paragraphs>75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«Питание детей в возрасте от 1 года до 3-х лет»</vt:lpstr>
      <vt:lpstr>Можно и нельзя </vt:lpstr>
      <vt:lpstr> </vt:lpstr>
      <vt:lpstr>Принципы детского питания</vt:lpstr>
      <vt:lpstr>Семь великих и обязательных «НЕ»</vt:lpstr>
      <vt:lpstr>Перечень необходимых продуктов </vt:lpstr>
      <vt:lpstr> </vt:lpstr>
      <vt:lpstr>Слайд 8</vt:lpstr>
      <vt:lpstr> </vt:lpstr>
      <vt:lpstr> </vt:lpstr>
      <vt:lpstr> </vt:lpstr>
      <vt:lpstr> </vt:lpstr>
      <vt:lpstr> </vt:lpstr>
      <vt:lpstr>И в заключении…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правильного питания дошкольника»</dc:title>
  <dc:creator>1</dc:creator>
  <cp:lastModifiedBy>SAD</cp:lastModifiedBy>
  <cp:revision>23</cp:revision>
  <dcterms:created xsi:type="dcterms:W3CDTF">2017-02-03T16:14:36Z</dcterms:created>
  <dcterms:modified xsi:type="dcterms:W3CDTF">2021-06-29T11:53:15Z</dcterms:modified>
</cp:coreProperties>
</file>