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F2A2CD6-8717-4856-B6BC-FD1ADFE6FE57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0DD9A82-E69E-4343-BF51-DBC7E1112E2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2CD6-8717-4856-B6BC-FD1ADFE6FE57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9A82-E69E-4343-BF51-DBC7E1112E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2CD6-8717-4856-B6BC-FD1ADFE6FE57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9A82-E69E-4343-BF51-DBC7E1112E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F2A2CD6-8717-4856-B6BC-FD1ADFE6FE57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0DD9A82-E69E-4343-BF51-DBC7E1112E2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F2A2CD6-8717-4856-B6BC-FD1ADFE6FE57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0DD9A82-E69E-4343-BF51-DBC7E1112E2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2CD6-8717-4856-B6BC-FD1ADFE6FE57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9A82-E69E-4343-BF51-DBC7E1112E21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2CD6-8717-4856-B6BC-FD1ADFE6FE57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9A82-E69E-4343-BF51-DBC7E1112E21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F2A2CD6-8717-4856-B6BC-FD1ADFE6FE57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0DD9A82-E69E-4343-BF51-DBC7E1112E2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A2CD6-8717-4856-B6BC-FD1ADFE6FE57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D9A82-E69E-4343-BF51-DBC7E1112E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F2A2CD6-8717-4856-B6BC-FD1ADFE6FE57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0DD9A82-E69E-4343-BF51-DBC7E1112E21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F2A2CD6-8717-4856-B6BC-FD1ADFE6FE57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0DD9A82-E69E-4343-BF51-DBC7E1112E21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F2A2CD6-8717-4856-B6BC-FD1ADFE6FE57}" type="datetimeFigureOut">
              <a:rPr lang="ru-RU" smtClean="0"/>
              <a:t>02.08.2021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0DD9A82-E69E-4343-BF51-DBC7E1112E2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7704" y="1052736"/>
            <a:ext cx="6172200" cy="1894362"/>
          </a:xfrm>
        </p:spPr>
        <p:txBody>
          <a:bodyPr>
            <a:noAutofit/>
          </a:bodyPr>
          <a:lstStyle/>
          <a:p>
            <a:pPr algn="ctr"/>
            <a:r>
              <a:rPr lang="ru-RU" sz="40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Рекомендации по правильному питанию для родителей детей в возрасте от 3 до 7 лет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1720" y="3861048"/>
            <a:ext cx="6172200" cy="1371600"/>
          </a:xfrm>
        </p:spPr>
        <p:txBody>
          <a:bodyPr>
            <a:normAutofit/>
          </a:bodyPr>
          <a:lstStyle/>
          <a:p>
            <a:pPr algn="r"/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Выполнила: </a:t>
            </a:r>
          </a:p>
          <a:p>
            <a:pPr algn="r"/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Воспитатель </a:t>
            </a:r>
            <a:r>
              <a:rPr lang="ru-RU" sz="2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Колденкова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А.Г.</a:t>
            </a:r>
            <a:endParaRPr lang="ru-RU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9609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88640"/>
            <a:ext cx="7467600" cy="4873752"/>
          </a:xfrm>
        </p:spPr>
        <p:txBody>
          <a:bodyPr/>
          <a:lstStyle/>
          <a:p>
            <a:r>
              <a:rPr lang="ru-RU" dirty="0">
                <a:solidFill>
                  <a:srgbClr val="000000"/>
                </a:solidFill>
                <a:latin typeface="Times New Roman"/>
              </a:rPr>
              <a:t>Отклонение от установленного времени не должно превышать 15-30 минут. При этом у ребёнка регулярно возникает чувство голода, сопровождающееся усилением выделения желудочного сока, к тому же вырабатывается интерес к приёму пищи.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2126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47667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Определяющие факторы </a:t>
            </a:r>
            <a:endParaRPr lang="ru-RU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476671"/>
            <a:ext cx="8856984" cy="4464497"/>
          </a:xfrm>
        </p:spPr>
        <p:txBody>
          <a:bodyPr>
            <a:normAutofit fontScale="55000" lnSpcReduction="20000"/>
          </a:bodyPr>
          <a:lstStyle/>
          <a:p>
            <a:r>
              <a:rPr lang="ru-RU" sz="3200" dirty="0">
                <a:solidFill>
                  <a:srgbClr val="000000"/>
                </a:solidFill>
                <a:latin typeface="Times New Roman"/>
              </a:rPr>
              <a:t>Емкость желудка у них увеличивается до 500 мл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</a:rPr>
              <a:t>, </a:t>
            </a:r>
          </a:p>
          <a:p>
            <a:r>
              <a:rPr lang="ru-RU" sz="3200" dirty="0" smtClean="0">
                <a:solidFill>
                  <a:srgbClr val="000000"/>
                </a:solidFill>
                <a:latin typeface="Times New Roman"/>
              </a:rPr>
              <a:t>нарастает </a:t>
            </a:r>
            <a:r>
              <a:rPr lang="ru-RU" sz="3200" dirty="0">
                <a:solidFill>
                  <a:srgbClr val="000000"/>
                </a:solidFill>
                <a:latin typeface="Times New Roman"/>
              </a:rPr>
              <a:t>активность ферментов, 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</a:rPr>
              <a:t>прорезываются </a:t>
            </a:r>
            <a:r>
              <a:rPr lang="ru-RU" sz="3200" dirty="0">
                <a:solidFill>
                  <a:srgbClr val="000000"/>
                </a:solidFill>
                <a:latin typeface="Times New Roman"/>
              </a:rPr>
              <a:t>первые постоянные большие коренные зубы. </a:t>
            </a:r>
            <a:endParaRPr lang="ru-RU" sz="3200" dirty="0" smtClean="0">
              <a:solidFill>
                <a:srgbClr val="000000"/>
              </a:solidFill>
              <a:latin typeface="Times New Roman"/>
            </a:endParaRPr>
          </a:p>
          <a:p>
            <a:r>
              <a:rPr lang="ru-RU" sz="3200" dirty="0">
                <a:solidFill>
                  <a:srgbClr val="000000"/>
                </a:solidFill>
                <a:latin typeface="Times New Roman"/>
              </a:rPr>
              <a:t>предусматривается самый широкий ассортимент пищевых продуктов и в любой кулинарной обработке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r>
              <a:rPr lang="ru-RU" sz="3200" dirty="0">
                <a:solidFill>
                  <a:srgbClr val="000000"/>
                </a:solidFill>
                <a:latin typeface="Times New Roman"/>
              </a:rPr>
              <a:t>увеличивается число мясных блюд, разрешаются копчёная и фаршированная рыба, овощное рагу, голубцы, жареные и фаршированные кабачки, фаршированный перец и помидоры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r>
              <a:rPr lang="ru-RU" sz="3200" dirty="0">
                <a:solidFill>
                  <a:srgbClr val="000000"/>
                </a:solidFill>
                <a:latin typeface="Times New Roman"/>
              </a:rPr>
              <a:t>Общий объём суточной пищи детей в возрасте от 3 до 5 лет выражается в 1400-1500 граммах, в возрасте 6-7 лет – 1600-1700 граммов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r>
              <a:rPr lang="ru-RU" sz="3200" dirty="0">
                <a:solidFill>
                  <a:srgbClr val="000000"/>
                </a:solidFill>
                <a:latin typeface="Times New Roman"/>
              </a:rPr>
              <a:t>Режим питания предусматривает четырёхкратный приём пищи. </a:t>
            </a:r>
            <a:endParaRPr lang="ru-RU" sz="3200" dirty="0" smtClean="0">
              <a:solidFill>
                <a:srgbClr val="000000"/>
              </a:solidFill>
              <a:latin typeface="Times New Roman"/>
            </a:endParaRPr>
          </a:p>
          <a:p>
            <a:r>
              <a:rPr lang="ru-RU" sz="3200" dirty="0">
                <a:solidFill>
                  <a:srgbClr val="000000"/>
                </a:solidFill>
                <a:latin typeface="Times New Roman"/>
              </a:rPr>
              <a:t>Питание детей обязательно должно быть 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</a:rPr>
              <a:t>разнообразным</a:t>
            </a:r>
          </a:p>
          <a:p>
            <a:r>
              <a:rPr lang="ru-RU" sz="3200" dirty="0">
                <a:solidFill>
                  <a:srgbClr val="000000"/>
                </a:solidFill>
                <a:latin typeface="Times New Roman"/>
              </a:rPr>
              <a:t>В пище должно содержаться определённое количество белковых продуктов, жира и углеводов. </a:t>
            </a:r>
            <a:r>
              <a:rPr lang="ru-RU" sz="2900" dirty="0"/>
              <a:t/>
            </a:r>
            <a:br>
              <a:rPr lang="ru-RU" sz="2900" dirty="0"/>
            </a:br>
            <a:r>
              <a:rPr lang="ru-RU" sz="2900" dirty="0"/>
              <a:t/>
            </a:r>
            <a:br>
              <a:rPr lang="ru-RU" sz="2900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026" name="Picture 2" descr="https://pediatrinfo.ru/wp-content/uploads/3/4/a/34ac9e47fb6813a096272c87c0381375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8285" y="4036074"/>
            <a:ext cx="3569441" cy="2614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3516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27404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rgbClr val="00B050"/>
                </a:solidFill>
                <a:latin typeface="Times New Roman"/>
              </a:rPr>
              <a:t>БЕЛКОВАЯ ПИЩА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07504" y="620688"/>
            <a:ext cx="8712968" cy="5853264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Белки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животного происхождения, содержащиеся в молоке, молочных продуктах, йогуртах, мясе, рыбе, яйцах. </a:t>
            </a:r>
            <a:endParaRPr lang="ru-RU" dirty="0" smtClean="0">
              <a:solidFill>
                <a:srgbClr val="000000"/>
              </a:solidFill>
              <a:latin typeface="Times New Roman"/>
            </a:endParaRPr>
          </a:p>
          <a:p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Немаловажными 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являются растительные белки, содержащиеся в крупах, хлебобулочных изделиях, бобовых, орехах, семечках, овощах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latin typeface="Times New Roman"/>
              </a:rPr>
              <a:t>Мясо и птицу детям лучше предложить в виде рубленых изделий, а не куском. Это могут быть: бефстроганов, отбивные и рубленые котлеты, тушеная говядина, птица, крестьянская колбаса, домашняя ветчина, заливное мясо. Из рыбы нужно обязательно выбрать все кости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latin typeface="Times New Roman"/>
              </a:rPr>
              <a:t>Дошкольникам не рекомендуются продукты, содержащие много соли и жира,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ароматизаторов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и красителей, в том числе копчёные колбасы, консервы, жирное мясо и </a:t>
            </a:r>
            <a:r>
              <a:rPr lang="ru-RU" dirty="0" smtClean="0">
                <a:solidFill>
                  <a:srgbClr val="000000"/>
                </a:solidFill>
                <a:latin typeface="Times New Roman"/>
              </a:rPr>
              <a:t>колбасы.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Количество белков, необходимых дошкольнику: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50% белков должны быть животного происхождения: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• 85-100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гр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мяса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• 25-30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гр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рыбы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Лучше всего для кормления детей подходят говядина, телятина, а также нежирная баранина, мясо кур, кролика, печень, язык. Нежелательно давать ребёнку мясо гуся или утки, так как оно содержит трудноперевариваемые жиры. Лучше всего мясо и рыбу давать в отдельные дни, 4-5 раз в неделю мясо по 100-130 граммов, 2 раза в неделю рыбу по 70-100 граммов.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• одно яйцо через день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Осторожно с белком, при склонности к аллергии лучше давать только желток.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• 0,5 литра молока или кисломолочных продуктов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• 50 граммов творога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• сыр: 3 грамма в день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• 5 граммов сметаны или сливок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Не обязательно давать сыр, сметану и творог каждый день, лучше 2-3 раза в неделю, но в большем объёме (100 граммов творога 3 раза в неделю и т. д.).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2753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856"/>
            <a:ext cx="7467600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B050"/>
                </a:solidFill>
                <a:latin typeface="Times New Roman"/>
              </a:rPr>
              <a:t>ЖИРЫ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404664"/>
            <a:ext cx="8532440" cy="6069288"/>
          </a:xfrm>
        </p:spPr>
        <p:txBody>
          <a:bodyPr>
            <a:normAutofit fontScale="62500" lnSpcReduction="20000"/>
          </a:bodyPr>
          <a:lstStyle/>
          <a:p>
            <a:r>
              <a:rPr lang="ru-RU" sz="3200" dirty="0">
                <a:solidFill>
                  <a:srgbClr val="000000"/>
                </a:solidFill>
                <a:latin typeface="Times New Roman"/>
              </a:rPr>
              <a:t>Для детей жиры и масла служат главным строительным материалом для развивающегося мозга, поэтому в детском питании обезжиренные продукты не применяются. </a:t>
            </a:r>
            <a:endParaRPr lang="ru-RU" sz="3200" dirty="0" smtClean="0">
              <a:solidFill>
                <a:srgbClr val="000000"/>
              </a:solidFill>
              <a:latin typeface="Times New Roman"/>
            </a:endParaRPr>
          </a:p>
          <a:p>
            <a:r>
              <a:rPr lang="ru-RU" sz="3200" dirty="0" smtClean="0">
                <a:solidFill>
                  <a:srgbClr val="000000"/>
                </a:solidFill>
                <a:latin typeface="Times New Roman"/>
              </a:rPr>
              <a:t>Целый </a:t>
            </a:r>
            <a:r>
              <a:rPr lang="ru-RU" sz="3200" dirty="0">
                <a:solidFill>
                  <a:srgbClr val="000000"/>
                </a:solidFill>
                <a:latin typeface="Times New Roman"/>
              </a:rPr>
              <a:t>ряд витаминов растворяется только в жирах, а именно витамины А, Д, Е, К. 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>
                <a:solidFill>
                  <a:srgbClr val="000000"/>
                </a:solidFill>
                <a:latin typeface="Times New Roman"/>
              </a:rPr>
              <a:t>Вредны как недостаток, так и избыток жиров в пище. При избытке жира пища задерживается в желудке до 6-ти часов, что приводит к потере аппетита, нарушению нормального пищеварения, а в дальнейшем к избыточному весу, сердечно-сосудистым заболеваниям, сахарному диабету и другим недугам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r>
              <a:rPr lang="ru-RU" sz="3200" dirty="0">
                <a:solidFill>
                  <a:srgbClr val="000000"/>
                </a:solidFill>
                <a:latin typeface="Times New Roman"/>
              </a:rPr>
              <a:t>Количество жиров, необходимых ребёнку: в среднем ребёнку необходимо 60-80 граммов жира в день.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>
                <a:solidFill>
                  <a:srgbClr val="000000"/>
                </a:solidFill>
                <a:latin typeface="Times New Roman"/>
              </a:rPr>
              <a:t>Из этого количества: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>
                <a:solidFill>
                  <a:srgbClr val="000000"/>
                </a:solidFill>
                <a:latin typeface="Times New Roman"/>
              </a:rPr>
              <a:t>• 25-30 граммов (1,5 столовых ложки) сливочного масла в каши и на бутерброд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>
                <a:solidFill>
                  <a:srgbClr val="000000"/>
                </a:solidFill>
                <a:latin typeface="Times New Roman"/>
              </a:rPr>
              <a:t>• 10 граммов (2 ч. л.) растительного масла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>
                <a:solidFill>
                  <a:srgbClr val="000000"/>
                </a:solidFill>
                <a:latin typeface="Times New Roman"/>
              </a:rPr>
              <a:t> используются для заправки салатов, винегретов, тушения, запекания.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>
                <a:solidFill>
                  <a:srgbClr val="000000"/>
                </a:solidFill>
                <a:latin typeface="Times New Roman"/>
              </a:rPr>
              <a:t>Говяжий, свиной, бараний жиры (смалец) нельзя включать в рацион питания дошкольника, поскольку они плохо усваиваются растущим организмом.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>
                <a:solidFill>
                  <a:srgbClr val="000000"/>
                </a:solidFill>
                <a:latin typeface="Times New Roman"/>
              </a:rPr>
              <a:t>Остальное количество (так называемый «невидимый жир») уже содержится в продуктах питания (молоко, мясо, творог, орехи и т. д.).</a:t>
            </a:r>
            <a:endParaRPr lang="ru-RU" sz="3200" dirty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2990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467600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sz="1800" dirty="0">
                <a:solidFill>
                  <a:srgbClr val="000000"/>
                </a:solidFill>
                <a:latin typeface="Times New Roman"/>
              </a:rPr>
            </a:br>
            <a:r>
              <a:rPr lang="ru-RU" sz="3200" b="1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sz="3200" b="1" dirty="0">
                <a:solidFill>
                  <a:srgbClr val="000000"/>
                </a:solidFill>
                <a:latin typeface="Times New Roman"/>
              </a:rPr>
            </a:br>
            <a:r>
              <a:rPr lang="ru-RU" sz="1800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sz="1800" dirty="0">
                <a:solidFill>
                  <a:srgbClr val="000000"/>
                </a:solidFill>
                <a:latin typeface="Times New Roman"/>
              </a:rPr>
            </a:br>
            <a:r>
              <a:rPr lang="ru-RU" b="1" dirty="0">
                <a:solidFill>
                  <a:srgbClr val="00B050"/>
                </a:solidFill>
                <a:latin typeface="Times New Roman"/>
              </a:rPr>
              <a:t>УГЛЕВОДЫ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548680"/>
            <a:ext cx="9396536" cy="6408712"/>
          </a:xfrm>
        </p:spPr>
        <p:txBody>
          <a:bodyPr>
            <a:normAutofit fontScale="62500" lnSpcReduction="20000"/>
          </a:bodyPr>
          <a:lstStyle/>
          <a:p>
            <a:r>
              <a:rPr lang="ru-RU" sz="3200" dirty="0">
                <a:solidFill>
                  <a:srgbClr val="000000"/>
                </a:solidFill>
                <a:latin typeface="Times New Roman"/>
              </a:rPr>
              <a:t>Служат основным легкоусвояемым источником энергии, обеспечивающим 50-60% необходимой для организма энергии в сутки. </a:t>
            </a:r>
            <a:br>
              <a:rPr lang="ru-RU" sz="3200" dirty="0">
                <a:solidFill>
                  <a:srgbClr val="000000"/>
                </a:solidFill>
                <a:latin typeface="Times New Roman"/>
              </a:rPr>
            </a:br>
            <a:r>
              <a:rPr lang="ru-RU" sz="3200" dirty="0">
                <a:solidFill>
                  <a:srgbClr val="000000"/>
                </a:solidFill>
                <a:latin typeface="Times New Roman"/>
              </a:rPr>
              <a:t>Содержатся в продуктах растительного происхождения: хлеб, макаронные изделия, крупы, картофель, овощи и фрукты, сладости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endParaRPr lang="ru-RU" sz="3200" dirty="0">
              <a:solidFill>
                <a:srgbClr val="000000"/>
              </a:solidFill>
              <a:latin typeface="Times New Roman"/>
            </a:endParaRPr>
          </a:p>
          <a:p>
            <a:endParaRPr lang="ru-RU" sz="3200" dirty="0" smtClean="0">
              <a:solidFill>
                <a:srgbClr val="000000"/>
              </a:solidFill>
              <a:latin typeface="Times New Roman"/>
            </a:endParaRPr>
          </a:p>
          <a:p>
            <a:r>
              <a:rPr lang="ru-RU" sz="3200" dirty="0">
                <a:solidFill>
                  <a:srgbClr val="000000"/>
                </a:solidFill>
                <a:latin typeface="Times New Roman"/>
              </a:rPr>
              <a:t>Количество углеводов, необходимых дошкольнику:</a:t>
            </a:r>
            <a:br>
              <a:rPr lang="ru-RU" sz="3200" dirty="0">
                <a:solidFill>
                  <a:srgbClr val="000000"/>
                </a:solidFill>
                <a:latin typeface="Times New Roman"/>
              </a:rPr>
            </a:br>
            <a:r>
              <a:rPr lang="ru-RU" sz="3200" dirty="0">
                <a:solidFill>
                  <a:srgbClr val="000000"/>
                </a:solidFill>
                <a:latin typeface="Times New Roman"/>
              </a:rPr>
              <a:t>• 30-50 граммов ржаного и 100-125 граммов пшеничного хлеба</a:t>
            </a:r>
            <a:br>
              <a:rPr lang="ru-RU" sz="3200" dirty="0">
                <a:solidFill>
                  <a:srgbClr val="000000"/>
                </a:solidFill>
                <a:latin typeface="Times New Roman"/>
              </a:rPr>
            </a:br>
            <a:r>
              <a:rPr lang="ru-RU" sz="3200" dirty="0">
                <a:solidFill>
                  <a:srgbClr val="000000"/>
                </a:solidFill>
                <a:latin typeface="Times New Roman"/>
              </a:rPr>
              <a:t>(если вы даёте сухари или баранки, уменьшайте соответственно количество хлеба)</a:t>
            </a:r>
            <a:br>
              <a:rPr lang="ru-RU" sz="3200" dirty="0">
                <a:solidFill>
                  <a:srgbClr val="000000"/>
                </a:solidFill>
                <a:latin typeface="Times New Roman"/>
              </a:rPr>
            </a:br>
            <a:r>
              <a:rPr lang="ru-RU" sz="3200" dirty="0">
                <a:solidFill>
                  <a:srgbClr val="000000"/>
                </a:solidFill>
                <a:latin typeface="Times New Roman"/>
              </a:rPr>
              <a:t>• картофель: 120-150 граммов</a:t>
            </a:r>
            <a:br>
              <a:rPr lang="ru-RU" sz="3200" dirty="0">
                <a:solidFill>
                  <a:srgbClr val="000000"/>
                </a:solidFill>
                <a:latin typeface="Times New Roman"/>
              </a:rPr>
            </a:br>
            <a:r>
              <a:rPr lang="ru-RU" sz="3200" dirty="0">
                <a:solidFill>
                  <a:srgbClr val="000000"/>
                </a:solidFill>
                <a:latin typeface="Times New Roman"/>
              </a:rPr>
              <a:t>• порция каши: 120-150 граммов</a:t>
            </a:r>
            <a:br>
              <a:rPr lang="ru-RU" sz="3200" dirty="0">
                <a:solidFill>
                  <a:srgbClr val="000000"/>
                </a:solidFill>
                <a:latin typeface="Times New Roman"/>
              </a:rPr>
            </a:br>
            <a:r>
              <a:rPr lang="ru-RU" sz="3200" dirty="0">
                <a:solidFill>
                  <a:srgbClr val="000000"/>
                </a:solidFill>
                <a:latin typeface="Times New Roman"/>
              </a:rPr>
              <a:t>• овощи: 180-200 граммов</a:t>
            </a:r>
            <a:br>
              <a:rPr lang="ru-RU" sz="3200" dirty="0">
                <a:solidFill>
                  <a:srgbClr val="000000"/>
                </a:solidFill>
                <a:latin typeface="Times New Roman"/>
              </a:rPr>
            </a:br>
            <a:r>
              <a:rPr lang="ru-RU" sz="3200" dirty="0">
                <a:solidFill>
                  <a:srgbClr val="000000"/>
                </a:solidFill>
                <a:latin typeface="Times New Roman"/>
              </a:rPr>
              <a:t>• фрукты и ягоды: 100-200 граммов, сок – 100-150 граммов в день</a:t>
            </a:r>
            <a:br>
              <a:rPr lang="ru-RU" sz="3200" dirty="0">
                <a:solidFill>
                  <a:srgbClr val="000000"/>
                </a:solidFill>
                <a:latin typeface="Times New Roman"/>
              </a:rPr>
            </a:br>
            <a:r>
              <a:rPr lang="ru-RU" sz="3200" dirty="0">
                <a:solidFill>
                  <a:srgbClr val="000000"/>
                </a:solidFill>
                <a:latin typeface="Times New Roman"/>
              </a:rPr>
              <a:t>• 35-50 граммов сахара</a:t>
            </a:r>
            <a:br>
              <a:rPr lang="ru-RU" sz="3200" dirty="0">
                <a:solidFill>
                  <a:srgbClr val="000000"/>
                </a:solidFill>
                <a:latin typeface="Times New Roman"/>
              </a:rPr>
            </a:br>
            <a:r>
              <a:rPr lang="ru-RU" sz="3200" dirty="0">
                <a:solidFill>
                  <a:srgbClr val="000000"/>
                </a:solidFill>
                <a:latin typeface="Times New Roman"/>
              </a:rPr>
              <a:t> (5-7 чайных ложек сахарного песка, учитывая сахаросодержащие напитки – компот, кисель, лимонад и т. д.)</a:t>
            </a:r>
            <a:br>
              <a:rPr lang="ru-RU" sz="3200" dirty="0">
                <a:solidFill>
                  <a:srgbClr val="000000"/>
                </a:solidFill>
                <a:latin typeface="Times New Roman"/>
              </a:rPr>
            </a:br>
            <a:r>
              <a:rPr lang="ru-RU" sz="3200" dirty="0">
                <a:solidFill>
                  <a:srgbClr val="000000"/>
                </a:solidFill>
                <a:latin typeface="Times New Roman"/>
              </a:rPr>
              <a:t>• 10-15 граммов сахаросодержащих продуктов</a:t>
            </a:r>
            <a:br>
              <a:rPr lang="ru-RU" sz="3200" dirty="0">
                <a:solidFill>
                  <a:srgbClr val="000000"/>
                </a:solidFill>
                <a:latin typeface="Times New Roman"/>
              </a:rPr>
            </a:br>
            <a:r>
              <a:rPr lang="ru-RU" sz="3200" dirty="0">
                <a:solidFill>
                  <a:srgbClr val="000000"/>
                </a:solidFill>
                <a:latin typeface="Times New Roman"/>
              </a:rPr>
              <a:t> (пастила, мармелад, повидло, варенье, халва)</a:t>
            </a:r>
            <a:endParaRPr lang="ru-RU" sz="1900" dirty="0">
              <a:solidFill>
                <a:srgbClr val="000000"/>
              </a:solidFill>
              <a:latin typeface="Times New Roman"/>
            </a:endParaRPr>
          </a:p>
          <a:p>
            <a:r>
              <a:rPr lang="ru-RU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dirty="0">
                <a:solidFill>
                  <a:srgbClr val="000000"/>
                </a:solidFill>
                <a:latin typeface="Times New Roman"/>
              </a:rPr>
            </a:br>
            <a:r>
              <a:rPr lang="ru-RU" b="1" dirty="0">
                <a:solidFill>
                  <a:srgbClr val="000000"/>
                </a:solidFill>
                <a:latin typeface="Times New Roman"/>
              </a:rPr>
              <a:t/>
            </a:r>
            <a:br>
              <a:rPr lang="ru-RU" b="1" dirty="0">
                <a:solidFill>
                  <a:srgbClr val="000000"/>
                </a:solidFill>
                <a:latin typeface="Times New Roman"/>
              </a:rPr>
            </a:br>
            <a:endParaRPr lang="ru-RU" sz="1400" dirty="0">
              <a:solidFill>
                <a:srgbClr val="000000"/>
              </a:solidFill>
              <a:latin typeface="Times New Roman"/>
            </a:endParaRP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1606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8175"/>
            <a:ext cx="7467600" cy="634082"/>
          </a:xfrm>
        </p:spPr>
        <p:txBody>
          <a:bodyPr/>
          <a:lstStyle/>
          <a:p>
            <a:r>
              <a:rPr lang="ru-RU" b="1" dirty="0">
                <a:solidFill>
                  <a:srgbClr val="00B050"/>
                </a:solidFill>
                <a:latin typeface="Times New Roman"/>
              </a:rPr>
              <a:t>Особенности питания дошкольников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1576" y="548680"/>
            <a:ext cx="9112424" cy="6309320"/>
          </a:xfrm>
        </p:spPr>
        <p:txBody>
          <a:bodyPr>
            <a:normAutofit fontScale="70000" lnSpcReduction="20000"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/>
              </a:rPr>
              <a:t>Как и в раннем возрасте, дошкольнику очень полезны сырые овощи в виде салатов, свежие фрукты и ягоды.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Салаты предлагайте перед едой, так как овощи </a:t>
            </a:r>
            <a:r>
              <a:rPr lang="ru-RU" dirty="0" err="1">
                <a:solidFill>
                  <a:srgbClr val="000000"/>
                </a:solidFill>
                <a:latin typeface="Times New Roman"/>
              </a:rPr>
              <a:t>стимулирют</a:t>
            </a:r>
            <a:r>
              <a:rPr lang="ru-RU" dirty="0">
                <a:solidFill>
                  <a:srgbClr val="000000"/>
                </a:solidFill>
                <a:latin typeface="Times New Roman"/>
              </a:rPr>
              <a:t> выработку пищеварительных соков и улучшают аппетит.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Свежие фрукты очень хороши на полдник. Не давайте их только в промежутках между едой (особенно сладкие).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• Во время обеда обязательно накормите ребенка супом или борщом. Ведь первые блюда на основе овощных или мясных бульонов являются сильными стимуляторами работы рецепторов желудка, что способствует повышению аппетита и улучшению процесса пищеварения.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• Ребята очень любят хлеб и хлебобулочные изделия, особенно булочки, пряники, вафли, печенье, пирожные, торты. Но надо помнить, что изделия из муки высшего сорта бедны витаминами и минералами и часто содержат большое количество сахара и жиров. Оставьте их для выходных и праздничных дней. Ежедневно полезен хлеб из ржаной муки, а также из муки грубого помола. Он богат витаминами группы В, минеральными веществами и растительными белками.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• Детям очень полезны крупы. В отличие от макаронных изделий (макароны, вермишель, лапша) они содержат огромное количество витаминов и минералов. Дети очень любят макаронные изделия, но варите их реже, чем крупы, особенно если у ребёнка имеется избыточная масса тела.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• Для формирования прочного скелета, хорошей осанки и крепких зубов ребёнку жизненно необходим кальций, который в основном содержится в молочных продуктах. Поэтому ежедневно дошкольник должен получать 2 стакана молока или кисломолочных продуктов.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6067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lvl="0">
              <a:buClr>
                <a:srgbClr val="FE8637"/>
              </a:buClr>
            </a:pPr>
            <a:r>
              <a:rPr lang="ru-RU" sz="1600" dirty="0">
                <a:solidFill>
                  <a:srgbClr val="000000"/>
                </a:solidFill>
                <a:latin typeface="Times New Roman"/>
              </a:rPr>
              <a:t>• Сахар обязательно входит в рацион ребёнка любого возраста, но избыточное его количество снижает аппетит, нарушает иммунитет, способствует развитию ожирения и может привести к такому грозному заболеванию как сахарный диабет. Не приучайте детей есть много сладостей. Отучите своих родных и знакомых приходить к ребёнку с конфеткой или шоколадкой.</a:t>
            </a:r>
            <a:r>
              <a:rPr lang="ru-RU" sz="1600" dirty="0">
                <a:solidFill>
                  <a:prstClr val="black"/>
                </a:solidFill>
              </a:rPr>
              <a:t/>
            </a:r>
            <a:br>
              <a:rPr lang="ru-RU" sz="1600" dirty="0">
                <a:solidFill>
                  <a:prstClr val="black"/>
                </a:solidFill>
              </a:rPr>
            </a:br>
            <a:r>
              <a:rPr lang="ru-RU" sz="1600" dirty="0">
                <a:solidFill>
                  <a:srgbClr val="000000"/>
                </a:solidFill>
                <a:latin typeface="Times New Roman"/>
              </a:rPr>
              <a:t>• Как можно реже покупайте детям сильно газированные напитки – они раздражают слизистую желудка и кишечника и содержат огромное количество сахара.</a:t>
            </a:r>
            <a:r>
              <a:rPr lang="ru-RU" sz="1600" dirty="0">
                <a:solidFill>
                  <a:prstClr val="black"/>
                </a:solidFill>
              </a:rPr>
              <a:t/>
            </a:r>
            <a:br>
              <a:rPr lang="ru-RU" sz="1600" dirty="0">
                <a:solidFill>
                  <a:prstClr val="black"/>
                </a:solidFill>
              </a:rPr>
            </a:br>
            <a:r>
              <a:rPr lang="ru-RU" sz="1600" dirty="0">
                <a:solidFill>
                  <a:prstClr val="black"/>
                </a:solidFill>
              </a:rPr>
              <a:t/>
            </a:r>
            <a:br>
              <a:rPr lang="ru-RU" sz="1600" dirty="0">
                <a:solidFill>
                  <a:prstClr val="black"/>
                </a:solidFill>
              </a:rPr>
            </a:br>
            <a:r>
              <a:rPr lang="ru-RU" sz="1600" dirty="0">
                <a:solidFill>
                  <a:srgbClr val="000000"/>
                </a:solidFill>
                <a:latin typeface="Times New Roman"/>
              </a:rPr>
              <a:t>• Больше покупайте овощей, фруктов, ягод, зелени. Вот что полезно ребёнку. Причем овощи должны быть самые разнообразные – морковь, капуста, свёкла, репа, редька, зелёный горошек, томаты, кабачки, тыква, огурцы и т. д. Очень полезна огородная и дикорастущая зелень. Из фруктов в первую очередь рекомендуются яблоки, груши, сливы, вишни, из ягод – черная смородина, крыжовник, красная смородина, малина, облепиха. В день ребёнок должен получать 400 граммов овощей и фруктов. В это количество не входит картофель.</a:t>
            </a:r>
            <a:r>
              <a:rPr lang="ru-RU" sz="1600" dirty="0">
                <a:solidFill>
                  <a:prstClr val="black"/>
                </a:solidFill>
              </a:rPr>
              <a:t/>
            </a:r>
            <a:br>
              <a:rPr lang="ru-RU" sz="1600" dirty="0">
                <a:solidFill>
                  <a:prstClr val="black"/>
                </a:solidFill>
              </a:rPr>
            </a:br>
            <a:r>
              <a:rPr lang="ru-RU" sz="1600" dirty="0">
                <a:solidFill>
                  <a:srgbClr val="000000"/>
                </a:solidFill>
                <a:latin typeface="Times New Roman"/>
              </a:rPr>
              <a:t>• Для приготовления пищи используйте йодированную соль, так как при недостаточном поступлении йода с пищей могут возникнуть </a:t>
            </a:r>
            <a:r>
              <a:rPr lang="ru-RU" sz="1600" dirty="0" err="1">
                <a:solidFill>
                  <a:srgbClr val="000000"/>
                </a:solidFill>
                <a:latin typeface="Times New Roman"/>
              </a:rPr>
              <a:t>йододефицитные</a:t>
            </a:r>
            <a:r>
              <a:rPr lang="ru-RU" sz="1600" dirty="0">
                <a:solidFill>
                  <a:srgbClr val="000000"/>
                </a:solidFill>
                <a:latin typeface="Times New Roman"/>
              </a:rPr>
              <a:t> заболевания.</a:t>
            </a:r>
            <a:r>
              <a:rPr lang="ru-RU" sz="1600" dirty="0">
                <a:solidFill>
                  <a:prstClr val="black"/>
                </a:solidFill>
              </a:rPr>
              <a:t/>
            </a:r>
            <a:br>
              <a:rPr lang="ru-RU" sz="1600" dirty="0">
                <a:solidFill>
                  <a:prstClr val="black"/>
                </a:solidFill>
              </a:rPr>
            </a:br>
            <a:r>
              <a:rPr lang="ru-RU" sz="1600" dirty="0">
                <a:solidFill>
                  <a:prstClr val="black"/>
                </a:solidFill>
              </a:rPr>
              <a:t/>
            </a:r>
            <a:br>
              <a:rPr lang="ru-RU" sz="1600" dirty="0">
                <a:solidFill>
                  <a:prstClr val="black"/>
                </a:solidFill>
              </a:rPr>
            </a:br>
            <a:r>
              <a:rPr lang="ru-RU" sz="1600" dirty="0">
                <a:solidFill>
                  <a:srgbClr val="000000"/>
                </a:solidFill>
                <a:latin typeface="Times New Roman"/>
              </a:rPr>
              <a:t>• Продолжайте учить ребенка правильному поведению за столом. Следите, чтобы он сидел прямо, не опирался во время еды локтями на стол, не расставлял их широко в стороны. Он должен уметь правильно пользоваться ложкой: держать ее тремя пальцами - большим, указательным и средним, зачерпывая еду так, чтобы она не проливалась, подносить ложку ко рту боковым краем, а не суженной частью. Ребенок должен помнить, что если приходится накалывать вилкой кусочки еды, то ее необходимо держать зубцами вниз, а если есть пюре, густую кашу или вермишель - как лопаточку.</a:t>
            </a:r>
            <a:r>
              <a:rPr lang="ru-RU" sz="1600" dirty="0">
                <a:solidFill>
                  <a:prstClr val="black"/>
                </a:solidFill>
              </a:rPr>
              <a:t/>
            </a:r>
            <a:br>
              <a:rPr lang="ru-RU" sz="1600" dirty="0">
                <a:solidFill>
                  <a:prstClr val="black"/>
                </a:solidFill>
              </a:rPr>
            </a:br>
            <a:r>
              <a:rPr lang="ru-RU" sz="1600" dirty="0">
                <a:solidFill>
                  <a:prstClr val="black"/>
                </a:solidFill>
              </a:rPr>
              <a:t/>
            </a:r>
            <a:br>
              <a:rPr lang="ru-RU" sz="1600" dirty="0">
                <a:solidFill>
                  <a:prstClr val="black"/>
                </a:solidFill>
              </a:rPr>
            </a:br>
            <a:r>
              <a:rPr lang="ru-RU" sz="1600" dirty="0">
                <a:solidFill>
                  <a:srgbClr val="000000"/>
                </a:solidFill>
                <a:latin typeface="Times New Roman"/>
              </a:rPr>
              <a:t>• Необходимо, чтобы у малыша выработалась привычка жевать не спеша, с закрытым ртом. Ребенок должен принимать пищу в спокойном состоянии. Избегайте ссор и неприятных разговоров за столом — это тоже ухудшает процесс пищеварения и снижает аппетит. Малыш должен знать, что из-за стола можно выйти, окончив трапезу, только с вашего разрешения (но, конечно, не с куском хлеба или другой пищей в руках). Он обязательно должен поблагодарить вас, задвинуть стул, убрать за собой посуду, помыть руки (так же, как и перед едой) и сполоснуть рот. Не давайте малышу еды больше, чем он сможет съесть. Лучше потом положите чуточку добавки.</a:t>
            </a:r>
            <a:r>
              <a:rPr lang="ru-RU" sz="1100" dirty="0">
                <a:solidFill>
                  <a:prstClr val="black"/>
                </a:solidFill>
              </a:rPr>
              <a:t/>
            </a:r>
            <a:br>
              <a:rPr lang="ru-RU" sz="1100" dirty="0">
                <a:solidFill>
                  <a:prstClr val="black"/>
                </a:solidFill>
              </a:rPr>
            </a:br>
            <a:endParaRPr lang="ru-RU" sz="11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2692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5121"/>
            <a:ext cx="7467600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B050"/>
                </a:solidFill>
                <a:latin typeface="Times New Roman"/>
              </a:rPr>
              <a:t>Если ребёнок ходит в детский сад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548680"/>
            <a:ext cx="8640960" cy="6048672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/>
              </a:rPr>
              <a:t>Большинство дошкольников посещают детский сад. Питание дома для такого «организованного» ребёнка должно быть согласовано с питанием в учреждении с таким расчётом, чтобы домашний рацион дополнял рацион детского сада. 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С этой целью в детских учреждениях принято вывешивать ежедневное меню, чтобы родители могли с ним познакомиться. Забирая ребёнка домой, не забудьте посмотреть меню и постарайтесь дать ему дома те продукты и блюда, которые он не получал днём.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В выходные и праздничные дни лучше приготовить ему такое питание, которое он обычно получает в детском саду, используя аналогичный набор продуктов. Не следует закармливать его в эти дни сладостями и деликатесами. Очень часто после праздников работники детсадов жалуются на плохой аппетит ребёнка.</a:t>
            </a:r>
            <a:r>
              <a:rPr lang="ru-RU" dirty="0"/>
              <a:t/>
            </a:r>
            <a:br>
              <a:rPr lang="ru-RU" dirty="0"/>
            </a:br>
            <a:r>
              <a:rPr lang="ru-RU" dirty="0">
                <a:solidFill>
                  <a:srgbClr val="000000"/>
                </a:solidFill>
                <a:latin typeface="Times New Roman"/>
              </a:rPr>
              <a:t>Утром перед отправлением ребёнка в детский сад не кормите его, так как он будет плохо завтракать в группе. Ну а если вам приходится отводить его очень рано, дайте дома стакан кефира или яблоко.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108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00B050"/>
                </a:solidFill>
                <a:latin typeface="Times New Roman"/>
              </a:rPr>
              <a:t>Что делать, если ребёнок плохо ест?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404664"/>
            <a:ext cx="8856984" cy="6453336"/>
          </a:xfrm>
        </p:spPr>
        <p:txBody>
          <a:bodyPr>
            <a:normAutofit fontScale="47500" lnSpcReduction="20000"/>
          </a:bodyPr>
          <a:lstStyle/>
          <a:p>
            <a:r>
              <a:rPr lang="ru-RU" sz="3400" dirty="0">
                <a:solidFill>
                  <a:srgbClr val="000000"/>
                </a:solidFill>
                <a:latin typeface="Times New Roman"/>
              </a:rPr>
              <a:t>• Выяснить, не может ли это быть связано с каким-либо заболеванием или однообразием приготовленной пищи.</a:t>
            </a:r>
            <a:r>
              <a:rPr lang="ru-RU" sz="3400" dirty="0"/>
              <a:t/>
            </a:r>
            <a:br>
              <a:rPr lang="ru-RU" sz="3400" dirty="0"/>
            </a:br>
            <a:r>
              <a:rPr lang="ru-RU" sz="3400" dirty="0">
                <a:solidFill>
                  <a:srgbClr val="000000"/>
                </a:solidFill>
                <a:latin typeface="Times New Roman"/>
              </a:rPr>
              <a:t>• Не торопите ребёнка, пусть он хоть и медленно, но справляется с блюдом, медленно пережёвывает пищу.</a:t>
            </a:r>
            <a:r>
              <a:rPr lang="ru-RU" sz="3400" dirty="0"/>
              <a:t/>
            </a:r>
            <a:br>
              <a:rPr lang="ru-RU" sz="3400" dirty="0"/>
            </a:br>
            <a:r>
              <a:rPr lang="ru-RU" sz="3400" dirty="0">
                <a:solidFill>
                  <a:srgbClr val="000000"/>
                </a:solidFill>
                <a:latin typeface="Times New Roman"/>
              </a:rPr>
              <a:t>• Некоторые дети пьют во время еды много воды, что снижает объём потребляемой пищи и её усвоение. </a:t>
            </a:r>
            <a:r>
              <a:rPr lang="ru-RU" sz="3400" dirty="0"/>
              <a:t/>
            </a:r>
            <a:br>
              <a:rPr lang="ru-RU" sz="3400" dirty="0"/>
            </a:br>
            <a:r>
              <a:rPr lang="ru-RU" sz="3400" dirty="0">
                <a:solidFill>
                  <a:srgbClr val="000000"/>
                </a:solidFill>
                <a:latin typeface="Times New Roman"/>
              </a:rPr>
              <a:t>Однако при плохом аппетите разрешите малышу запивать небольшими глоточками густую и твёрдую пищу.</a:t>
            </a:r>
            <a:r>
              <a:rPr lang="ru-RU" sz="3400" dirty="0"/>
              <a:t/>
            </a:r>
            <a:br>
              <a:rPr lang="ru-RU" sz="3400" dirty="0"/>
            </a:br>
            <a:r>
              <a:rPr lang="ru-RU" sz="3400" dirty="0">
                <a:solidFill>
                  <a:srgbClr val="000000"/>
                </a:solidFill>
                <a:latin typeface="Times New Roman"/>
              </a:rPr>
              <a:t>• Не прибегайте к кормлению насильно. Если ребёнок отказывается от еды, лучше пропустить одно кормление вообще, чем настаивать и доводить его до слёз. Не кормите с уговорами, с развлечениями, во время игры.</a:t>
            </a:r>
            <a:r>
              <a:rPr lang="ru-RU" sz="3400" dirty="0"/>
              <a:t/>
            </a:r>
            <a:br>
              <a:rPr lang="ru-RU" sz="3400" dirty="0"/>
            </a:br>
            <a:r>
              <a:rPr lang="ru-RU" sz="3400" dirty="0">
                <a:solidFill>
                  <a:srgbClr val="000000"/>
                </a:solidFill>
                <a:latin typeface="Times New Roman"/>
              </a:rPr>
              <a:t>• Не ведите разговоров при ребёнке о плохом аппетите и о своих переживаниях по этому поводу. Он может привыкнуть к таким разговорам и действительно будет капризничать и отказываться от еды. В то же время, если малыш съел всю предложенную ему еду, похвалите его.</a:t>
            </a:r>
            <a:r>
              <a:rPr lang="ru-RU" sz="3400" dirty="0"/>
              <a:t/>
            </a:r>
            <a:br>
              <a:rPr lang="ru-RU" sz="3400" dirty="0"/>
            </a:br>
            <a:r>
              <a:rPr lang="ru-RU" sz="3400" dirty="0">
                <a:solidFill>
                  <a:srgbClr val="000000"/>
                </a:solidFill>
                <a:latin typeface="Times New Roman"/>
              </a:rPr>
              <a:t>• 2-3 часа перед обедом необходимо гулять с малышом - «нагулять аппетит».</a:t>
            </a:r>
            <a:r>
              <a:rPr lang="ru-RU" sz="3400" dirty="0"/>
              <a:t/>
            </a:r>
            <a:br>
              <a:rPr lang="ru-RU" sz="3400" dirty="0"/>
            </a:br>
            <a:r>
              <a:rPr lang="ru-RU" sz="3400" dirty="0">
                <a:solidFill>
                  <a:srgbClr val="000000"/>
                </a:solidFill>
                <a:latin typeface="Times New Roman"/>
              </a:rPr>
              <a:t>• Есть дети «</a:t>
            </a:r>
            <a:r>
              <a:rPr lang="ru-RU" sz="3400" dirty="0" err="1">
                <a:solidFill>
                  <a:srgbClr val="000000"/>
                </a:solidFill>
                <a:latin typeface="Times New Roman"/>
              </a:rPr>
              <a:t>малоешки</a:t>
            </a:r>
            <a:r>
              <a:rPr lang="ru-RU" sz="3400" dirty="0">
                <a:solidFill>
                  <a:srgbClr val="000000"/>
                </a:solidFill>
                <a:latin typeface="Times New Roman"/>
              </a:rPr>
              <a:t>». Для них необходимо увеличить в рационе белковые продукты (творог, мясо, рыба, орехи, йогурт за счет уменьшения каш и хлеба).</a:t>
            </a:r>
            <a:r>
              <a:rPr lang="ru-RU" sz="3400" dirty="0"/>
              <a:t/>
            </a:r>
            <a:br>
              <a:rPr lang="ru-RU" sz="3400" dirty="0"/>
            </a:br>
            <a:r>
              <a:rPr lang="ru-RU" sz="3400" dirty="0">
                <a:solidFill>
                  <a:srgbClr val="000000"/>
                </a:solidFill>
                <a:latin typeface="Times New Roman"/>
              </a:rPr>
              <a:t>• Переживая из-за плохого аппетита детей, родители нередко забывают, что баловали своих любимцев конфеткой, мягкой булочкой перед завтраком, обедом или ужином. А между тем кормление во внеурочное время и сами по себе сладости вызывают срыв аппетита. Помните, если на столе постоянно стоит ваза с конфетами и печеньями и доступ к ней свободный, то проблем с аппетитом или нарушением здоровья не избежать.</a:t>
            </a:r>
            <a:r>
              <a:rPr lang="ru-RU" sz="3400" dirty="0"/>
              <a:t/>
            </a:r>
            <a:br>
              <a:rPr lang="ru-RU" sz="3400" dirty="0"/>
            </a:br>
            <a:r>
              <a:rPr lang="ru-RU" sz="3400" dirty="0">
                <a:solidFill>
                  <a:srgbClr val="000000"/>
                </a:solidFill>
                <a:latin typeface="Times New Roman"/>
              </a:rPr>
              <a:t>• При желании ребёнка полакомиться, предложите ему между кормлениями морковку, яблоко, помидор, огурец.</a:t>
            </a:r>
            <a:r>
              <a:rPr lang="ru-RU" sz="3400" dirty="0"/>
              <a:t/>
            </a:r>
            <a:br>
              <a:rPr lang="ru-RU" sz="3400" dirty="0"/>
            </a:br>
            <a:r>
              <a:rPr lang="ru-RU" sz="3400" dirty="0">
                <a:solidFill>
                  <a:srgbClr val="000000"/>
                </a:solidFill>
                <a:latin typeface="Times New Roman"/>
              </a:rPr>
              <a:t>• Если за завтраком или обедом ребёнок плохо ел, родителям нужно собрать волю в кулак и выдержать характер: убрать всё со стола и ничего не давать до следующего приёма пищи. Вынужденное голодание может отучить ребёнка привередничать за столом.</a:t>
            </a:r>
            <a:r>
              <a:rPr lang="ru-RU" sz="3400" dirty="0"/>
              <a:t/>
            </a:r>
            <a:br>
              <a:rPr lang="ru-RU" sz="3400" dirty="0"/>
            </a:br>
            <a:r>
              <a:rPr lang="ru-RU" sz="3400" dirty="0">
                <a:solidFill>
                  <a:srgbClr val="000000"/>
                </a:solidFill>
                <a:latin typeface="Times New Roman"/>
              </a:rPr>
              <a:t>• Необходимо соблюдать определённый интервал между приёмами пищи.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65761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31</TotalTime>
  <Words>392</Words>
  <Application>Microsoft Office PowerPoint</Application>
  <PresentationFormat>Экран (4:3)</PresentationFormat>
  <Paragraphs>37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Рекомендации по правильному питанию для родителей детей в возрасте от 3 до 7 лет</vt:lpstr>
      <vt:lpstr>Определяющие факторы </vt:lpstr>
      <vt:lpstr>БЕЛКОВАЯ ПИЩА</vt:lpstr>
      <vt:lpstr>ЖИРЫ</vt:lpstr>
      <vt:lpstr>   УГЛЕВОДЫ </vt:lpstr>
      <vt:lpstr>Особенности питания дошкольников</vt:lpstr>
      <vt:lpstr>Презентация PowerPoint</vt:lpstr>
      <vt:lpstr>Если ребёнок ходит в детский сад</vt:lpstr>
      <vt:lpstr>Что делать, если ребёнок плохо ест?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Рекомендации по правильному питанию для родителей детей в возрасте от 3 до 7 лет</dc:title>
  <dc:creator>Андрей</dc:creator>
  <cp:lastModifiedBy>Андрей</cp:lastModifiedBy>
  <cp:revision>3</cp:revision>
  <dcterms:created xsi:type="dcterms:W3CDTF">2021-08-02T12:48:23Z</dcterms:created>
  <dcterms:modified xsi:type="dcterms:W3CDTF">2021-08-02T13:19:25Z</dcterms:modified>
</cp:coreProperties>
</file>