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</p:sldMasterIdLst>
  <p:sldIdLst>
    <p:sldId id="307" r:id="rId6"/>
    <p:sldId id="277" r:id="rId7"/>
    <p:sldId id="305" r:id="rId8"/>
    <p:sldId id="309" r:id="rId9"/>
    <p:sldId id="285" r:id="rId10"/>
    <p:sldId id="286" r:id="rId11"/>
    <p:sldId id="287" r:id="rId12"/>
    <p:sldId id="288" r:id="rId13"/>
    <p:sldId id="289" r:id="rId14"/>
    <p:sldId id="296" r:id="rId15"/>
    <p:sldId id="291" r:id="rId16"/>
    <p:sldId id="293" r:id="rId17"/>
    <p:sldId id="295" r:id="rId18"/>
    <p:sldId id="297" r:id="rId19"/>
    <p:sldId id="298" r:id="rId20"/>
    <p:sldId id="299" r:id="rId21"/>
    <p:sldId id="300" r:id="rId22"/>
    <p:sldId id="301" r:id="rId23"/>
    <p:sldId id="308" r:id="rId24"/>
    <p:sldId id="279" r:id="rId25"/>
    <p:sldId id="281" r:id="rId26"/>
    <p:sldId id="258" r:id="rId27"/>
    <p:sldId id="273" r:id="rId28"/>
    <p:sldId id="310" r:id="rId29"/>
    <p:sldId id="280" r:id="rId30"/>
    <p:sldId id="274" r:id="rId31"/>
    <p:sldId id="303" r:id="rId32"/>
    <p:sldId id="259" r:id="rId33"/>
    <p:sldId id="260" r:id="rId34"/>
    <p:sldId id="26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9" autoAdjust="0"/>
    <p:restoredTop sz="94660"/>
  </p:normalViewPr>
  <p:slideViewPr>
    <p:cSldViewPr>
      <p:cViewPr>
        <p:scale>
          <a:sx n="68" d="100"/>
          <a:sy n="68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8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6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6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4FB7-A862-45C8-857A-204FE043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DF83-8153-4E20-A3F5-220430AF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5B89-8020-476F-B5DD-75874AD8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8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9" y="27307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6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6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8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7" y="27307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2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5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5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8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3" y="27306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4" y="14351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81" y="27307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2" y="14351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4143404" cy="29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1480"/>
            <a:ext cx="3495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2900" y="1965237"/>
            <a:ext cx="41795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44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27088" y="26035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87900" y="33337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Образование </a:t>
            </a:r>
          </a:p>
        </p:txBody>
      </p:sp>
      <p:pic>
        <p:nvPicPr>
          <p:cNvPr id="74758" name="Picture 6" descr="100_61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42984"/>
            <a:ext cx="4962779" cy="3619516"/>
          </a:xfrm>
          <a:noFill/>
        </p:spPr>
      </p:pic>
      <p:pic>
        <p:nvPicPr>
          <p:cNvPr id="74760" name="Picture 8" descr="DSC063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1275" y="3357563"/>
            <a:ext cx="5040313" cy="3360737"/>
          </a:xfrm>
          <a:noFill/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327650" y="1214422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Все мальчишки и девчонки при достижении определённого возраста ходят в школу и получают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9750" y="26035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571869" y="333375"/>
            <a:ext cx="521177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Индивидуальность </a:t>
            </a:r>
          </a:p>
        </p:txBody>
      </p:sp>
      <p:pic>
        <p:nvPicPr>
          <p:cNvPr id="60425" name="Picture 9" descr="100_6171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14422"/>
            <a:ext cx="5384813" cy="3684017"/>
          </a:xfrm>
          <a:noFill/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571868" y="4857760"/>
            <a:ext cx="524828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200" dirty="0">
                <a:solidFill>
                  <a:srgbClr val="005200"/>
                </a:solidFill>
              </a:rPr>
              <a:t>Это мы. И все мы разные, одинаковых людей нет! Мы это должны понимать и относиться друг к другу с уважением, то есть соблюдать право на индивидуальность.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32" y="214290"/>
            <a:ext cx="876951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9750" y="26035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140200" y="260350"/>
            <a:ext cx="471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Отдых и досуг 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4859338" y="4652963"/>
            <a:ext cx="3889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   Дети имеют право играть и дружить, выражать своё мнение.</a:t>
            </a:r>
          </a:p>
        </p:txBody>
      </p:sp>
      <p:pic>
        <p:nvPicPr>
          <p:cNvPr id="68626" name="Picture 18" descr="Рисунок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643050"/>
            <a:ext cx="4175125" cy="5040312"/>
          </a:xfrm>
        </p:spPr>
      </p:pic>
      <p:pic>
        <p:nvPicPr>
          <p:cNvPr id="68628" name="Picture 20" descr="Рисунок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12875"/>
            <a:ext cx="3635375" cy="2668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4213" y="1700213"/>
            <a:ext cx="8064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5200"/>
                </a:solidFill>
              </a:rPr>
              <a:t>С</a:t>
            </a:r>
            <a:r>
              <a:rPr lang="en-US" sz="3200" dirty="0" err="1">
                <a:solidFill>
                  <a:srgbClr val="005200"/>
                </a:solidFill>
              </a:rPr>
              <a:t>облюдать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ru-RU" sz="3200" dirty="0">
                <a:solidFill>
                  <a:srgbClr val="005200"/>
                </a:solidFill>
              </a:rPr>
              <a:t>Конституцию Российской </a:t>
            </a:r>
          </a:p>
          <a:p>
            <a:r>
              <a:rPr lang="ru-RU" sz="3200" dirty="0">
                <a:solidFill>
                  <a:srgbClr val="005200"/>
                </a:solidFill>
              </a:rPr>
              <a:t>                                                          Федерации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endParaRPr lang="ru-RU" sz="3200" dirty="0">
              <a:solidFill>
                <a:srgbClr val="005200"/>
              </a:solidFill>
            </a:endParaRPr>
          </a:p>
          <a:p>
            <a:pPr algn="r"/>
            <a:endParaRPr lang="ru-RU" sz="3200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Обязанности  детей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2167" name="Picture 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2285992"/>
            <a:ext cx="2684462" cy="431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92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1628775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5200"/>
                </a:solidFill>
              </a:rPr>
              <a:t>У</a:t>
            </a:r>
            <a:r>
              <a:rPr lang="en-US" sz="2800" dirty="0" err="1">
                <a:solidFill>
                  <a:srgbClr val="005200"/>
                </a:solidFill>
              </a:rPr>
              <a:t>важать</a:t>
            </a:r>
            <a:r>
              <a:rPr lang="en-US" sz="2800" dirty="0">
                <a:solidFill>
                  <a:srgbClr val="005200"/>
                </a:solidFill>
              </a:rPr>
              <a:t> </a:t>
            </a:r>
            <a:r>
              <a:rPr lang="en-US" sz="2800" dirty="0" err="1">
                <a:solidFill>
                  <a:srgbClr val="005200"/>
                </a:solidFill>
              </a:rPr>
              <a:t>права</a:t>
            </a:r>
            <a:r>
              <a:rPr lang="en-US" sz="2800" dirty="0">
                <a:solidFill>
                  <a:srgbClr val="005200"/>
                </a:solidFill>
              </a:rPr>
              <a:t>, </a:t>
            </a:r>
            <a:r>
              <a:rPr lang="en-US" sz="2800" dirty="0" err="1">
                <a:solidFill>
                  <a:srgbClr val="005200"/>
                </a:solidFill>
              </a:rPr>
              <a:t>честь</a:t>
            </a:r>
            <a:r>
              <a:rPr lang="en-US" sz="2800" dirty="0">
                <a:solidFill>
                  <a:srgbClr val="005200"/>
                </a:solidFill>
              </a:rPr>
              <a:t> и </a:t>
            </a:r>
            <a:r>
              <a:rPr lang="en-US" sz="2800" dirty="0" err="1">
                <a:solidFill>
                  <a:srgbClr val="005200"/>
                </a:solidFill>
              </a:rPr>
              <a:t>достоинств</a:t>
            </a:r>
            <a:r>
              <a:rPr lang="ru-RU" sz="2800" dirty="0">
                <a:solidFill>
                  <a:srgbClr val="005200"/>
                </a:solidFill>
              </a:rPr>
              <a:t>о </a:t>
            </a:r>
            <a:r>
              <a:rPr lang="ru-RU" sz="2800" dirty="0" err="1" smtClean="0">
                <a:solidFill>
                  <a:srgbClr val="005200"/>
                </a:solidFill>
              </a:rPr>
              <a:t>д</a:t>
            </a:r>
            <a:r>
              <a:rPr lang="en-US" sz="2800" dirty="0" err="1" smtClean="0">
                <a:solidFill>
                  <a:srgbClr val="005200"/>
                </a:solidFill>
              </a:rPr>
              <a:t>ругих</a:t>
            </a:r>
            <a:r>
              <a:rPr lang="ru-RU" sz="2800" dirty="0" smtClean="0">
                <a:solidFill>
                  <a:srgbClr val="005200"/>
                </a:solidFill>
              </a:rPr>
              <a:t> </a:t>
            </a:r>
            <a:r>
              <a:rPr lang="en-US" sz="2800" dirty="0" err="1" smtClean="0">
                <a:solidFill>
                  <a:srgbClr val="005200"/>
                </a:solidFill>
              </a:rPr>
              <a:t>лиц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84663" y="260350"/>
            <a:ext cx="453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Обязанности  детей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8199" name="Picture 7" descr="12406[1]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0430" y="2500306"/>
            <a:ext cx="5000660" cy="375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5288" y="1628775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5200"/>
                </a:solidFill>
              </a:rPr>
              <a:t>У</a:t>
            </a:r>
            <a:r>
              <a:rPr lang="en-US" sz="3200" dirty="0" err="1">
                <a:solidFill>
                  <a:srgbClr val="005200"/>
                </a:solidFill>
              </a:rPr>
              <a:t>важать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государственные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символы</a:t>
            </a:r>
            <a:r>
              <a:rPr lang="ru-RU" sz="3200" dirty="0">
                <a:solidFill>
                  <a:srgbClr val="005200"/>
                </a:solidFill>
              </a:rPr>
              <a:t> страны</a:t>
            </a:r>
            <a:endParaRPr lang="ru-RU" sz="3200" dirty="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Обязанности  детей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1143" name="Picture 7" descr="480px-Coat_of_Arms_of_the_Russian_Fede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708275"/>
            <a:ext cx="1962150" cy="2378075"/>
          </a:xfrm>
        </p:spPr>
      </p:pic>
      <p:pic>
        <p:nvPicPr>
          <p:cNvPr id="91144" name="Picture 8" descr="450px-Flag_of_Russ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2708275"/>
            <a:ext cx="2971800" cy="1981200"/>
          </a:xfrm>
          <a:noFill/>
        </p:spPr>
      </p:pic>
      <p:pic>
        <p:nvPicPr>
          <p:cNvPr id="91147" name="Picture 11" descr="377px-Hymn_of_Russia_sheet_music_2001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77013" y="2636838"/>
            <a:ext cx="2081212" cy="3313112"/>
          </a:xfrm>
          <a:noFill/>
        </p:spPr>
      </p:pic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928662" y="5072074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5200"/>
                </a:solidFill>
              </a:rPr>
              <a:t>герб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786182" y="5143512"/>
            <a:ext cx="18637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5200"/>
                </a:solidFill>
              </a:rPr>
              <a:t>флаг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092950" y="609282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5200"/>
                </a:solidFill>
              </a:rPr>
              <a:t>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50" grpId="0"/>
      <p:bldP spid="91151" grpId="0"/>
      <p:bldP spid="91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0825" y="1557338"/>
            <a:ext cx="5905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/>
            <a:r>
              <a:rPr lang="ru-RU" sz="3200" dirty="0">
                <a:solidFill>
                  <a:srgbClr val="005200"/>
                </a:solidFill>
              </a:rPr>
              <a:t>З</a:t>
            </a:r>
            <a:r>
              <a:rPr lang="en-US" sz="3200" dirty="0" err="1">
                <a:solidFill>
                  <a:srgbClr val="005200"/>
                </a:solidFill>
              </a:rPr>
              <a:t>аботиться</a:t>
            </a:r>
            <a:r>
              <a:rPr lang="en-US" sz="3200" dirty="0">
                <a:solidFill>
                  <a:srgbClr val="005200"/>
                </a:solidFill>
              </a:rPr>
              <a:t> о </a:t>
            </a:r>
            <a:r>
              <a:rPr lang="en-US" sz="3200" dirty="0" err="1">
                <a:solidFill>
                  <a:srgbClr val="005200"/>
                </a:solidFill>
              </a:rPr>
              <a:t>сохранности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исторического</a:t>
            </a:r>
            <a:r>
              <a:rPr lang="en-US" sz="3200" dirty="0">
                <a:solidFill>
                  <a:srgbClr val="005200"/>
                </a:solidFill>
              </a:rPr>
              <a:t> и </a:t>
            </a:r>
            <a:r>
              <a:rPr lang="en-US" sz="3200" dirty="0" err="1">
                <a:solidFill>
                  <a:srgbClr val="005200"/>
                </a:solidFill>
              </a:rPr>
              <a:t>культурного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наследия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ru-RU" sz="3200" dirty="0">
                <a:solidFill>
                  <a:srgbClr val="005200"/>
                </a:solidFill>
              </a:rPr>
              <a:t>страны. Беречь памятники культуры и истории.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Обязанности  детей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8313" y="908050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5244" name="Picture 12" descr="крем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4143380"/>
            <a:ext cx="2808288" cy="2246312"/>
          </a:xfrm>
        </p:spPr>
      </p:pic>
      <p:pic>
        <p:nvPicPr>
          <p:cNvPr id="95246" name="Picture 14" descr="vologd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981075"/>
            <a:ext cx="2879725" cy="2203450"/>
          </a:xfrm>
        </p:spPr>
      </p:pic>
      <p:pic>
        <p:nvPicPr>
          <p:cNvPr id="95248" name="Picture 16" descr="1_2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43636" y="4357694"/>
            <a:ext cx="2784475" cy="2089150"/>
          </a:xfrm>
        </p:spPr>
      </p:pic>
      <p:pic>
        <p:nvPicPr>
          <p:cNvPr id="95249" name="Picture 17" descr="84564_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43240" y="4357694"/>
            <a:ext cx="2808287" cy="210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95288" y="1557338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/>
            <a:r>
              <a:rPr lang="ru-RU" sz="3200" dirty="0">
                <a:solidFill>
                  <a:srgbClr val="005200"/>
                </a:solidFill>
              </a:rPr>
              <a:t>С</a:t>
            </a:r>
            <a:r>
              <a:rPr lang="en-US" sz="3200" dirty="0" err="1">
                <a:solidFill>
                  <a:srgbClr val="005200"/>
                </a:solidFill>
              </a:rPr>
              <a:t>охранять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природу</a:t>
            </a:r>
            <a:r>
              <a:rPr lang="en-US" sz="3200" dirty="0">
                <a:solidFill>
                  <a:srgbClr val="005200"/>
                </a:solidFill>
              </a:rPr>
              <a:t> и </a:t>
            </a:r>
            <a:r>
              <a:rPr lang="en-US" sz="3200" dirty="0" err="1">
                <a:solidFill>
                  <a:srgbClr val="005200"/>
                </a:solidFill>
              </a:rPr>
              <a:t>бережно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относиться</a:t>
            </a:r>
            <a:r>
              <a:rPr lang="en-US" sz="3200" dirty="0">
                <a:solidFill>
                  <a:srgbClr val="005200"/>
                </a:solidFill>
              </a:rPr>
              <a:t> к </a:t>
            </a:r>
            <a:r>
              <a:rPr lang="en-US" sz="3200" dirty="0" err="1">
                <a:solidFill>
                  <a:srgbClr val="005200"/>
                </a:solidFill>
              </a:rPr>
              <a:t>природным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богатствам</a:t>
            </a:r>
            <a:r>
              <a:rPr lang="en-US" sz="3200" dirty="0">
                <a:solidFill>
                  <a:srgbClr val="005200"/>
                </a:solidFill>
              </a:rPr>
              <a:t>.</a:t>
            </a:r>
            <a:endParaRPr lang="ru-RU" sz="3200" dirty="0">
              <a:solidFill>
                <a:srgbClr val="005200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Обязанности  детей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7292" name="Picture 12" descr="23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3357562"/>
            <a:ext cx="4429156" cy="3322723"/>
          </a:xfrm>
        </p:spPr>
      </p:pic>
      <p:pic>
        <p:nvPicPr>
          <p:cNvPr id="97294" name="Picture 14" descr="205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2643182"/>
            <a:ext cx="2808287" cy="2106612"/>
          </a:xfrm>
        </p:spPr>
      </p:pic>
      <p:pic>
        <p:nvPicPr>
          <p:cNvPr id="97296" name="Picture 16" descr="пру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6314" y="4500570"/>
            <a:ext cx="2786062" cy="208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  <p:bldP spid="972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Конституция РФ</a:t>
            </a:r>
          </a:p>
        </p:txBody>
      </p:sp>
      <p:pic>
        <p:nvPicPr>
          <p:cNvPr id="11269" name="Picture 5" descr="img12290952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20519"/>
            <a:ext cx="3811583" cy="4527931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37116" y="1021210"/>
            <a:ext cx="87553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nstantia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онституция РФ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>
                <a:latin typeface="Constantia" pitchFamily="18" charset="0"/>
              </a:rPr>
              <a:t>- это основной закон государства, то есть список самых главных правил, которые установили для себя граждане России</a:t>
            </a:r>
            <a:endParaRPr lang="ru-RU" sz="2800" dirty="0" smtClean="0">
              <a:latin typeface="Constant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16" y="2396968"/>
            <a:ext cx="5077826" cy="86177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Constantia" pitchFamily="18" charset="0"/>
              </a:rPr>
              <a:t>Когда </a:t>
            </a:r>
            <a:r>
              <a:rPr lang="ru-RU" sz="2500" b="1" dirty="0" smtClean="0">
                <a:latin typeface="Constantia" pitchFamily="18" charset="0"/>
              </a:rPr>
              <a:t>была </a:t>
            </a:r>
            <a:r>
              <a:rPr lang="ru-RU" sz="2500" b="1" dirty="0">
                <a:latin typeface="Constantia" pitchFamily="18" charset="0"/>
              </a:rPr>
              <a:t>принята Конституция РФ</a:t>
            </a:r>
            <a:r>
              <a:rPr lang="ru-RU" sz="2500" b="1" dirty="0" smtClean="0">
                <a:latin typeface="Constantia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16" y="4509120"/>
            <a:ext cx="5557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onstantia" pitchFamily="18" charset="0"/>
              </a:rPr>
              <a:t>12 декабря 1993 года</a:t>
            </a:r>
            <a:endParaRPr lang="ru-RU" sz="4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301" y="3537882"/>
            <a:ext cx="52872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itchFamily="18" charset="0"/>
              </a:rPr>
              <a:t>В </a:t>
            </a:r>
            <a:r>
              <a:rPr lang="ru-RU" sz="2800" dirty="0" smtClean="0">
                <a:latin typeface="Constantia" pitchFamily="18" charset="0"/>
              </a:rPr>
              <a:t>России первая 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Конституция</a:t>
            </a:r>
            <a:r>
              <a:rPr lang="ru-RU" sz="2800" dirty="0" smtClean="0">
                <a:latin typeface="Constantia" pitchFamily="18" charset="0"/>
              </a:rPr>
              <a:t> появилась в 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1918</a:t>
            </a:r>
            <a:r>
              <a:rPr lang="ru-RU" sz="2800" dirty="0" smtClean="0">
                <a:latin typeface="Constantia" pitchFamily="18" charset="0"/>
              </a:rPr>
              <a:t> году.</a:t>
            </a:r>
            <a:endParaRPr lang="ru-RU" sz="2800" b="1" dirty="0"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6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4400" y="2071678"/>
            <a:ext cx="8229600" cy="11430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Символика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Российской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7" y="275035"/>
            <a:ext cx="3643337" cy="1143000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Герб</a:t>
            </a: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802217" y="1600200"/>
            <a:ext cx="4038600" cy="452556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316941" cy="5768600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</a:t>
            </a:r>
          </a:p>
          <a:p>
            <a:pPr eaLnBrk="1" hangingPunct="1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груди орла, в красном щите, - серебряный всадник, Георгий Победоносец, в синем плаще на серебряном коне, поражающий  серебряным копьем черного опрокинутого навзничь змея. </a:t>
            </a:r>
          </a:p>
          <a:p>
            <a:endParaRPr lang="ru-RU" b="1" dirty="0" smtClean="0"/>
          </a:p>
        </p:txBody>
      </p:sp>
      <p:pic>
        <p:nvPicPr>
          <p:cNvPr id="15366" name="Picture 6" descr="http://img0.liveinternet.ru/images/attach/c/0/35/755/35755320_t244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357430"/>
            <a:ext cx="464343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823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Найдите флаг РФ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0" y="4714884"/>
          <a:ext cx="3506261" cy="214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61"/>
              </a:tblGrid>
              <a:tr h="69716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21920" marR="121920" marT="34290" marB="34290">
                    <a:solidFill>
                      <a:srgbClr val="FF0000"/>
                    </a:solidFill>
                  </a:tcPr>
                </a:tc>
              </a:tr>
              <a:tr h="72297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21920" marR="121920" marT="34290" marB="34290"/>
                </a:tc>
              </a:tr>
              <a:tr h="72297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21920" marR="121920" marT="34290" marB="3429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8445" name="Picture 2" descr="http://staff.washington.edu/jrterry/home/French_fla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57166"/>
            <a:ext cx="3337471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42.radikal.ru/i098/0906/88/5b0f1afa1d9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214554"/>
            <a:ext cx="4000528" cy="192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45594" cy="71438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Государственный</a:t>
            </a:r>
            <a:b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флаг    России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3929063" y="1571613"/>
            <a:ext cx="4857750" cy="4214842"/>
          </a:xfrm>
        </p:spPr>
        <p:txBody>
          <a:bodyPr/>
          <a:lstStyle/>
          <a:p>
            <a:pPr algn="just" eaLnBrk="1" hangingPunct="1"/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мир, чистота, правда,      благородство</a:t>
            </a:r>
          </a:p>
          <a:p>
            <a:pPr algn="just" eaLnBrk="1" hangingPunct="1"/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символизирует небо, верность, веру</a:t>
            </a:r>
          </a:p>
          <a:p>
            <a:pPr algn="just" eaLnBrk="1" hangingPunct="1"/>
            <a:r>
              <a:rPr lang="ru-RU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смелость, доброта, честность, огонь, кровь. </a:t>
            </a:r>
          </a:p>
          <a:p>
            <a:pPr algn="r" eaLnBrk="1" hangingPunct="1"/>
            <a:r>
              <a:rPr lang="ru-RU" sz="3200" b="1" dirty="0" smtClean="0">
                <a:solidFill>
                  <a:srgbClr val="990099"/>
                </a:solidFill>
                <a:latin typeface="Microsoft Sans Serif" pitchFamily="34" charset="0"/>
              </a:rPr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196" name="Picture 8" descr="Государственный Флаг Российской Федерац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032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5229200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21 августа 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–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Constantia" pitchFamily="18" charset="0"/>
              </a:rPr>
              <a:t>День 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nstantia" pitchFamily="18" charset="0"/>
              </a:rPr>
              <a:t>Государственного флага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915" y="38325"/>
            <a:ext cx="8339085" cy="6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67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</a:rPr>
              <a:t>Гимн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7643866" cy="4525566"/>
          </a:xfrm>
        </p:spPr>
        <p:txBody>
          <a:bodyPr/>
          <a:lstStyle/>
          <a:p>
            <a:r>
              <a:rPr lang="ru-RU" sz="3600" dirty="0" smtClean="0"/>
              <a:t>Торжественная песня,</a:t>
            </a:r>
          </a:p>
          <a:p>
            <a:pPr>
              <a:buFontTx/>
              <a:buNone/>
            </a:pPr>
            <a:r>
              <a:rPr lang="ru-RU" sz="3600" dirty="0" smtClean="0"/>
              <a:t>   исполняемая в особо    важных случаях.</a:t>
            </a:r>
          </a:p>
          <a:p>
            <a:endParaRPr lang="ru-RU" sz="3600" dirty="0" smtClean="0"/>
          </a:p>
          <a:p>
            <a:r>
              <a:rPr lang="ru-RU" sz="3600" dirty="0" smtClean="0"/>
              <a:t>Слова С.В. Михалкова</a:t>
            </a:r>
          </a:p>
          <a:p>
            <a:r>
              <a:rPr lang="ru-RU" sz="3600" dirty="0" smtClean="0"/>
              <a:t>Музыка А.В.Александрова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143248"/>
            <a:ext cx="4191008" cy="29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5367" name="Picture 7" descr="5002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2857500" cy="1890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3048000"/>
            <a:ext cx="4953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Президент России – гарант Конституции.</a:t>
            </a:r>
          </a:p>
          <a:p>
            <a:pPr algn="ctr">
              <a:spcBef>
                <a:spcPct val="50000"/>
              </a:spcBef>
            </a:pPr>
            <a:r>
              <a:rPr lang="ru-RU" sz="2500" b="1" dirty="0"/>
              <a:t>Он следит за выполнением гражданами законов государства.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91000" y="4572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2667000"/>
            <a:ext cx="5562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b="1" dirty="0"/>
              <a:t>"Клянусь при осуществлении полномочий Президента Российской Федерации уважать и охранять права и свободы человека 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810000" y="304800"/>
            <a:ext cx="4800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/>
              <a:t>При вступлении в должность Президент Российской Федерации приносит народу следующую присягу:</a:t>
            </a:r>
          </a:p>
          <a:p>
            <a:pPr algn="ctr">
              <a:spcBef>
                <a:spcPct val="50000"/>
              </a:spcBef>
            </a:pP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6215082"/>
            <a:ext cx="393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Владимир Владимирович Путин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0" grpId="0"/>
      <p:bldP spid="153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5035"/>
            <a:ext cx="8229600" cy="1143000"/>
          </a:xfrm>
        </p:spPr>
        <p:txBody>
          <a:bodyPr/>
          <a:lstStyle/>
          <a:p>
            <a:r>
              <a:rPr lang="ru-RU" dirty="0" smtClean="0"/>
              <a:t>Проверь себя…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5035"/>
            <a:ext cx="8229600" cy="1143000"/>
          </a:xfrm>
        </p:spPr>
        <p:txBody>
          <a:bodyPr/>
          <a:lstStyle/>
          <a:p>
            <a:r>
              <a:rPr lang="ru-RU" smtClean="0"/>
              <a:t>Определи , что спрятано…</a:t>
            </a:r>
          </a:p>
        </p:txBody>
      </p:sp>
      <p:pic>
        <p:nvPicPr>
          <p:cNvPr id="19459" name="Picture 6" descr="http://img0.liveinternet.ru/images/attach/c/0/35/755/35755320_t244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010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3500438"/>
            <a:ext cx="192882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57884" y="4000504"/>
            <a:ext cx="1643074" cy="162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28" y="4000504"/>
            <a:ext cx="1653117" cy="1695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802217" y="275035"/>
            <a:ext cx="8229600" cy="591740"/>
          </a:xfrm>
        </p:spPr>
        <p:txBody>
          <a:bodyPr/>
          <a:lstStyle/>
          <a:p>
            <a:r>
              <a:rPr lang="ru-RU" smtClean="0"/>
              <a:t>Ответь на вопросы.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566"/>
          </a:xfrm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r>
              <a:rPr lang="ru-RU" dirty="0" smtClean="0"/>
              <a:t>Что находится в  лапах орла, изображённого на гербе РФ?</a:t>
            </a:r>
          </a:p>
          <a:p>
            <a:r>
              <a:rPr lang="ru-RU" dirty="0" smtClean="0"/>
              <a:t>Как имя человека изображённого на щите, защищающем грудь орла на гербе РФ?</a:t>
            </a:r>
          </a:p>
          <a:p>
            <a:r>
              <a:rPr lang="ru-RU" dirty="0" smtClean="0"/>
              <a:t>Кого поражает всадник серебряным  копьем на гербе РФ?</a:t>
            </a:r>
          </a:p>
          <a:p>
            <a:r>
              <a:rPr lang="ru-RU" dirty="0" smtClean="0"/>
              <a:t>Как называется документ закрепляющий символику государства?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1785926"/>
            <a:ext cx="2712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СКИПЕТР и ДЕРЖАВА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3357562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ГЕОРГИЙ ПОБЕДОНОСЕЦ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429132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ЗМЕЯ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6000768"/>
            <a:ext cx="192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КОНСТИТУЦИЯ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70199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u="sng">
                <a:solidFill>
                  <a:srgbClr val="004200"/>
                </a:solidFill>
                <a:latin typeface="Monotype Corsiva" pitchFamily="66" charset="0"/>
              </a:rPr>
              <a:t>Конституцией</a:t>
            </a:r>
            <a:r>
              <a:rPr lang="ru-RU" sz="7200">
                <a:solidFill>
                  <a:srgbClr val="004200"/>
                </a:solidFill>
                <a:latin typeface="Monotype Corsiva" pitchFamily="66" charset="0"/>
              </a:rPr>
              <a:t> Российской Федерации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76250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5200"/>
                </a:solidFill>
                <a:latin typeface="Monotype Corsiva" pitchFamily="66" charset="0"/>
              </a:rPr>
              <a:t>Права и обязанности детей определены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3428992" y="4929198"/>
            <a:ext cx="5857884" cy="1406133"/>
          </a:xfrm>
        </p:spPr>
        <p:txBody>
          <a:bodyPr/>
          <a:lstStyle/>
          <a:p>
            <a:pPr algn="ctr"/>
            <a:endParaRPr lang="ru-RU" sz="2800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500042"/>
            <a:ext cx="45720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обязанности и права,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Конституция их дала.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записаны они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  людей и для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главный, закон важный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Конституция страны.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Обязан подчиняться каждый,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Выполнять его должны.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480px-Coat_of_Arms_of_the_Russian_Federa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214290"/>
            <a:ext cx="1962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5288" y="1035050"/>
            <a:ext cx="6480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5200"/>
                </a:solidFill>
                <a:latin typeface="Times New Roman" pitchFamily="18" charset="0"/>
                <a:cs typeface="Times New Roman" pitchFamily="18" charset="0"/>
              </a:rPr>
              <a:t>Каждый человек </a:t>
            </a:r>
            <a:r>
              <a:rPr lang="ru-RU" sz="4000" b="1" dirty="0">
                <a:solidFill>
                  <a:srgbClr val="005200"/>
                </a:solidFill>
                <a:latin typeface="Times New Roman" pitchFamily="18" charset="0"/>
                <a:cs typeface="Times New Roman" pitchFamily="18" charset="0"/>
              </a:rPr>
              <a:t>имеет право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923382" y="1388993"/>
            <a:ext cx="50762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на жизнь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93713" y="2276475"/>
            <a:ext cx="83518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5200"/>
                </a:solidFill>
                <a:latin typeface="Times New Roman" pitchFamily="18" charset="0"/>
                <a:cs typeface="Times New Roman" pitchFamily="18" charset="0"/>
              </a:rPr>
              <a:t>И никто не вправе лишать жизни другого человека!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5200"/>
                </a:solidFill>
                <a:latin typeface="Times New Roman" pitchFamily="18" charset="0"/>
                <a:cs typeface="Times New Roman" pitchFamily="18" charset="0"/>
              </a:rPr>
              <a:t>Так же никто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 права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9512" y="3876913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аносить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физический вред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27088" y="4461688"/>
            <a:ext cx="4753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5200"/>
                </a:solidFill>
                <a:latin typeface="Times New Roman" pitchFamily="18" charset="0"/>
                <a:cs typeface="Times New Roman" pitchFamily="18" charset="0"/>
              </a:rPr>
              <a:t>другому человеку.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827088" y="333375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795963" y="26035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На жизнь </a:t>
            </a:r>
          </a:p>
        </p:txBody>
      </p:sp>
      <p:pic>
        <p:nvPicPr>
          <p:cNvPr id="72718" name="Picture 1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4572008"/>
            <a:ext cx="2787667" cy="19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  <p:bldP spid="72713" grpId="0"/>
      <p:bldP spid="727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57620" y="5445125"/>
            <a:ext cx="4962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</a:t>
            </a:r>
            <a:r>
              <a:rPr lang="ru-RU" dirty="0">
                <a:solidFill>
                  <a:srgbClr val="004200"/>
                </a:solidFill>
              </a:rPr>
              <a:t>Все дети должны получать своевременную медицинскую помощь. А родители в своё время обязаны вовремя показать ребёнка врачу.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940425" y="260350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Здоровье </a:t>
            </a:r>
          </a:p>
        </p:txBody>
      </p:sp>
      <p:pic>
        <p:nvPicPr>
          <p:cNvPr id="29709" name="Picture 13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4824412" cy="3444875"/>
          </a:xfrm>
        </p:spPr>
      </p:pic>
      <p:pic>
        <p:nvPicPr>
          <p:cNvPr id="29711" name="Picture 15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4" y="2000240"/>
            <a:ext cx="4391025" cy="3057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940425" y="260350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Жильё  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357554" y="5805488"/>
            <a:ext cx="54975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У каждого человека должно быть место для жилья. Это может быть квартира в городском доме или дом в деревне.</a:t>
            </a:r>
          </a:p>
        </p:txBody>
      </p:sp>
      <p:pic>
        <p:nvPicPr>
          <p:cNvPr id="76813" name="Picture 13" descr="Рисунок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3516313" cy="5184775"/>
          </a:xfrm>
        </p:spPr>
      </p:pic>
      <p:pic>
        <p:nvPicPr>
          <p:cNvPr id="76815" name="Picture 15" descr="Рисунок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989138"/>
            <a:ext cx="4098925" cy="3486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68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940425" y="260350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Жильё  </a:t>
            </a:r>
          </a:p>
        </p:txBody>
      </p:sp>
      <p:pic>
        <p:nvPicPr>
          <p:cNvPr id="84998" name="Picture 6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3887788" cy="4105275"/>
          </a:xfrm>
          <a:noFill/>
        </p:spPr>
      </p:pic>
      <p:pic>
        <p:nvPicPr>
          <p:cNvPr id="85000" name="Picture 8" descr="get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89138"/>
            <a:ext cx="4103688" cy="3816350"/>
          </a:xfrm>
          <a:noFill/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28992" y="5949950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Не должно быть бездомных детей!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50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3180" cy="64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227763" y="26035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50825" y="4365625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Дети имеют право на приемлемый уровень жизни.</a:t>
            </a:r>
            <a:r>
              <a:rPr lang="ru-RU"/>
              <a:t> 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491880" y="5206384"/>
            <a:ext cx="53997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</a:t>
            </a:r>
            <a:r>
              <a:rPr lang="ru-RU" dirty="0">
                <a:solidFill>
                  <a:srgbClr val="005200"/>
                </a:solidFill>
              </a:rPr>
              <a:t>У них должно быть место для работы и отдыха: сна, игр, место для письма и рисования. Это может быть отдельная комната или специально отведённое место в общей комнате.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716463" y="981075"/>
            <a:ext cx="4103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Уровень жизни</a:t>
            </a:r>
          </a:p>
        </p:txBody>
      </p:sp>
      <p:pic>
        <p:nvPicPr>
          <p:cNvPr id="48147" name="Picture 19" descr="Рисунок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642918"/>
            <a:ext cx="4118915" cy="3394095"/>
          </a:xfrm>
        </p:spPr>
      </p:pic>
      <p:pic>
        <p:nvPicPr>
          <p:cNvPr id="48149" name="Picture 21" descr="Рисунок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989138"/>
            <a:ext cx="4095750" cy="3241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41" grpId="0"/>
      <p:bldP spid="48144" grpId="0"/>
      <p:bldP spid="48145" grpId="0"/>
    </p:bld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613</Words>
  <Application>Microsoft Office PowerPoint</Application>
  <PresentationFormat>Экран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карта России</vt:lpstr>
      <vt:lpstr>1_карта России</vt:lpstr>
      <vt:lpstr>2_карта России</vt:lpstr>
      <vt:lpstr>3_карта России</vt:lpstr>
      <vt:lpstr>6_карта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Символика   Российской   Федерации</vt:lpstr>
      <vt:lpstr>Герб</vt:lpstr>
      <vt:lpstr>Найдите флаг РФ</vt:lpstr>
      <vt:lpstr> Государственный флаг    России</vt:lpstr>
      <vt:lpstr>Презентация PowerPoint</vt:lpstr>
      <vt:lpstr>Гимн</vt:lpstr>
      <vt:lpstr>Презентация PowerPoint</vt:lpstr>
      <vt:lpstr>Проверь себя…</vt:lpstr>
      <vt:lpstr>Определи , что спрятано…</vt:lpstr>
      <vt:lpstr>Ответь на вопросы.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себя…</dc:title>
  <dc:creator>Мама</dc:creator>
  <cp:lastModifiedBy>ВАШ</cp:lastModifiedBy>
  <cp:revision>31</cp:revision>
  <dcterms:created xsi:type="dcterms:W3CDTF">2013-11-25T16:33:59Z</dcterms:created>
  <dcterms:modified xsi:type="dcterms:W3CDTF">2020-12-13T23:07:27Z</dcterms:modified>
</cp:coreProperties>
</file>