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4" r:id="rId3"/>
    <p:sldId id="286" r:id="rId4"/>
    <p:sldId id="287" r:id="rId5"/>
    <p:sldId id="288" r:id="rId6"/>
    <p:sldId id="289" r:id="rId7"/>
    <p:sldId id="260" r:id="rId8"/>
    <p:sldId id="279" r:id="rId9"/>
    <p:sldId id="292" r:id="rId10"/>
    <p:sldId id="295" r:id="rId11"/>
    <p:sldId id="29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5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B01D-2263-413F-AF58-826ACAAB4CA6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CC0-8BCF-4650-84F8-7029599D5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B01D-2263-413F-AF58-826ACAAB4CA6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CC0-8BCF-4650-84F8-7029599D5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6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6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B01D-2263-413F-AF58-826ACAAB4CA6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CC0-8BCF-4650-84F8-7029599D5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8" y="1447831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8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12/14/2020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28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12/14/2020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81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32" y="2861736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12/14/2020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44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7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2" y="2056093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12/14/2020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06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3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3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12/14/2020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97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12/14/2020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264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12/14/2020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869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30" y="312931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12/14/2020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91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B01D-2263-413F-AF58-826ACAAB4CA6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CC0-8BCF-4650-84F8-7029599D5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2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12/14/2020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011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32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8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12/14/2020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45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8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12/14/2020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7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15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8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12/14/2020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defTabSz="457200"/>
            <a:r>
              <a:rPr lang="en-US" dirty="0">
                <a:solidFill>
                  <a:srgbClr val="1E5155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5989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8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12/14/2020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31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2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62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60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40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40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12/14/2020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48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9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9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9" y="482724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2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31" y="482724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40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40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3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12/14/2020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130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12/14/2020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2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74" y="430244"/>
            <a:ext cx="131445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12/14/2020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9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B01D-2263-413F-AF58-826ACAAB4CA6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CC0-8BCF-4650-84F8-7029599D5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B01D-2263-413F-AF58-826ACAAB4CA6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CC0-8BCF-4650-84F8-7029599D5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B01D-2263-413F-AF58-826ACAAB4CA6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CC0-8BCF-4650-84F8-7029599D5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B01D-2263-413F-AF58-826ACAAB4CA6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CC0-8BCF-4650-84F8-7029599D5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B01D-2263-413F-AF58-826ACAAB4CA6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CC0-8BCF-4650-84F8-7029599D5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B01D-2263-413F-AF58-826ACAAB4CA6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CC0-8BCF-4650-84F8-7029599D5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AB01D-2263-413F-AF58-826ACAAB4CA6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70CC0-8BCF-4650-84F8-7029599D5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AB01D-2263-413F-AF58-826ACAAB4CA6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70CC0-8BCF-4650-84F8-7029599D58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2" y="266971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92353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3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4423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5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25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20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 defTabSz="457200"/>
              <a:t>12/14/2020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21" y="326342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21" y="29576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72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053542" cy="1400530"/>
          </a:xfrm>
        </p:spPr>
        <p:txBody>
          <a:bodyPr/>
          <a:lstStyle/>
          <a:p>
            <a:pPr algn="ctr"/>
            <a:r>
              <a:rPr lang="ru-RU" sz="8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ook Antiqua" pitchFamily="18" charset="0"/>
              </a:rPr>
              <a:t>ПОЧВА</a:t>
            </a:r>
            <a:endParaRPr lang="ru-RU" sz="8000" b="1" dirty="0">
              <a:solidFill>
                <a:schemeClr val="accent3">
                  <a:lumMod val="40000"/>
                  <a:lumOff val="6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3" t="2651" r="5604" b="32508"/>
          <a:stretch/>
        </p:blipFill>
        <p:spPr bwMode="auto">
          <a:xfrm>
            <a:off x="1572" y="1412776"/>
            <a:ext cx="9142428" cy="541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700808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Garamond" pitchFamily="18" charset="0"/>
              </a:rPr>
              <a:t>ЦЕЛЬ:</a:t>
            </a:r>
            <a:r>
              <a:rPr lang="ru-RU" sz="2800" dirty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Garamond" pitchFamily="18" charset="0"/>
              </a:rPr>
              <a:t>формирование представления о почве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501008"/>
            <a:ext cx="61024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Garamond" pitchFamily="18" charset="0"/>
              </a:rPr>
              <a:t>Задачи:</a:t>
            </a:r>
          </a:p>
          <a:p>
            <a:r>
              <a:rPr lang="ru-RU" sz="3200" dirty="0">
                <a:latin typeface="Garamond" pitchFamily="18" charset="0"/>
              </a:rPr>
              <a:t>1. Дать определение почвы</a:t>
            </a:r>
          </a:p>
          <a:p>
            <a:pPr lvl="0"/>
            <a:r>
              <a:rPr lang="ru-RU" sz="3200" dirty="0">
                <a:latin typeface="Garamond" pitchFamily="18" charset="0"/>
              </a:rPr>
              <a:t>2. Определить состав почвы</a:t>
            </a:r>
          </a:p>
          <a:p>
            <a:pPr lvl="0"/>
            <a:r>
              <a:rPr lang="ru-RU" sz="3200" dirty="0">
                <a:latin typeface="Garamond" pitchFamily="18" charset="0"/>
              </a:rPr>
              <a:t>3. Выявить свойства почвы</a:t>
            </a:r>
          </a:p>
          <a:p>
            <a:pPr lvl="0"/>
            <a:r>
              <a:rPr lang="ru-RU" sz="3200" dirty="0">
                <a:latin typeface="Garamond" pitchFamily="18" charset="0"/>
              </a:rPr>
              <a:t>4. Выяснить образование почвы</a:t>
            </a:r>
          </a:p>
          <a:p>
            <a:pPr lvl="0"/>
            <a:r>
              <a:rPr lang="ru-RU" sz="3200" dirty="0">
                <a:latin typeface="Garamond" pitchFamily="18" charset="0"/>
              </a:rPr>
              <a:t>5. Выяснить значение почвы</a:t>
            </a:r>
          </a:p>
        </p:txBody>
      </p:sp>
    </p:spTree>
    <p:extLst>
      <p:ext uri="{BB962C8B-B14F-4D97-AF65-F5344CB8AC3E}">
        <p14:creationId xmlns:p14="http://schemas.microsoft.com/office/powerpoint/2010/main" val="5265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player.myshared.ru/10/967084/slides/slide_4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8"/>
          <a:stretch/>
        </p:blipFill>
        <p:spPr bwMode="auto">
          <a:xfrm>
            <a:off x="41664" y="332656"/>
            <a:ext cx="909419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72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Урок географии в 5 классе Тема: «Почва — особое природное тело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2"/>
          <a:stretch/>
        </p:blipFill>
        <p:spPr bwMode="auto">
          <a:xfrm>
            <a:off x="0" y="1844824"/>
            <a:ext cx="9139268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Урок географии в 5 классе Тема: «Почва — особое природное тело»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9" t="15812" r="15865" b="64957"/>
          <a:stretch/>
        </p:blipFill>
        <p:spPr bwMode="auto">
          <a:xfrm>
            <a:off x="251520" y="116632"/>
            <a:ext cx="8712968" cy="17281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4" name="Picture 6" descr="http://player.myshared.ru/10/967084/slides/slide_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38" r="47993" b="9591"/>
          <a:stretch/>
        </p:blipFill>
        <p:spPr bwMode="auto">
          <a:xfrm>
            <a:off x="4067944" y="4001617"/>
            <a:ext cx="4241705" cy="288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layer.myshared.ru/10/967084/slides/slide_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" t="23139" r="8984" b="49838"/>
          <a:stretch/>
        </p:blipFill>
        <p:spPr bwMode="auto">
          <a:xfrm>
            <a:off x="3757977" y="3622991"/>
            <a:ext cx="4961133" cy="95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73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layer.myshared.ru/10/967084/slides/slide_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90"/>
          <a:stretch/>
        </p:blipFill>
        <p:spPr bwMode="auto">
          <a:xfrm>
            <a:off x="0" y="0"/>
            <a:ext cx="911581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35042"/>
            <a:ext cx="7053542" cy="140053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Состав почвы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3384476" cy="4195481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ПЕСОК                                  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ГЛИНА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ВОДА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МИНЕРАЛЬНЫЕ СОЛИ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ПЕРЕГНОЙ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ВОЗДУХ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ЖИВЫЕ ОГРАНИЗМЫ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4982" y="-603448"/>
            <a:ext cx="100811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dirty="0" smtClean="0">
                <a:solidFill>
                  <a:srgbClr val="FF0000"/>
                </a:solidFill>
              </a:rPr>
              <a:t>}</a:t>
            </a:r>
            <a:endParaRPr lang="ru-RU" sz="199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973907"/>
            <a:ext cx="4140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Book Antiqua" pitchFamily="18" charset="0"/>
              </a:rPr>
              <a:t>Неорганические вещества</a:t>
            </a:r>
            <a:endParaRPr lang="ru-RU" sz="2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2708920"/>
            <a:ext cx="3815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Book Antiqua" pitchFamily="18" charset="0"/>
              </a:rPr>
              <a:t>Органические вещества</a:t>
            </a:r>
            <a:endParaRPr lang="ru-RU" sz="24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1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1"/>
          <a:stretch/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4752528" cy="648072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Свойство почвы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484" y="2052925"/>
            <a:ext cx="6709906" cy="468844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66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player.myshared.ru/10/967084/slides/slide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89"/>
            <a:ext cx="9123633" cy="563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layer.myshared.ru/10/967084/slides/slide_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2" t="7289" r="18967" b="80350"/>
          <a:stretch/>
        </p:blipFill>
        <p:spPr bwMode="auto">
          <a:xfrm>
            <a:off x="-1" y="5841611"/>
            <a:ext cx="4726983" cy="66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player.myshared.ru/10/967084/slides/slide_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t="64113" r="34809" b="6495"/>
          <a:stretch/>
        </p:blipFill>
        <p:spPr bwMode="auto">
          <a:xfrm>
            <a:off x="4726983" y="5031333"/>
            <a:ext cx="4417017" cy="158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84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16411164_189471338_1_(1)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5458774" cy="357301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3528392" cy="126876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Book Antiqua" pitchFamily="18" charset="0"/>
              </a:rPr>
              <a:t>ЧЕРНОЗЕМ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2" descr="http://zga.com.ru/images/d/a/tema-referativnoj-raboty-po-biologi_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8"/>
            <a:ext cx="2598313" cy="455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3573016"/>
            <a:ext cx="68682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Имеют мощный верхний горизонт почвы, в нём накапливаются остатки отмерших живых организмов, образующих перегной. 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 количества перегноя в почве зависит её плодородие, чем больше перегноя, тем растения лучше обеспечены питательными веществами. </a:t>
            </a:r>
          </a:p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Отложения перегноя в таких почвах может достигать более метра толщины.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3367335" cy="472698"/>
          </a:xfrm>
        </p:spPr>
        <p:txBody>
          <a:bodyPr/>
          <a:lstStyle/>
          <a:p>
            <a:r>
              <a:rPr lang="ru-RU" sz="2000" dirty="0" smtClean="0">
                <a:solidFill>
                  <a:schemeClr val="tx1">
                    <a:lumMod val="95000"/>
                  </a:schemeClr>
                </a:solidFill>
              </a:rPr>
              <a:t>Подзолистые почвы.</a:t>
            </a:r>
            <a:endParaRPr lang="ru-RU" sz="2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40872" y="1339404"/>
            <a:ext cx="4507592" cy="525794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im2-tub-ru.yandex.net/i?id=021a7115a6ef9e6d89579e215a25e486&amp;n=33&amp;h=215&amp;w=22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4264"/>
            <a:ext cx="2781837" cy="407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26171" y="1772816"/>
            <a:ext cx="2938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tx1">
                    <a:lumMod val="95000"/>
                  </a:schemeClr>
                </a:solidFill>
              </a:rPr>
              <a:t>Солончаковые почвы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RU" dirty="0"/>
          </a:p>
        </p:txBody>
      </p:sp>
      <p:pic>
        <p:nvPicPr>
          <p:cNvPr id="6" name="Picture 2" descr="https://lh6.googleusercontent.com/-TPjyOG5sU_I/ST6gHeROgaI/AAAAAAAABGI/S66azSrqZ4Y/s720/IMG_668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915" y="3429000"/>
            <a:ext cx="3296840" cy="293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59755" y="980728"/>
            <a:ext cx="2784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Песчаные почвы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  <a:endParaRPr lang="ru-RU" sz="2400" dirty="0"/>
          </a:p>
        </p:txBody>
      </p:sp>
      <p:pic>
        <p:nvPicPr>
          <p:cNvPr id="8" name="Picture 2" descr="https://im2-tub-ru.yandex.net/i?id=09984ea20ffc40c1a0d52a0a5853034b&amp;n=33&amp;h=215&amp;w=30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17" y="2172926"/>
            <a:ext cx="2544809" cy="35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03302" y="160260"/>
            <a:ext cx="41905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Виды  почв</a:t>
            </a:r>
          </a:p>
        </p:txBody>
      </p:sp>
    </p:spTree>
    <p:extLst>
      <p:ext uri="{BB962C8B-B14F-4D97-AF65-F5344CB8AC3E}">
        <p14:creationId xmlns:p14="http://schemas.microsoft.com/office/powerpoint/2010/main" val="3508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obrazovaka.ru/wp-content/presentations/slides/13254/prezentaciya-pochvy-kazahstana-slide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2376" cy="693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87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player.myshared.ru/10/967084/slides/slide_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1"/>
          <a:stretch/>
        </p:blipFill>
        <p:spPr bwMode="auto">
          <a:xfrm>
            <a:off x="57294" y="476672"/>
            <a:ext cx="9097443" cy="608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89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112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Ион</vt:lpstr>
      <vt:lpstr>ПОЧВА</vt:lpstr>
      <vt:lpstr>Презентация PowerPoint</vt:lpstr>
      <vt:lpstr>Состав почвы</vt:lpstr>
      <vt:lpstr>Свойство почвы</vt:lpstr>
      <vt:lpstr>Презентация PowerPoint</vt:lpstr>
      <vt:lpstr>ЧЕРНОЗЕМ </vt:lpstr>
      <vt:lpstr>Подзолистые почвы.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ПОЧВА</dc:title>
  <dc:creator>Инна</dc:creator>
  <cp:lastModifiedBy>ВАШ</cp:lastModifiedBy>
  <cp:revision>32</cp:revision>
  <dcterms:created xsi:type="dcterms:W3CDTF">2016-05-17T19:07:52Z</dcterms:created>
  <dcterms:modified xsi:type="dcterms:W3CDTF">2020-12-13T23:08:57Z</dcterms:modified>
</cp:coreProperties>
</file>