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2" r:id="rId2"/>
    <p:sldId id="256" r:id="rId3"/>
    <p:sldId id="258" r:id="rId4"/>
    <p:sldId id="257" r:id="rId5"/>
    <p:sldId id="260" r:id="rId6"/>
    <p:sldId id="261" r:id="rId7"/>
    <p:sldId id="263" r:id="rId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34605" autoAdjust="0"/>
    <p:restoredTop sz="86462" autoAdjust="0"/>
  </p:normalViewPr>
  <p:slideViewPr>
    <p:cSldViewPr>
      <p:cViewPr varScale="1">
        <p:scale>
          <a:sx n="87" d="100"/>
          <a:sy n="87" d="100"/>
        </p:scale>
        <p:origin x="-1512" y="-84"/>
      </p:cViewPr>
      <p:guideLst>
        <p:guide orient="horz" pos="2160"/>
        <p:guide pos="2880"/>
      </p:guideLst>
    </p:cSldViewPr>
  </p:slideViewPr>
  <p:outlineViewPr>
    <p:cViewPr>
      <p:scale>
        <a:sx n="33" d="100"/>
        <a:sy n="33" d="100"/>
      </p:scale>
      <p:origin x="16" y="532"/>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3C3BE144-59B5-44C9-98BC-5ED18F627B46}" type="datetimeFigureOut">
              <a:rPr lang="ru-RU" smtClean="0"/>
              <a:pPr/>
              <a:t>22.03.2017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E608BC5-BE0F-4F8B-8D99-4C44C9DFD4F1}" type="slidenum">
              <a:rPr lang="ru-RU" smtClean="0"/>
              <a:pPr/>
              <a:t>‹#›</a:t>
            </a:fld>
            <a:endParaRPr lang="ru-RU"/>
          </a:p>
        </p:txBody>
      </p:sp>
    </p:spTree>
    <p:extLst>
      <p:ext uri="{BB962C8B-B14F-4D97-AF65-F5344CB8AC3E}">
        <p14:creationId xmlns:p14="http://schemas.microsoft.com/office/powerpoint/2010/main" xmlns="" val="29918955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C3BE144-59B5-44C9-98BC-5ED18F627B46}" type="datetimeFigureOut">
              <a:rPr lang="ru-RU" smtClean="0"/>
              <a:pPr/>
              <a:t>22.03.2017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E608BC5-BE0F-4F8B-8D99-4C44C9DFD4F1}" type="slidenum">
              <a:rPr lang="ru-RU" smtClean="0"/>
              <a:pPr/>
              <a:t>‹#›</a:t>
            </a:fld>
            <a:endParaRPr lang="ru-RU"/>
          </a:p>
        </p:txBody>
      </p:sp>
    </p:spTree>
    <p:extLst>
      <p:ext uri="{BB962C8B-B14F-4D97-AF65-F5344CB8AC3E}">
        <p14:creationId xmlns:p14="http://schemas.microsoft.com/office/powerpoint/2010/main" xmlns="" val="8879825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C3BE144-59B5-44C9-98BC-5ED18F627B46}" type="datetimeFigureOut">
              <a:rPr lang="ru-RU" smtClean="0"/>
              <a:pPr/>
              <a:t>22.03.2017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E608BC5-BE0F-4F8B-8D99-4C44C9DFD4F1}" type="slidenum">
              <a:rPr lang="ru-RU" smtClean="0"/>
              <a:pPr/>
              <a:t>‹#›</a:t>
            </a:fld>
            <a:endParaRPr lang="ru-RU"/>
          </a:p>
        </p:txBody>
      </p:sp>
    </p:spTree>
    <p:extLst>
      <p:ext uri="{BB962C8B-B14F-4D97-AF65-F5344CB8AC3E}">
        <p14:creationId xmlns:p14="http://schemas.microsoft.com/office/powerpoint/2010/main" xmlns="" val="6648906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C3BE144-59B5-44C9-98BC-5ED18F627B46}" type="datetimeFigureOut">
              <a:rPr lang="ru-RU" smtClean="0"/>
              <a:pPr/>
              <a:t>22.03.2017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E608BC5-BE0F-4F8B-8D99-4C44C9DFD4F1}" type="slidenum">
              <a:rPr lang="ru-RU" smtClean="0"/>
              <a:pPr/>
              <a:t>‹#›</a:t>
            </a:fld>
            <a:endParaRPr lang="ru-RU"/>
          </a:p>
        </p:txBody>
      </p:sp>
    </p:spTree>
    <p:extLst>
      <p:ext uri="{BB962C8B-B14F-4D97-AF65-F5344CB8AC3E}">
        <p14:creationId xmlns:p14="http://schemas.microsoft.com/office/powerpoint/2010/main" xmlns="" val="22654204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3C3BE144-59B5-44C9-98BC-5ED18F627B46}" type="datetimeFigureOut">
              <a:rPr lang="ru-RU" smtClean="0"/>
              <a:pPr/>
              <a:t>22.03.2017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E608BC5-BE0F-4F8B-8D99-4C44C9DFD4F1}" type="slidenum">
              <a:rPr lang="ru-RU" smtClean="0"/>
              <a:pPr/>
              <a:t>‹#›</a:t>
            </a:fld>
            <a:endParaRPr lang="ru-RU"/>
          </a:p>
        </p:txBody>
      </p:sp>
    </p:spTree>
    <p:extLst>
      <p:ext uri="{BB962C8B-B14F-4D97-AF65-F5344CB8AC3E}">
        <p14:creationId xmlns:p14="http://schemas.microsoft.com/office/powerpoint/2010/main" xmlns="" val="2982489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3C3BE144-59B5-44C9-98BC-5ED18F627B46}" type="datetimeFigureOut">
              <a:rPr lang="ru-RU" smtClean="0"/>
              <a:pPr/>
              <a:t>22.03.2017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E608BC5-BE0F-4F8B-8D99-4C44C9DFD4F1}" type="slidenum">
              <a:rPr lang="ru-RU" smtClean="0"/>
              <a:pPr/>
              <a:t>‹#›</a:t>
            </a:fld>
            <a:endParaRPr lang="ru-RU"/>
          </a:p>
        </p:txBody>
      </p:sp>
    </p:spTree>
    <p:extLst>
      <p:ext uri="{BB962C8B-B14F-4D97-AF65-F5344CB8AC3E}">
        <p14:creationId xmlns:p14="http://schemas.microsoft.com/office/powerpoint/2010/main" xmlns="" val="42306241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3C3BE144-59B5-44C9-98BC-5ED18F627B46}" type="datetimeFigureOut">
              <a:rPr lang="ru-RU" smtClean="0"/>
              <a:pPr/>
              <a:t>22.03.2017</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DE608BC5-BE0F-4F8B-8D99-4C44C9DFD4F1}" type="slidenum">
              <a:rPr lang="ru-RU" smtClean="0"/>
              <a:pPr/>
              <a:t>‹#›</a:t>
            </a:fld>
            <a:endParaRPr lang="ru-RU"/>
          </a:p>
        </p:txBody>
      </p:sp>
    </p:spTree>
    <p:extLst>
      <p:ext uri="{BB962C8B-B14F-4D97-AF65-F5344CB8AC3E}">
        <p14:creationId xmlns:p14="http://schemas.microsoft.com/office/powerpoint/2010/main" xmlns="" val="39055766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3C3BE144-59B5-44C9-98BC-5ED18F627B46}" type="datetimeFigureOut">
              <a:rPr lang="ru-RU" smtClean="0"/>
              <a:pPr/>
              <a:t>22.03.2017</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DE608BC5-BE0F-4F8B-8D99-4C44C9DFD4F1}" type="slidenum">
              <a:rPr lang="ru-RU" smtClean="0"/>
              <a:pPr/>
              <a:t>‹#›</a:t>
            </a:fld>
            <a:endParaRPr lang="ru-RU"/>
          </a:p>
        </p:txBody>
      </p:sp>
    </p:spTree>
    <p:extLst>
      <p:ext uri="{BB962C8B-B14F-4D97-AF65-F5344CB8AC3E}">
        <p14:creationId xmlns:p14="http://schemas.microsoft.com/office/powerpoint/2010/main" xmlns="" val="25259961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3C3BE144-59B5-44C9-98BC-5ED18F627B46}" type="datetimeFigureOut">
              <a:rPr lang="ru-RU" smtClean="0"/>
              <a:pPr/>
              <a:t>22.03.2017</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DE608BC5-BE0F-4F8B-8D99-4C44C9DFD4F1}" type="slidenum">
              <a:rPr lang="ru-RU" smtClean="0"/>
              <a:pPr/>
              <a:t>‹#›</a:t>
            </a:fld>
            <a:endParaRPr lang="ru-RU"/>
          </a:p>
        </p:txBody>
      </p:sp>
    </p:spTree>
    <p:extLst>
      <p:ext uri="{BB962C8B-B14F-4D97-AF65-F5344CB8AC3E}">
        <p14:creationId xmlns:p14="http://schemas.microsoft.com/office/powerpoint/2010/main" xmlns="" val="18217904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3C3BE144-59B5-44C9-98BC-5ED18F627B46}" type="datetimeFigureOut">
              <a:rPr lang="ru-RU" smtClean="0"/>
              <a:pPr/>
              <a:t>22.03.2017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E608BC5-BE0F-4F8B-8D99-4C44C9DFD4F1}" type="slidenum">
              <a:rPr lang="ru-RU" smtClean="0"/>
              <a:pPr/>
              <a:t>‹#›</a:t>
            </a:fld>
            <a:endParaRPr lang="ru-RU"/>
          </a:p>
        </p:txBody>
      </p:sp>
    </p:spTree>
    <p:extLst>
      <p:ext uri="{BB962C8B-B14F-4D97-AF65-F5344CB8AC3E}">
        <p14:creationId xmlns:p14="http://schemas.microsoft.com/office/powerpoint/2010/main" xmlns="" val="42479011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3C3BE144-59B5-44C9-98BC-5ED18F627B46}" type="datetimeFigureOut">
              <a:rPr lang="ru-RU" smtClean="0"/>
              <a:pPr/>
              <a:t>22.03.2017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E608BC5-BE0F-4F8B-8D99-4C44C9DFD4F1}" type="slidenum">
              <a:rPr lang="ru-RU" smtClean="0"/>
              <a:pPr/>
              <a:t>‹#›</a:t>
            </a:fld>
            <a:endParaRPr lang="ru-RU"/>
          </a:p>
        </p:txBody>
      </p:sp>
    </p:spTree>
    <p:extLst>
      <p:ext uri="{BB962C8B-B14F-4D97-AF65-F5344CB8AC3E}">
        <p14:creationId xmlns:p14="http://schemas.microsoft.com/office/powerpoint/2010/main" xmlns="" val="38284029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C3BE144-59B5-44C9-98BC-5ED18F627B46}" type="datetimeFigureOut">
              <a:rPr lang="ru-RU" smtClean="0"/>
              <a:pPr/>
              <a:t>22.03.2017</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E608BC5-BE0F-4F8B-8D99-4C44C9DFD4F1}" type="slidenum">
              <a:rPr lang="ru-RU" smtClean="0"/>
              <a:pPr/>
              <a:t>‹#›</a:t>
            </a:fld>
            <a:endParaRPr lang="ru-RU"/>
          </a:p>
        </p:txBody>
      </p:sp>
    </p:spTree>
    <p:extLst>
      <p:ext uri="{BB962C8B-B14F-4D97-AF65-F5344CB8AC3E}">
        <p14:creationId xmlns:p14="http://schemas.microsoft.com/office/powerpoint/2010/main" xmlns="" val="9687709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000100" y="857232"/>
            <a:ext cx="7500990" cy="2857519"/>
          </a:xfrm>
        </p:spPr>
        <p:txBody>
          <a:bodyPr>
            <a:normAutofit fontScale="90000"/>
          </a:bodyPr>
          <a:lstStyle/>
          <a:p>
            <a:r>
              <a:rPr lang="ru-RU" dirty="0"/>
              <a:t/>
            </a:r>
            <a:br>
              <a:rPr lang="ru-RU" dirty="0"/>
            </a:br>
            <a:r>
              <a:rPr lang="ru-RU" dirty="0" smtClean="0"/>
              <a:t/>
            </a:r>
            <a:br>
              <a:rPr lang="ru-RU" dirty="0" smtClean="0"/>
            </a:br>
            <a:r>
              <a:rPr lang="ru-RU" dirty="0"/>
              <a:t/>
            </a:r>
            <a:br>
              <a:rPr lang="ru-RU" dirty="0"/>
            </a:br>
            <a:r>
              <a:rPr lang="ru-RU" dirty="0" smtClean="0"/>
              <a:t> Презентация к уроку геометрии в 8 классе  по теме « Другие формулы для нахождения площади треугольника. Формула Герона»</a:t>
            </a:r>
            <a:r>
              <a:rPr lang="ru-RU" dirty="0"/>
              <a:t/>
            </a:r>
            <a:br>
              <a:rPr lang="ru-RU" dirty="0"/>
            </a:br>
            <a:r>
              <a:rPr lang="ru-RU" dirty="0" smtClean="0"/>
              <a:t/>
            </a:r>
            <a:br>
              <a:rPr lang="ru-RU" dirty="0" smtClean="0"/>
            </a:br>
            <a:r>
              <a:rPr lang="ru-RU" dirty="0"/>
              <a:t/>
            </a:r>
            <a:br>
              <a:rPr lang="ru-RU" dirty="0"/>
            </a:br>
            <a:endParaRPr lang="ru-RU" dirty="0"/>
          </a:p>
        </p:txBody>
      </p:sp>
      <p:sp>
        <p:nvSpPr>
          <p:cNvPr id="3" name="Подзаголовок 2"/>
          <p:cNvSpPr>
            <a:spLocks noGrp="1"/>
          </p:cNvSpPr>
          <p:nvPr>
            <p:ph type="subTitle" idx="1"/>
          </p:nvPr>
        </p:nvSpPr>
        <p:spPr/>
        <p:txBody>
          <a:bodyPr>
            <a:normAutofit fontScale="92500" lnSpcReduction="10000"/>
          </a:bodyPr>
          <a:lstStyle/>
          <a:p>
            <a:pPr algn="l"/>
            <a:r>
              <a:rPr lang="ru-RU" b="1" dirty="0" smtClean="0">
                <a:latin typeface="Times New Roman" pitchFamily="18" charset="0"/>
                <a:cs typeface="Times New Roman" pitchFamily="18" charset="0"/>
              </a:rPr>
              <a:t>МОУ            «</a:t>
            </a:r>
            <a:r>
              <a:rPr lang="ru-RU" b="1" dirty="0" err="1" smtClean="0">
                <a:latin typeface="Times New Roman" pitchFamily="18" charset="0"/>
                <a:cs typeface="Times New Roman" pitchFamily="18" charset="0"/>
              </a:rPr>
              <a:t>Квакшинская</a:t>
            </a:r>
            <a:r>
              <a:rPr lang="ru-RU" b="1" dirty="0" smtClean="0">
                <a:latin typeface="Times New Roman" pitchFamily="18" charset="0"/>
                <a:cs typeface="Times New Roman" pitchFamily="18" charset="0"/>
              </a:rPr>
              <a:t> СОШ</a:t>
            </a:r>
            <a:r>
              <a:rPr lang="ru-RU" b="1" dirty="0" smtClean="0">
                <a:latin typeface="Times New Roman" pitchFamily="18" charset="0"/>
                <a:cs typeface="Times New Roman" pitchFamily="18" charset="0"/>
              </a:rPr>
              <a:t>»                                                                       </a:t>
            </a:r>
            <a:r>
              <a:rPr lang="ru-RU" b="1" dirty="0" smtClean="0">
                <a:latin typeface="Times New Roman" pitchFamily="18" charset="0"/>
                <a:cs typeface="Times New Roman" pitchFamily="18" charset="0"/>
              </a:rPr>
              <a:t>Калининского района Тверской </a:t>
            </a:r>
            <a:r>
              <a:rPr lang="ru-RU" b="1" dirty="0" smtClean="0">
                <a:latin typeface="Times New Roman" pitchFamily="18" charset="0"/>
                <a:cs typeface="Times New Roman" pitchFamily="18" charset="0"/>
              </a:rPr>
              <a:t>области </a:t>
            </a:r>
            <a:r>
              <a:rPr lang="ru-RU" b="1" dirty="0" smtClean="0">
                <a:latin typeface="Times New Roman" pitchFamily="18" charset="0"/>
                <a:cs typeface="Times New Roman" pitchFamily="18" charset="0"/>
              </a:rPr>
              <a:t>учитель </a:t>
            </a:r>
            <a:r>
              <a:rPr lang="ru-RU" b="1" dirty="0" smtClean="0">
                <a:latin typeface="Times New Roman" pitchFamily="18" charset="0"/>
                <a:cs typeface="Times New Roman" pitchFamily="18" charset="0"/>
              </a:rPr>
              <a:t>       математики </a:t>
            </a:r>
            <a:r>
              <a:rPr lang="ru-RU" b="1" dirty="0" smtClean="0">
                <a:latin typeface="Times New Roman" pitchFamily="18" charset="0"/>
                <a:cs typeface="Times New Roman" pitchFamily="18" charset="0"/>
              </a:rPr>
              <a:t>Иванова </a:t>
            </a:r>
            <a:r>
              <a:rPr lang="ru-RU" b="1" dirty="0" smtClean="0">
                <a:latin typeface="Times New Roman" pitchFamily="18" charset="0"/>
                <a:cs typeface="Times New Roman" pitchFamily="18" charset="0"/>
              </a:rPr>
              <a:t>Зинаида Константиновна</a:t>
            </a:r>
            <a:endParaRPr lang="ru-RU" dirty="0" smtClean="0">
              <a:latin typeface="Times New Roman" pitchFamily="18" charset="0"/>
              <a:cs typeface="Times New Roman" pitchFamily="18" charset="0"/>
            </a:endParaRPr>
          </a:p>
          <a:p>
            <a:endParaRPr lang="ru-RU" dirty="0">
              <a:solidFill>
                <a:srgbClr val="0070C0"/>
              </a:solidFill>
            </a:endParaRPr>
          </a:p>
        </p:txBody>
      </p:sp>
    </p:spTree>
    <p:extLst>
      <p:ext uri="{BB962C8B-B14F-4D97-AF65-F5344CB8AC3E}">
        <p14:creationId xmlns:p14="http://schemas.microsoft.com/office/powerpoint/2010/main" xmlns="" val="154541372"/>
      </p:ext>
    </p:extLst>
  </p:cSld>
  <p:clrMapOvr>
    <a:masterClrMapping/>
  </p:clrMapOvr>
  <p:transition spd="slow">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Заголовок 8"/>
          <p:cNvSpPr>
            <a:spLocks noGrp="1"/>
          </p:cNvSpPr>
          <p:nvPr>
            <p:ph type="title"/>
          </p:nvPr>
        </p:nvSpPr>
        <p:spPr/>
        <p:txBody>
          <a:bodyPr/>
          <a:lstStyle/>
          <a:p>
            <a:r>
              <a:rPr lang="ru-RU" dirty="0" smtClean="0"/>
              <a:t>Задача № 490(б)</a:t>
            </a:r>
            <a:endParaRPr lang="ru-RU" dirty="0"/>
          </a:p>
        </p:txBody>
      </p:sp>
      <p:pic>
        <p:nvPicPr>
          <p:cNvPr id="1026" name="Picture 2"/>
          <p:cNvPicPr>
            <a:picLocks noGrp="1" noChangeAspect="1" noChangeArrowheads="1"/>
          </p:cNvPicPr>
          <p:nvPr>
            <p:ph sz="half" idx="4294967295"/>
          </p:nvPr>
        </p:nvPicPr>
        <p:blipFill>
          <a:blip r:embed="rId2">
            <a:extLst>
              <a:ext uri="{28A0092B-C50C-407E-A947-70E740481C1C}">
                <a14:useLocalDpi xmlns:a14="http://schemas.microsoft.com/office/drawing/2010/main" xmlns="" val="0"/>
              </a:ext>
            </a:extLst>
          </a:blip>
          <a:srcRect/>
          <a:stretch>
            <a:fillRect/>
          </a:stretch>
        </p:blipFill>
        <p:spPr bwMode="auto">
          <a:xfrm>
            <a:off x="1979712" y="1484784"/>
            <a:ext cx="4537075" cy="37814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37877328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Задача №490(в)</a:t>
            </a:r>
            <a:endParaRPr lang="ru-RU"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123728" y="1052736"/>
            <a:ext cx="5262767" cy="441689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89519349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p:txBody>
          <a:bodyPr/>
          <a:lstStyle/>
          <a:p>
            <a:r>
              <a:rPr lang="ru-RU" dirty="0" smtClean="0"/>
              <a:t>491(а)</a:t>
            </a:r>
            <a:endParaRPr lang="ru-RU" dirty="0"/>
          </a:p>
        </p:txBody>
      </p:sp>
      <p:sp>
        <p:nvSpPr>
          <p:cNvPr id="6" name="Объект 5"/>
          <p:cNvSpPr>
            <a:spLocks noGrp="1"/>
          </p:cNvSpPr>
          <p:nvPr>
            <p:ph idx="1"/>
          </p:nvPr>
        </p:nvSpPr>
        <p:spPr/>
        <p:txBody>
          <a:bodyPr/>
          <a:lstStyle/>
          <a:p>
            <a:endParaRPr lang="ru-RU"/>
          </a:p>
        </p:txBody>
      </p:sp>
      <p:sp>
        <p:nvSpPr>
          <p:cNvPr id="7" name="Текст 6"/>
          <p:cNvSpPr>
            <a:spLocks noGrp="1"/>
          </p:cNvSpPr>
          <p:nvPr>
            <p:ph type="body" sz="half" idx="2"/>
          </p:nvPr>
        </p:nvSpPr>
        <p:spPr/>
        <p:txBody>
          <a:bodyPr/>
          <a:lstStyle/>
          <a:p>
            <a:endParaRPr lang="ru-RU"/>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411760" y="1137324"/>
            <a:ext cx="3744416" cy="408409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62513007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Герон Александрийский </a:t>
            </a:r>
            <a:endParaRPr lang="ru-RU" dirty="0"/>
          </a:p>
        </p:txBody>
      </p:sp>
      <p:sp>
        <p:nvSpPr>
          <p:cNvPr id="3" name="Объект 2"/>
          <p:cNvSpPr>
            <a:spLocks noGrp="1"/>
          </p:cNvSpPr>
          <p:nvPr>
            <p:ph idx="1"/>
          </p:nvPr>
        </p:nvSpPr>
        <p:spPr/>
        <p:txBody>
          <a:bodyPr>
            <a:normAutofit fontScale="25000" lnSpcReduction="20000"/>
          </a:bodyPr>
          <a:lstStyle/>
          <a:p>
            <a:pPr algn="just" fontAlgn="base"/>
            <a:r>
              <a:rPr lang="ru-RU" sz="5600" b="1" i="0" dirty="0" smtClean="0">
                <a:solidFill>
                  <a:srgbClr val="444444"/>
                </a:solidFill>
                <a:effectLst/>
                <a:latin typeface="inherit"/>
              </a:rPr>
              <a:t>ГЕРОНА ФОРМУЛА</a:t>
            </a:r>
            <a:r>
              <a:rPr lang="ru-RU" sz="5600" b="0" i="0" dirty="0" smtClean="0">
                <a:solidFill>
                  <a:srgbClr val="444444"/>
                </a:solidFill>
                <a:effectLst/>
                <a:latin typeface="inherit"/>
              </a:rPr>
              <a:t> — формула, выражающая площадь треугольника через три его </a:t>
            </a:r>
            <a:r>
              <a:rPr lang="ru-RU" sz="5600" b="0" i="0" dirty="0" err="1" smtClean="0">
                <a:solidFill>
                  <a:srgbClr val="444444"/>
                </a:solidFill>
                <a:effectLst/>
                <a:latin typeface="inherit"/>
              </a:rPr>
              <a:t>стороны:где</a:t>
            </a:r>
            <a:r>
              <a:rPr lang="ru-RU" sz="5600" b="0" i="0" dirty="0" smtClean="0">
                <a:solidFill>
                  <a:srgbClr val="444444"/>
                </a:solidFill>
                <a:effectLst/>
                <a:latin typeface="inherit"/>
              </a:rPr>
              <a:t> S — площадь треугольника, а, b, с — его стороны и р — полупериметр, т. е.</a:t>
            </a:r>
            <a:br>
              <a:rPr lang="ru-RU" sz="5600" b="0" i="0" dirty="0" smtClean="0">
                <a:solidFill>
                  <a:srgbClr val="444444"/>
                </a:solidFill>
                <a:effectLst/>
                <a:latin typeface="inherit"/>
              </a:rPr>
            </a:br>
            <a:r>
              <a:rPr lang="ru-RU" sz="5600" b="0" i="0" dirty="0" smtClean="0">
                <a:solidFill>
                  <a:srgbClr val="444444"/>
                </a:solidFill>
                <a:effectLst/>
                <a:latin typeface="inherit"/>
              </a:rPr>
              <a:t>Формула названа по имени древнегреческого инженера и ученого Герона, работавшего в Александрии примерно в I в. н. э.</a:t>
            </a:r>
          </a:p>
          <a:p>
            <a:pPr algn="just" fontAlgn="base"/>
            <a:r>
              <a:rPr lang="ru-RU" sz="5600" b="0" i="0" dirty="0" smtClean="0">
                <a:solidFill>
                  <a:srgbClr val="444444"/>
                </a:solidFill>
                <a:effectLst/>
                <a:latin typeface="inherit"/>
              </a:rPr>
              <a:t>Герон Александрийский (</a:t>
            </a:r>
            <a:r>
              <a:rPr lang="ru-RU" sz="5600" b="0" i="0" dirty="0" err="1" smtClean="0">
                <a:solidFill>
                  <a:srgbClr val="444444"/>
                </a:solidFill>
                <a:effectLst/>
                <a:latin typeface="inherit"/>
              </a:rPr>
              <a:t>Ήρων</a:t>
            </a:r>
            <a:r>
              <a:rPr lang="ru-RU" sz="5600" b="0" i="0" dirty="0" smtClean="0">
                <a:solidFill>
                  <a:srgbClr val="444444"/>
                </a:solidFill>
                <a:effectLst/>
                <a:latin typeface="inherit"/>
              </a:rPr>
              <a:t> ο </a:t>
            </a:r>
            <a:r>
              <a:rPr lang="ru-RU" sz="5600" b="0" i="0" dirty="0" err="1" smtClean="0">
                <a:solidFill>
                  <a:srgbClr val="444444"/>
                </a:solidFill>
                <a:effectLst/>
                <a:latin typeface="inherit"/>
              </a:rPr>
              <a:t>Αλεξ</a:t>
            </a:r>
            <a:r>
              <a:rPr lang="ru-RU" sz="5600" b="0" i="0" dirty="0" smtClean="0">
                <a:solidFill>
                  <a:srgbClr val="444444"/>
                </a:solidFill>
                <a:effectLst/>
                <a:latin typeface="inherit"/>
              </a:rPr>
              <a:t>ανδρεύς, 10 — 75) — древнегреческий математик и механик.</a:t>
            </a:r>
            <a:br>
              <a:rPr lang="ru-RU" sz="5600" b="0" i="0" dirty="0" smtClean="0">
                <a:solidFill>
                  <a:srgbClr val="444444"/>
                </a:solidFill>
                <a:effectLst/>
                <a:latin typeface="inherit"/>
              </a:rPr>
            </a:br>
            <a:r>
              <a:rPr lang="ru-RU" sz="5600" b="0" i="0" dirty="0" smtClean="0">
                <a:solidFill>
                  <a:srgbClr val="444444"/>
                </a:solidFill>
                <a:effectLst/>
                <a:latin typeface="inherit"/>
              </a:rPr>
              <a:t>Герон считается величайшим инженером за всю историю человечества. Первым изобрёл автоматические двери, автоматический театр кукол, автомат для продаж, скорострельный самозаряжающийся арбалет, паровую турбину, автоматические декорации, прибор для измерения протяженности дорог (древний «таксометр») и др. Первым начал создавать программируемые устройства (вал со штырьками с намотанной на него веревкой).</a:t>
            </a:r>
            <a:br>
              <a:rPr lang="ru-RU" sz="5600" b="0" i="0" dirty="0" smtClean="0">
                <a:solidFill>
                  <a:srgbClr val="444444"/>
                </a:solidFill>
                <a:effectLst/>
                <a:latin typeface="inherit"/>
              </a:rPr>
            </a:br>
            <a:r>
              <a:rPr lang="ru-RU" sz="5600" b="0" i="0" dirty="0" smtClean="0">
                <a:solidFill>
                  <a:srgbClr val="444444"/>
                </a:solidFill>
                <a:effectLst/>
                <a:latin typeface="inherit"/>
              </a:rPr>
              <a:t>Занимался геометрией, механикой, гидростатикой, оптикой. </a:t>
            </a:r>
            <a:endParaRPr lang="ru-RU" dirty="0"/>
          </a:p>
        </p:txBody>
      </p:sp>
      <p:sp>
        <p:nvSpPr>
          <p:cNvPr id="4" name="Текст 3"/>
          <p:cNvSpPr>
            <a:spLocks noGrp="1"/>
          </p:cNvSpPr>
          <p:nvPr>
            <p:ph type="body" sz="half" idx="2"/>
          </p:nvPr>
        </p:nvSpPr>
        <p:spPr/>
        <p:txBody>
          <a:bodyPr/>
          <a:lstStyle/>
          <a:p>
            <a:endParaRPr lang="ru-RU"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611560" y="1556792"/>
            <a:ext cx="1905000" cy="26765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77950727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Формулы для вычисления площади  треугольника</a:t>
            </a:r>
            <a:endParaRPr lang="ru-RU" dirty="0"/>
          </a:p>
        </p:txBody>
      </p:sp>
      <p:sp>
        <p:nvSpPr>
          <p:cNvPr id="4" name="Текст 3"/>
          <p:cNvSpPr>
            <a:spLocks noGrp="1"/>
          </p:cNvSpPr>
          <p:nvPr>
            <p:ph type="body" sz="half" idx="2"/>
          </p:nvPr>
        </p:nvSpPr>
        <p:spPr/>
        <p:txBody>
          <a:bodyPr/>
          <a:lstStyle/>
          <a:p>
            <a:endParaRPr lang="ru-RU" dirty="0"/>
          </a:p>
        </p:txBody>
      </p:sp>
      <p:pic>
        <p:nvPicPr>
          <p:cNvPr id="5123" name="Picture 3"/>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971600" y="1808331"/>
            <a:ext cx="1714500" cy="19240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5124" name="Picture 4"/>
          <p:cNvPicPr>
            <a:picLocks noGrp="1" noChangeAspect="1" noChangeArrowheads="1"/>
          </p:cNvPicPr>
          <p:nvPr>
            <p:ph idx="1"/>
          </p:nvPr>
        </p:nvPicPr>
        <p:blipFill>
          <a:blip r:embed="rId3">
            <a:extLst>
              <a:ext uri="{28A0092B-C50C-407E-A947-70E740481C1C}">
                <a14:useLocalDpi xmlns:a14="http://schemas.microsoft.com/office/drawing/2010/main" xmlns="" val="0"/>
              </a:ext>
            </a:extLst>
          </a:blip>
          <a:srcRect/>
          <a:stretch>
            <a:fillRect/>
          </a:stretch>
        </p:blipFill>
        <p:spPr bwMode="auto">
          <a:xfrm>
            <a:off x="3575050" y="1282700"/>
            <a:ext cx="5111750" cy="38338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24634196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p:txBody>
          <a:bodyPr>
            <a:normAutofit fontScale="90000"/>
          </a:bodyPr>
          <a:lstStyle/>
          <a:p>
            <a:r>
              <a:rPr lang="ru-RU" dirty="0" smtClean="0"/>
              <a:t>Список используемой литературы</a:t>
            </a:r>
            <a:endParaRPr lang="ru-RU" dirty="0"/>
          </a:p>
        </p:txBody>
      </p:sp>
      <p:sp>
        <p:nvSpPr>
          <p:cNvPr id="6" name="Содержимое 5"/>
          <p:cNvSpPr>
            <a:spLocks noGrp="1"/>
          </p:cNvSpPr>
          <p:nvPr>
            <p:ph idx="1"/>
          </p:nvPr>
        </p:nvSpPr>
        <p:spPr/>
        <p:txBody>
          <a:bodyPr/>
          <a:lstStyle/>
          <a:p>
            <a:r>
              <a:rPr lang="ru-RU" dirty="0" smtClean="0"/>
              <a:t>1.Л.С.Атанасян, В.Ф.Бутузов</a:t>
            </a:r>
            <a:r>
              <a:rPr lang="ru-RU" dirty="0" smtClean="0"/>
              <a:t>, Ю.А.Глазков</a:t>
            </a:r>
            <a:r>
              <a:rPr lang="ru-RU" dirty="0" smtClean="0"/>
              <a:t>, И.И.Юдина   Геометрия</a:t>
            </a:r>
          </a:p>
          <a:p>
            <a:r>
              <a:rPr lang="ru-RU" dirty="0" smtClean="0"/>
              <a:t>Издательство «Просвещение» 2014г.</a:t>
            </a:r>
          </a:p>
          <a:p>
            <a:r>
              <a:rPr lang="ru-RU" dirty="0" smtClean="0"/>
              <a:t>2. Б.Г.Зив, В.М. </a:t>
            </a:r>
            <a:r>
              <a:rPr lang="ru-RU" dirty="0" err="1" smtClean="0"/>
              <a:t>Мейлер</a:t>
            </a:r>
            <a:r>
              <a:rPr lang="ru-RU" dirty="0" smtClean="0"/>
              <a:t>  Дидактические материалы.</a:t>
            </a:r>
          </a:p>
          <a:p>
            <a:r>
              <a:rPr lang="ru-RU" dirty="0" smtClean="0"/>
              <a:t>3. Т.М. Мищенко, А.Д. Блинков  Тематические тесты</a:t>
            </a:r>
          </a:p>
          <a:p>
            <a:pPr>
              <a:buNone/>
            </a:pPr>
            <a:endParaRPr lang="ru-RU" dirty="0" smtClean="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99</TotalTime>
  <Words>71</Words>
  <Application>Microsoft Office PowerPoint</Application>
  <PresentationFormat>Экран (4:3)</PresentationFormat>
  <Paragraphs>14</Paragraphs>
  <Slides>7</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7</vt:i4>
      </vt:variant>
    </vt:vector>
  </HeadingPairs>
  <TitlesOfParts>
    <vt:vector size="8" baseType="lpstr">
      <vt:lpstr>Тема Office</vt:lpstr>
      <vt:lpstr>    Презентация к уроку геометрии в 8 классе  по теме « Другие формулы для нахождения площади треугольника. Формула Герона»   </vt:lpstr>
      <vt:lpstr>Задача № 490(б)</vt:lpstr>
      <vt:lpstr>Задача №490(в)</vt:lpstr>
      <vt:lpstr>491(а)</vt:lpstr>
      <vt:lpstr>Герон Александрийский </vt:lpstr>
      <vt:lpstr>Формулы для вычисления площади  треугольника</vt:lpstr>
      <vt:lpstr>Список используемой литературы</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Задача № 490(б)</dc:title>
  <dc:creator>Поьзователь</dc:creator>
  <cp:lastModifiedBy>User</cp:lastModifiedBy>
  <cp:revision>8</cp:revision>
  <dcterms:created xsi:type="dcterms:W3CDTF">2017-03-08T12:24:17Z</dcterms:created>
  <dcterms:modified xsi:type="dcterms:W3CDTF">2017-03-22T12:02:34Z</dcterms:modified>
</cp:coreProperties>
</file>