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69" r:id="rId2"/>
    <p:sldId id="265" r:id="rId3"/>
    <p:sldId id="256" r:id="rId4"/>
    <p:sldId id="257" r:id="rId5"/>
    <p:sldId id="258" r:id="rId6"/>
    <p:sldId id="259" r:id="rId7"/>
    <p:sldId id="260" r:id="rId8"/>
    <p:sldId id="261" r:id="rId9"/>
    <p:sldId id="262" r:id="rId10"/>
    <p:sldId id="263" r:id="rId11"/>
    <p:sldId id="264" r:id="rId12"/>
    <p:sldId id="266" r:id="rId13"/>
    <p:sldId id="267" r:id="rId14"/>
    <p:sldId id="268" r:id="rId15"/>
    <p:sldId id="270" r:id="rId16"/>
    <p:sldId id="271"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1026"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DA9563-3CA9-485F-8E7E-3417BA32BFAA}" type="datetimeFigureOut">
              <a:rPr lang="ru-RU" smtClean="0"/>
              <a:pPr/>
              <a:t>23.03.2017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DBFF96-885C-4C7A-8F5C-6BAC7B33DBA8}" type="slidenum">
              <a:rPr lang="ru-RU" smtClean="0"/>
              <a:pPr/>
              <a:t>‹#›</a:t>
            </a:fld>
            <a:endParaRPr lang="ru-RU"/>
          </a:p>
        </p:txBody>
      </p:sp>
    </p:spTree>
    <p:extLst>
      <p:ext uri="{BB962C8B-B14F-4D97-AF65-F5344CB8AC3E}">
        <p14:creationId xmlns:p14="http://schemas.microsoft.com/office/powerpoint/2010/main" xmlns="" val="20480825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05DBFF96-885C-4C7A-8F5C-6BAC7B33DBA8}" type="slidenum">
              <a:rPr lang="ru-RU" smtClean="0"/>
              <a:pPr/>
              <a:t>6</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18BBCA2-B487-4CF0-8090-9CA6D0D4679E}" type="datetimeFigureOut">
              <a:rPr lang="ru-RU" smtClean="0"/>
              <a:pPr/>
              <a:t>23.03.2017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46AC0F7-A59D-4D5D-8913-33E274F50AC1}"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18BBCA2-B487-4CF0-8090-9CA6D0D4679E}" type="datetimeFigureOut">
              <a:rPr lang="ru-RU" smtClean="0"/>
              <a:pPr/>
              <a:t>23.03.2017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46AC0F7-A59D-4D5D-8913-33E274F50AC1}"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18BBCA2-B487-4CF0-8090-9CA6D0D4679E}" type="datetimeFigureOut">
              <a:rPr lang="ru-RU" smtClean="0"/>
              <a:pPr/>
              <a:t>23.03.2017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46AC0F7-A59D-4D5D-8913-33E274F50AC1}"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18BBCA2-B487-4CF0-8090-9CA6D0D4679E}" type="datetimeFigureOut">
              <a:rPr lang="ru-RU" smtClean="0"/>
              <a:pPr/>
              <a:t>23.03.2017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46AC0F7-A59D-4D5D-8913-33E274F50AC1}"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18BBCA2-B487-4CF0-8090-9CA6D0D4679E}" type="datetimeFigureOut">
              <a:rPr lang="ru-RU" smtClean="0"/>
              <a:pPr/>
              <a:t>23.03.2017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46AC0F7-A59D-4D5D-8913-33E274F50AC1}"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18BBCA2-B487-4CF0-8090-9CA6D0D4679E}" type="datetimeFigureOut">
              <a:rPr lang="ru-RU" smtClean="0"/>
              <a:pPr/>
              <a:t>23.03.2017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46AC0F7-A59D-4D5D-8913-33E274F50AC1}"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18BBCA2-B487-4CF0-8090-9CA6D0D4679E}" type="datetimeFigureOut">
              <a:rPr lang="ru-RU" smtClean="0"/>
              <a:pPr/>
              <a:t>23.03.2017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46AC0F7-A59D-4D5D-8913-33E274F50AC1}"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18BBCA2-B487-4CF0-8090-9CA6D0D4679E}" type="datetimeFigureOut">
              <a:rPr lang="ru-RU" smtClean="0"/>
              <a:pPr/>
              <a:t>23.03.2017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46AC0F7-A59D-4D5D-8913-33E274F50AC1}"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18BBCA2-B487-4CF0-8090-9CA6D0D4679E}" type="datetimeFigureOut">
              <a:rPr lang="ru-RU" smtClean="0"/>
              <a:pPr/>
              <a:t>23.03.2017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46AC0F7-A59D-4D5D-8913-33E274F50AC1}"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18BBCA2-B487-4CF0-8090-9CA6D0D4679E}" type="datetimeFigureOut">
              <a:rPr lang="ru-RU" smtClean="0"/>
              <a:pPr/>
              <a:t>23.03.2017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46AC0F7-A59D-4D5D-8913-33E274F50AC1}"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18BBCA2-B487-4CF0-8090-9CA6D0D4679E}" type="datetimeFigureOut">
              <a:rPr lang="ru-RU" smtClean="0"/>
              <a:pPr/>
              <a:t>23.03.2017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46AC0F7-A59D-4D5D-8913-33E274F50AC1}"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8BBCA2-B487-4CF0-8090-9CA6D0D4679E}" type="datetimeFigureOut">
              <a:rPr lang="ru-RU" smtClean="0"/>
              <a:pPr/>
              <a:t>23.03.2017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6AC0F7-A59D-4D5D-8913-33E274F50AC1}"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infourok.ru/"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ctrTitle"/>
          </p:nvPr>
        </p:nvSpPr>
        <p:spPr>
          <a:xfrm>
            <a:off x="683568" y="764704"/>
            <a:ext cx="7772400" cy="1944216"/>
          </a:xfrm>
        </p:spPr>
        <p:txBody>
          <a:bodyPr>
            <a:normAutofit fontScale="90000"/>
          </a:bodyPr>
          <a:lstStyle/>
          <a:p>
            <a:r>
              <a:rPr lang="ru-RU" dirty="0" smtClean="0">
                <a:solidFill>
                  <a:srgbClr val="C00000"/>
                </a:solidFill>
              </a:rPr>
              <a:t>Презентация к интегрированному уроку «Простые механизмы и их роль в жизни людей»</a:t>
            </a:r>
            <a:endParaRPr lang="ru-RU" dirty="0">
              <a:solidFill>
                <a:srgbClr val="C00000"/>
              </a:solidFill>
            </a:endParaRPr>
          </a:p>
        </p:txBody>
      </p:sp>
      <p:sp>
        <p:nvSpPr>
          <p:cNvPr id="8" name="Подзаголовок 7"/>
          <p:cNvSpPr>
            <a:spLocks noGrp="1"/>
          </p:cNvSpPr>
          <p:nvPr>
            <p:ph type="subTitle" idx="1"/>
          </p:nvPr>
        </p:nvSpPr>
        <p:spPr>
          <a:xfrm>
            <a:off x="611560" y="3886200"/>
            <a:ext cx="7704856" cy="1752600"/>
          </a:xfrm>
        </p:spPr>
        <p:txBody>
          <a:bodyPr>
            <a:normAutofit/>
          </a:bodyPr>
          <a:lstStyle/>
          <a:p>
            <a:r>
              <a:rPr lang="ru-RU" sz="2400" dirty="0" smtClean="0">
                <a:solidFill>
                  <a:srgbClr val="00B0F0"/>
                </a:solidFill>
              </a:rPr>
              <a:t>МОУ «Квакшинская СОШ» </a:t>
            </a:r>
            <a:r>
              <a:rPr lang="ru-RU" sz="2400" dirty="0" smtClean="0">
                <a:solidFill>
                  <a:srgbClr val="00B0F0"/>
                </a:solidFill>
              </a:rPr>
              <a:t>Калининского района Тверской области</a:t>
            </a:r>
            <a:endParaRPr lang="ru-RU" sz="2400" dirty="0" smtClean="0">
              <a:solidFill>
                <a:srgbClr val="00B0F0"/>
              </a:solidFill>
            </a:endParaRPr>
          </a:p>
          <a:p>
            <a:r>
              <a:rPr lang="ru-RU" sz="2400" dirty="0" smtClean="0">
                <a:solidFill>
                  <a:srgbClr val="00B0F0"/>
                </a:solidFill>
              </a:rPr>
              <a:t>Учитель физики Иванов Михаил Игнатьевич</a:t>
            </a:r>
          </a:p>
          <a:p>
            <a:r>
              <a:rPr lang="ru-RU" sz="2400" dirty="0" smtClean="0">
                <a:solidFill>
                  <a:srgbClr val="00B0F0"/>
                </a:solidFill>
              </a:rPr>
              <a:t>Учитель истории Николаева Любовь Николаевна</a:t>
            </a:r>
            <a:endParaRPr lang="ru-RU" sz="2400" dirty="0">
              <a:solidFill>
                <a:srgbClr val="00B0F0"/>
              </a:solidFill>
            </a:endParaRPr>
          </a:p>
        </p:txBody>
      </p:sp>
    </p:spTree>
    <p:extLst>
      <p:ext uri="{BB962C8B-B14F-4D97-AF65-F5344CB8AC3E}">
        <p14:creationId xmlns:p14="http://schemas.microsoft.com/office/powerpoint/2010/main" xmlns="" val="31142165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Ворот</a:t>
            </a:r>
          </a:p>
        </p:txBody>
      </p:sp>
      <p:sp>
        <p:nvSpPr>
          <p:cNvPr id="3" name="Содержимое 2"/>
          <p:cNvSpPr>
            <a:spLocks noGrp="1"/>
          </p:cNvSpPr>
          <p:nvPr>
            <p:ph idx="1"/>
          </p:nvPr>
        </p:nvSpPr>
        <p:spPr/>
        <p:txBody>
          <a:bodyPr>
            <a:normAutofit fontScale="85000" lnSpcReduction="10000"/>
          </a:bodyPr>
          <a:lstStyle/>
          <a:p>
            <a:r>
              <a:rPr lang="ru-RU" dirty="0">
                <a:latin typeface="Times New Roman" pitchFamily="18" charset="0"/>
                <a:cs typeface="Times New Roman" pitchFamily="18" charset="0"/>
              </a:rPr>
              <a:t>С помощью ворота поднимали воду из глубоких колодцев знойной Аравии. Изнеможенные рабы египетских фараонов или греческих жрецов ворот выволакивали глыбы мрамора из каменоломен. Воротом поднимали на земную поверхность руды металлов на копях Испании или Македонии. Он оказывался полезным всюду, где было недостаточно силы человеческих рук.</a:t>
            </a:r>
          </a:p>
          <a:p>
            <a:endParaRPr lang="ru-RU" dirty="0"/>
          </a:p>
        </p:txBody>
      </p:sp>
      <p:sp>
        <p:nvSpPr>
          <p:cNvPr id="4" name="Текст 3"/>
          <p:cNvSpPr>
            <a:spLocks noGrp="1"/>
          </p:cNvSpPr>
          <p:nvPr>
            <p:ph type="body" sz="half" idx="2"/>
          </p:nvPr>
        </p:nvSpPr>
        <p:spPr/>
        <p:txBody>
          <a:bodyPr/>
          <a:lstStyle/>
          <a:p>
            <a:endParaRPr lang="ru-RU" dirty="0"/>
          </a:p>
        </p:txBody>
      </p:sp>
      <p:pic>
        <p:nvPicPr>
          <p:cNvPr id="5" name="Рисунок 4" descr="http://doc4web.ru/uploads/files/4/3463/hello_html_m6e791280.jpg"/>
          <p:cNvPicPr/>
          <p:nvPr/>
        </p:nvPicPr>
        <p:blipFill>
          <a:blip r:embed="rId2"/>
          <a:srcRect/>
          <a:stretch>
            <a:fillRect/>
          </a:stretch>
        </p:blipFill>
        <p:spPr bwMode="auto">
          <a:xfrm>
            <a:off x="928662" y="4429132"/>
            <a:ext cx="2057400" cy="1543050"/>
          </a:xfrm>
          <a:prstGeom prst="rect">
            <a:avLst/>
          </a:prstGeom>
          <a:noFill/>
          <a:ln w="9525">
            <a:noFill/>
            <a:miter lim="800000"/>
            <a:headEnd/>
            <a:tailEnd/>
          </a:ln>
        </p:spPr>
      </p:pic>
      <p:pic>
        <p:nvPicPr>
          <p:cNvPr id="7" name="Picture 5" descr="Ворот"/>
          <p:cNvPicPr>
            <a:picLocks noChangeAspect="1" noChangeArrowheads="1"/>
          </p:cNvPicPr>
          <p:nvPr/>
        </p:nvPicPr>
        <p:blipFill>
          <a:blip r:embed="rId3"/>
          <a:srcRect/>
          <a:stretch>
            <a:fillRect/>
          </a:stretch>
        </p:blipFill>
        <p:spPr bwMode="auto">
          <a:xfrm>
            <a:off x="571472" y="1714488"/>
            <a:ext cx="2294728" cy="2347582"/>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Times New Roman" pitchFamily="18" charset="0"/>
                <a:cs typeface="Times New Roman" pitchFamily="18" charset="0"/>
              </a:rPr>
              <a:t>Задача 1</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lnSpcReduction="10000"/>
          </a:bodyPr>
          <a:lstStyle/>
          <a:p>
            <a:r>
              <a:rPr lang="ru-RU" dirty="0">
                <a:latin typeface="Times New Roman" pitchFamily="18" charset="0"/>
                <a:cs typeface="Times New Roman" pitchFamily="18" charset="0"/>
              </a:rPr>
              <a:t> №1 Груз весом 500Н поднимают на высоту 2м по наклонной плоскости длиной    8 м, прикладывая силу </a:t>
            </a:r>
            <a:r>
              <a:rPr lang="en-US" dirty="0">
                <a:latin typeface="Times New Roman" pitchFamily="18" charset="0"/>
                <a:cs typeface="Times New Roman" pitchFamily="18" charset="0"/>
              </a:rPr>
              <a:t>F</a:t>
            </a:r>
            <a:r>
              <a:rPr lang="ru-RU" dirty="0">
                <a:latin typeface="Times New Roman" pitchFamily="18" charset="0"/>
                <a:cs typeface="Times New Roman" pitchFamily="18" charset="0"/>
              </a:rPr>
              <a:t>=125 Н.  Во сколько раз  проиграли в силе?  Какую работу надо совершить, чтобы поднять груз на данную высоту? Будет ли выигрыш в работе при использовании наклонной плоскости?</a:t>
            </a:r>
          </a:p>
          <a:p>
            <a:endParaRPr lang="ru-RU" dirty="0"/>
          </a:p>
        </p:txBody>
      </p:sp>
      <p:sp>
        <p:nvSpPr>
          <p:cNvPr id="4" name="Текст 3"/>
          <p:cNvSpPr>
            <a:spLocks noGrp="1"/>
          </p:cNvSpPr>
          <p:nvPr>
            <p:ph type="body" sz="half" idx="2"/>
          </p:nvPr>
        </p:nvSpPr>
        <p:spPr/>
        <p:txBody>
          <a:bodyPr/>
          <a:lstStyle/>
          <a:p>
            <a:endParaRPr lang="ru-RU" dirty="0"/>
          </a:p>
        </p:txBody>
      </p:sp>
      <p:pic>
        <p:nvPicPr>
          <p:cNvPr id="5" name="Рисунок 4" descr="slīpā-plakne-spēka-ietaupījums.png"/>
          <p:cNvPicPr/>
          <p:nvPr/>
        </p:nvPicPr>
        <p:blipFill>
          <a:blip r:embed="rId2"/>
          <a:srcRect/>
          <a:stretch>
            <a:fillRect/>
          </a:stretch>
        </p:blipFill>
        <p:spPr bwMode="auto">
          <a:xfrm>
            <a:off x="642910" y="1785926"/>
            <a:ext cx="2581275" cy="119272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Задача №2</a:t>
            </a:r>
            <a:endParaRPr lang="ru-RU" dirty="0"/>
          </a:p>
        </p:txBody>
      </p:sp>
      <p:sp>
        <p:nvSpPr>
          <p:cNvPr id="4" name="Объект 3"/>
          <p:cNvSpPr>
            <a:spLocks noGrp="1"/>
          </p:cNvSpPr>
          <p:nvPr>
            <p:ph sz="half" idx="2"/>
          </p:nvPr>
        </p:nvSpPr>
        <p:spPr/>
        <p:txBody>
          <a:bodyPr/>
          <a:lstStyle/>
          <a:p>
            <a:r>
              <a:rPr lang="ru-RU" dirty="0" smtClean="0"/>
              <a:t>Какой наибольший груз сможет приподнять мальчик, </a:t>
            </a:r>
            <a:r>
              <a:rPr lang="ru-RU" dirty="0"/>
              <a:t>м</a:t>
            </a:r>
            <a:r>
              <a:rPr lang="ru-RU" dirty="0" smtClean="0"/>
              <a:t>асса которого равна 42 кг. </a:t>
            </a:r>
            <a:r>
              <a:rPr lang="ru-RU" dirty="0"/>
              <a:t>п</a:t>
            </a:r>
            <a:r>
              <a:rPr lang="ru-RU" dirty="0" smtClean="0"/>
              <a:t>ользуясь одним подвижным и одним неподвижным блоками.</a:t>
            </a:r>
            <a:endParaRPr lang="ru-RU" dirty="0"/>
          </a:p>
        </p:txBody>
      </p:sp>
      <p:pic>
        <p:nvPicPr>
          <p:cNvPr id="1027" name="Picture 3"/>
          <p:cNvPicPr>
            <a:picLocks noGrp="1" noChangeAspect="1" noChangeArrowheads="1"/>
          </p:cNvPicPr>
          <p:nvPr>
            <p:ph sz="half" idx="1"/>
          </p:nvPr>
        </p:nvPicPr>
        <p:blipFill>
          <a:blip r:embed="rId2">
            <a:extLst>
              <a:ext uri="{28A0092B-C50C-407E-A947-70E740481C1C}">
                <a14:useLocalDpi xmlns:a14="http://schemas.microsoft.com/office/drawing/2010/main" xmlns="" val="0"/>
              </a:ext>
            </a:extLst>
          </a:blip>
          <a:srcRect/>
          <a:stretch>
            <a:fillRect/>
          </a:stretch>
        </p:blipFill>
        <p:spPr bwMode="auto">
          <a:xfrm>
            <a:off x="601458" y="1600200"/>
            <a:ext cx="3750083"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1905339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Задача 3</a:t>
            </a:r>
            <a:endParaRPr lang="ru-RU" dirty="0"/>
          </a:p>
        </p:txBody>
      </p:sp>
      <p:sp>
        <p:nvSpPr>
          <p:cNvPr id="3" name="Текст 2"/>
          <p:cNvSpPr>
            <a:spLocks noGrp="1"/>
          </p:cNvSpPr>
          <p:nvPr>
            <p:ph type="body" idx="1"/>
          </p:nvPr>
        </p:nvSpPr>
        <p:spPr/>
        <p:txBody>
          <a:bodyPr/>
          <a:lstStyle/>
          <a:p>
            <a:endParaRPr lang="ru-RU"/>
          </a:p>
        </p:txBody>
      </p:sp>
      <p:sp>
        <p:nvSpPr>
          <p:cNvPr id="4" name="Объект 3"/>
          <p:cNvSpPr>
            <a:spLocks noGrp="1"/>
          </p:cNvSpPr>
          <p:nvPr>
            <p:ph sz="half" idx="2"/>
          </p:nvPr>
        </p:nvSpPr>
        <p:spPr/>
        <p:txBody>
          <a:bodyPr/>
          <a:lstStyle/>
          <a:p>
            <a:endParaRPr lang="ru-RU" dirty="0"/>
          </a:p>
        </p:txBody>
      </p:sp>
      <p:sp>
        <p:nvSpPr>
          <p:cNvPr id="5" name="Текст 4"/>
          <p:cNvSpPr>
            <a:spLocks noGrp="1"/>
          </p:cNvSpPr>
          <p:nvPr>
            <p:ph type="body" sz="quarter" idx="3"/>
          </p:nvPr>
        </p:nvSpPr>
        <p:spPr/>
        <p:txBody>
          <a:bodyPr/>
          <a:lstStyle/>
          <a:p>
            <a:endParaRPr lang="ru-RU"/>
          </a:p>
        </p:txBody>
      </p:sp>
      <p:sp>
        <p:nvSpPr>
          <p:cNvPr id="8" name="Объект 7"/>
          <p:cNvSpPr>
            <a:spLocks noGrp="1"/>
          </p:cNvSpPr>
          <p:nvPr>
            <p:ph sz="quarter" idx="4"/>
          </p:nvPr>
        </p:nvSpPr>
        <p:spPr/>
        <p:txBody>
          <a:bodyPr/>
          <a:lstStyle/>
          <a:p>
            <a:pPr lvl="0"/>
            <a:r>
              <a:rPr lang="ru-RU" sz="2800" dirty="0">
                <a:solidFill>
                  <a:prstClr val="black"/>
                </a:solidFill>
              </a:rPr>
              <a:t>Как легче подниматься вверх: лезть по канату или поднимать себя  при  помощи блоков?</a:t>
            </a:r>
          </a:p>
          <a:p>
            <a:endParaRPr lang="ru-RU" dirty="0"/>
          </a:p>
        </p:txBody>
      </p:sp>
      <p:pic>
        <p:nvPicPr>
          <p:cNvPr id="2050" name="Picture 2" descr="C:\Users\1\Desktop\хлам\задача3.jpeg.jpeg.jpe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99592" y="2276872"/>
            <a:ext cx="3240360" cy="35930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912203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Задача №4</a:t>
            </a:r>
            <a:endParaRPr lang="ru-RU" dirty="0"/>
          </a:p>
        </p:txBody>
      </p:sp>
      <p:sp>
        <p:nvSpPr>
          <p:cNvPr id="3" name="Текст 2"/>
          <p:cNvSpPr>
            <a:spLocks noGrp="1"/>
          </p:cNvSpPr>
          <p:nvPr>
            <p:ph type="body" idx="1"/>
          </p:nvPr>
        </p:nvSpPr>
        <p:spPr/>
        <p:txBody>
          <a:bodyPr/>
          <a:lstStyle/>
          <a:p>
            <a:endParaRPr lang="ru-RU"/>
          </a:p>
        </p:txBody>
      </p:sp>
      <p:sp>
        <p:nvSpPr>
          <p:cNvPr id="4" name="Объект 3"/>
          <p:cNvSpPr>
            <a:spLocks noGrp="1"/>
          </p:cNvSpPr>
          <p:nvPr>
            <p:ph sz="half" idx="2"/>
          </p:nvPr>
        </p:nvSpPr>
        <p:spPr/>
        <p:txBody>
          <a:bodyPr/>
          <a:lstStyle/>
          <a:p>
            <a:endParaRPr lang="ru-RU" dirty="0"/>
          </a:p>
        </p:txBody>
      </p:sp>
      <p:sp>
        <p:nvSpPr>
          <p:cNvPr id="5" name="Текст 4"/>
          <p:cNvSpPr>
            <a:spLocks noGrp="1"/>
          </p:cNvSpPr>
          <p:nvPr>
            <p:ph type="body" sz="quarter" idx="3"/>
          </p:nvPr>
        </p:nvSpPr>
        <p:spPr/>
        <p:txBody>
          <a:bodyPr/>
          <a:lstStyle/>
          <a:p>
            <a:endParaRPr lang="ru-RU"/>
          </a:p>
        </p:txBody>
      </p:sp>
      <p:sp>
        <p:nvSpPr>
          <p:cNvPr id="6" name="Объект 5"/>
          <p:cNvSpPr>
            <a:spLocks noGrp="1"/>
          </p:cNvSpPr>
          <p:nvPr>
            <p:ph sz="quarter" idx="4"/>
          </p:nvPr>
        </p:nvSpPr>
        <p:spPr>
          <a:xfrm>
            <a:off x="4645025" y="2174875"/>
            <a:ext cx="4103439" cy="3951288"/>
          </a:xfrm>
        </p:spPr>
        <p:txBody>
          <a:bodyPr/>
          <a:lstStyle/>
          <a:p>
            <a:r>
              <a:rPr lang="ru-RU" dirty="0" smtClean="0"/>
              <a:t>Как только на жертвеннике загорался огонь, двери храма раскрывались. Объясните «чудо древних египетских жрецов»</a:t>
            </a:r>
          </a:p>
          <a:p>
            <a:r>
              <a:rPr lang="ru-RU" dirty="0" smtClean="0"/>
              <a:t>(Жертвенник  , в котором находится воздух ,при помощи трубы соединён с кожаным мешком).</a:t>
            </a:r>
            <a:endParaRPr lang="ru-RU" dirty="0"/>
          </a:p>
        </p:txBody>
      </p:sp>
      <p:pic>
        <p:nvPicPr>
          <p:cNvPr id="3074" name="Picture 2" descr="C:\Users\1\Desktop\хлам\задача1.jpe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72085" y="2276872"/>
            <a:ext cx="3927907" cy="374441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146804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«Золотое правило» механики</a:t>
            </a:r>
            <a:endParaRPr lang="ru-RU" dirty="0"/>
          </a:p>
        </p:txBody>
      </p:sp>
      <p:sp>
        <p:nvSpPr>
          <p:cNvPr id="4" name="Объект 3"/>
          <p:cNvSpPr>
            <a:spLocks noGrp="1"/>
          </p:cNvSpPr>
          <p:nvPr>
            <p:ph idx="1"/>
          </p:nvPr>
        </p:nvSpPr>
        <p:spPr/>
        <p:txBody>
          <a:bodyPr>
            <a:normAutofit fontScale="92500" lnSpcReduction="10000"/>
          </a:bodyPr>
          <a:lstStyle/>
          <a:p>
            <a:r>
              <a:rPr lang="ru-RU" dirty="0" smtClean="0">
                <a:solidFill>
                  <a:srgbClr val="FF0000"/>
                </a:solidFill>
              </a:rPr>
              <a:t>«Золотое правило» механики применимо абсолютно ко всем простым механизмам.</a:t>
            </a:r>
          </a:p>
          <a:p>
            <a:r>
              <a:rPr lang="ru-RU" dirty="0" smtClean="0">
                <a:solidFill>
                  <a:srgbClr val="0070C0"/>
                </a:solidFill>
              </a:rPr>
              <a:t>Многовековая практика показала, что ни один из простых механизмов не дает выигрыша в работе.</a:t>
            </a:r>
          </a:p>
          <a:p>
            <a:r>
              <a:rPr lang="ru-RU" dirty="0" smtClean="0">
                <a:solidFill>
                  <a:srgbClr val="FF0000"/>
                </a:solidFill>
              </a:rPr>
              <a:t>Простые механизмы облегчают труд человека, но не уменьшают совершаемую им работу. </a:t>
            </a:r>
            <a:r>
              <a:rPr lang="ru-RU" dirty="0" smtClean="0">
                <a:solidFill>
                  <a:schemeClr val="tx1">
                    <a:lumMod val="95000"/>
                    <a:lumOff val="5000"/>
                  </a:schemeClr>
                </a:solidFill>
              </a:rPr>
              <a:t>Они просто помогают переводить одни виды усилий в другие, более удобные в конкретной ситуации</a:t>
            </a:r>
            <a:endParaRPr lang="ru-RU" dirty="0">
              <a:solidFill>
                <a:schemeClr val="tx1">
                  <a:lumMod val="95000"/>
                  <a:lumOff val="5000"/>
                </a:schemeClr>
              </a:solidFill>
            </a:endParaRPr>
          </a:p>
        </p:txBody>
      </p:sp>
    </p:spTree>
    <p:extLst>
      <p:ext uri="{BB962C8B-B14F-4D97-AF65-F5344CB8AC3E}">
        <p14:creationId xmlns:p14="http://schemas.microsoft.com/office/powerpoint/2010/main" xmlns="" val="954769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1000"/>
                                        <p:tgtEl>
                                          <p:spTgt spid="4">
                                            <p:txEl>
                                              <p:pRg st="0" end="0"/>
                                            </p:txEl>
                                          </p:spTgt>
                                        </p:tgtEl>
                                      </p:cBhvr>
                                    </p:animEffect>
                                    <p:anim calcmode="lin" valueType="num">
                                      <p:cBhvr>
                                        <p:cTn id="1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1000"/>
                                        <p:tgtEl>
                                          <p:spTgt spid="4">
                                            <p:txEl>
                                              <p:pRg st="1" end="1"/>
                                            </p:txEl>
                                          </p:spTgt>
                                        </p:tgtEl>
                                      </p:cBhvr>
                                    </p:animEffect>
                                    <p:anim calcmode="lin" valueType="num">
                                      <p:cBhvr>
                                        <p:cTn id="2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fade">
                                      <p:cBhvr>
                                        <p:cTn id="26" dur="1000"/>
                                        <p:tgtEl>
                                          <p:spTgt spid="4">
                                            <p:txEl>
                                              <p:pRg st="2" end="2"/>
                                            </p:txEl>
                                          </p:spTgt>
                                        </p:tgtEl>
                                      </p:cBhvr>
                                    </p:animEffect>
                                    <p:anim calcmode="lin" valueType="num">
                                      <p:cBhvr>
                                        <p:cTn id="27"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Литература и источники</a:t>
            </a:r>
            <a:endParaRPr lang="ru-RU" dirty="0"/>
          </a:p>
        </p:txBody>
      </p:sp>
      <p:sp>
        <p:nvSpPr>
          <p:cNvPr id="4" name="Объект 3"/>
          <p:cNvSpPr>
            <a:spLocks noGrp="1"/>
          </p:cNvSpPr>
          <p:nvPr>
            <p:ph idx="1"/>
          </p:nvPr>
        </p:nvSpPr>
        <p:spPr/>
        <p:txBody>
          <a:bodyPr>
            <a:normAutofit fontScale="92500" lnSpcReduction="20000"/>
          </a:bodyPr>
          <a:lstStyle/>
          <a:p>
            <a:pPr>
              <a:spcAft>
                <a:spcPts val="0"/>
              </a:spcAft>
            </a:pPr>
            <a:r>
              <a:rPr lang="ru-RU" dirty="0" smtClean="0">
                <a:solidFill>
                  <a:srgbClr val="000000"/>
                </a:solidFill>
                <a:latin typeface="Times New Roman"/>
                <a:ea typeface="Times New Roman"/>
              </a:rPr>
              <a:t>Литература</a:t>
            </a:r>
            <a:endParaRPr lang="ru-RU" dirty="0" smtClean="0"/>
          </a:p>
          <a:p>
            <a:r>
              <a:rPr lang="ru-RU" dirty="0" smtClean="0"/>
              <a:t>С.В. Громов, Н.А.Родина  Физика 7 класс</a:t>
            </a:r>
          </a:p>
          <a:p>
            <a:r>
              <a:rPr lang="ru-RU" dirty="0" err="1" smtClean="0"/>
              <a:t>В.И.Лукашик,Е.В.Иванова</a:t>
            </a:r>
            <a:r>
              <a:rPr lang="ru-RU" dirty="0" smtClean="0"/>
              <a:t>  Сборник задач по физике 7-9 класс</a:t>
            </a:r>
          </a:p>
          <a:p>
            <a:r>
              <a:rPr lang="ru-RU" dirty="0" err="1" smtClean="0"/>
              <a:t>А.А.Вигасин</a:t>
            </a:r>
            <a:r>
              <a:rPr lang="ru-RU" dirty="0" smtClean="0"/>
              <a:t>, Г.И. </a:t>
            </a:r>
            <a:r>
              <a:rPr lang="ru-RU" dirty="0" err="1" smtClean="0"/>
              <a:t>Годер</a:t>
            </a:r>
            <a:r>
              <a:rPr lang="ru-RU" dirty="0" smtClean="0"/>
              <a:t>, И.С. Свенцицкая История Древнего мира 5 класс</a:t>
            </a:r>
          </a:p>
          <a:p>
            <a:r>
              <a:rPr lang="ru-RU" dirty="0" smtClean="0"/>
              <a:t> </a:t>
            </a:r>
            <a:r>
              <a:rPr lang="ru-RU" u="sng" dirty="0" smtClean="0">
                <a:hlinkClick r:id="rId2"/>
              </a:rPr>
              <a:t>https://infourok.ru</a:t>
            </a:r>
            <a:endParaRPr lang="ru-RU" dirty="0" smtClean="0"/>
          </a:p>
          <a:p>
            <a:r>
              <a:rPr lang="ru-RU" dirty="0" smtClean="0"/>
              <a:t> http://</a:t>
            </a:r>
            <a:r>
              <a:rPr lang="ru-RU" dirty="0" smtClean="0"/>
              <a:t>festival.1september.ru</a:t>
            </a:r>
            <a:endParaRPr lang="ru-RU" dirty="0">
              <a:latin typeface="Times New Roman"/>
              <a:ea typeface="Times New Roman"/>
            </a:endParaRPr>
          </a:p>
          <a:p>
            <a:pPr>
              <a:spcAft>
                <a:spcPts val="0"/>
              </a:spcAft>
            </a:pPr>
            <a:r>
              <a:rPr lang="ru-RU" dirty="0">
                <a:solidFill>
                  <a:srgbClr val="000000"/>
                </a:solidFill>
                <a:latin typeface="Times New Roman"/>
                <a:ea typeface="Times New Roman"/>
              </a:rPr>
              <a:t> </a:t>
            </a:r>
            <a:r>
              <a:rPr lang="en-US" dirty="0">
                <a:solidFill>
                  <a:srgbClr val="000000"/>
                </a:solidFill>
                <a:latin typeface="Times New Roman"/>
                <a:ea typeface="Times New Roman"/>
              </a:rPr>
              <a:t>https://</a:t>
            </a:r>
            <a:r>
              <a:rPr lang="en-US" dirty="0" smtClean="0">
                <a:solidFill>
                  <a:srgbClr val="000000"/>
                </a:solidFill>
                <a:latin typeface="Times New Roman"/>
                <a:ea typeface="Times New Roman"/>
              </a:rPr>
              <a:t>infourok.ru</a:t>
            </a:r>
            <a:endParaRPr lang="ru-RU" dirty="0" smtClean="0">
              <a:solidFill>
                <a:srgbClr val="000000"/>
              </a:solidFill>
              <a:latin typeface="Times New Roman"/>
              <a:ea typeface="Times New Roman"/>
            </a:endParaRPr>
          </a:p>
          <a:p>
            <a:pPr>
              <a:spcAft>
                <a:spcPts val="0"/>
              </a:spcAft>
            </a:pPr>
            <a:r>
              <a:rPr lang="en-US" dirty="0">
                <a:latin typeface="Times New Roman"/>
                <a:ea typeface="Times New Roman"/>
              </a:rPr>
              <a:t>http://festival.1september.ru</a:t>
            </a:r>
            <a:endParaRPr lang="ru-RU" dirty="0">
              <a:latin typeface="Times New Roman"/>
              <a:ea typeface="Times New Roman"/>
            </a:endParaRPr>
          </a:p>
          <a:p>
            <a:endParaRPr lang="ru-RU" dirty="0"/>
          </a:p>
        </p:txBody>
      </p:sp>
    </p:spTree>
    <p:extLst>
      <p:ext uri="{BB962C8B-B14F-4D97-AF65-F5344CB8AC3E}">
        <p14:creationId xmlns:p14="http://schemas.microsoft.com/office/powerpoint/2010/main" xmlns="" val="22574234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1143000"/>
          </a:xfrm>
        </p:spPr>
        <p:txBody>
          <a:bodyPr>
            <a:normAutofit fontScale="90000"/>
          </a:bodyPr>
          <a:lstStyle/>
          <a:p>
            <a:r>
              <a:rPr lang="ru-RU" dirty="0" smtClean="0">
                <a:latin typeface="Times New Roman" pitchFamily="18" charset="0"/>
                <a:cs typeface="Times New Roman" pitchFamily="18" charset="0"/>
              </a:rPr>
              <a:t>Простые механизмы и их роль в жизни человека</a:t>
            </a:r>
            <a:endParaRPr lang="ru-RU" dirty="0">
              <a:latin typeface="Times New Roman" pitchFamily="18" charset="0"/>
              <a:cs typeface="Times New Roman" pitchFamily="18" charset="0"/>
            </a:endParaRPr>
          </a:p>
        </p:txBody>
      </p:sp>
      <p:pic>
        <p:nvPicPr>
          <p:cNvPr id="4" name="Picture 4" descr="Палка"/>
          <p:cNvPicPr>
            <a:picLocks noGrp="1" noChangeAspect="1" noChangeArrowheads="1"/>
          </p:cNvPicPr>
          <p:nvPr>
            <p:ph idx="1"/>
          </p:nvPr>
        </p:nvPicPr>
        <p:blipFill>
          <a:blip r:embed="rId2" cstate="print"/>
          <a:srcRect/>
          <a:stretch>
            <a:fillRect/>
          </a:stretch>
        </p:blipFill>
        <p:spPr bwMode="auto">
          <a:xfrm>
            <a:off x="3428992" y="2000240"/>
            <a:ext cx="2596896" cy="1341120"/>
          </a:xfrm>
          <a:prstGeom prst="rect">
            <a:avLst/>
          </a:prstGeom>
          <a:noFill/>
        </p:spPr>
      </p:pic>
      <p:pic>
        <p:nvPicPr>
          <p:cNvPr id="5" name="Рисунок 4" descr="http://doc4web.ru/uploads/files/4/3463/hello_html_m6e791280.jpg"/>
          <p:cNvPicPr/>
          <p:nvPr/>
        </p:nvPicPr>
        <p:blipFill>
          <a:blip r:embed="rId3"/>
          <a:srcRect/>
          <a:stretch>
            <a:fillRect/>
          </a:stretch>
        </p:blipFill>
        <p:spPr bwMode="auto">
          <a:xfrm>
            <a:off x="357158" y="1643050"/>
            <a:ext cx="2057400" cy="1543050"/>
          </a:xfrm>
          <a:prstGeom prst="rect">
            <a:avLst/>
          </a:prstGeom>
          <a:noFill/>
          <a:ln w="9525">
            <a:noFill/>
            <a:miter lim="800000"/>
            <a:headEnd/>
            <a:tailEnd/>
          </a:ln>
        </p:spPr>
      </p:pic>
      <p:pic>
        <p:nvPicPr>
          <p:cNvPr id="6" name="Рисунок 5" descr="slīpā-plakne-spēka-ietaupījums.png"/>
          <p:cNvPicPr/>
          <p:nvPr/>
        </p:nvPicPr>
        <p:blipFill>
          <a:blip r:embed="rId4"/>
          <a:srcRect/>
          <a:stretch>
            <a:fillRect/>
          </a:stretch>
        </p:blipFill>
        <p:spPr bwMode="auto">
          <a:xfrm>
            <a:off x="3357554" y="3357562"/>
            <a:ext cx="2581275" cy="1192727"/>
          </a:xfrm>
          <a:prstGeom prst="rect">
            <a:avLst/>
          </a:prstGeom>
          <a:noFill/>
          <a:ln w="9525">
            <a:noFill/>
            <a:miter lim="800000"/>
            <a:headEnd/>
            <a:tailEnd/>
          </a:ln>
        </p:spPr>
      </p:pic>
      <p:pic>
        <p:nvPicPr>
          <p:cNvPr id="7" name="Рисунок 6" descr="http://class-fizika.narod.ru/7_class/7_blok/21.jpg"/>
          <p:cNvPicPr/>
          <p:nvPr/>
        </p:nvPicPr>
        <p:blipFill>
          <a:blip r:embed="rId5"/>
          <a:srcRect/>
          <a:stretch>
            <a:fillRect/>
          </a:stretch>
        </p:blipFill>
        <p:spPr bwMode="auto">
          <a:xfrm>
            <a:off x="6215074" y="1928802"/>
            <a:ext cx="1905000" cy="2219325"/>
          </a:xfrm>
          <a:prstGeom prst="rect">
            <a:avLst/>
          </a:prstGeom>
          <a:noFill/>
          <a:ln w="9525">
            <a:noFill/>
            <a:miter lim="800000"/>
            <a:headEnd/>
            <a:tailEnd/>
          </a:ln>
        </p:spPr>
      </p:pic>
      <p:pic>
        <p:nvPicPr>
          <p:cNvPr id="8" name="Рисунок 7" descr="Технологии строительства пирамид"/>
          <p:cNvPicPr/>
          <p:nvPr/>
        </p:nvPicPr>
        <p:blipFill>
          <a:blip r:embed="rId6"/>
          <a:srcRect/>
          <a:stretch>
            <a:fillRect/>
          </a:stretch>
        </p:blipFill>
        <p:spPr bwMode="auto">
          <a:xfrm>
            <a:off x="5214942" y="4572008"/>
            <a:ext cx="2786082" cy="2000264"/>
          </a:xfrm>
          <a:prstGeom prst="rect">
            <a:avLst/>
          </a:prstGeom>
          <a:noFill/>
          <a:ln w="9525">
            <a:noFill/>
            <a:miter lim="800000"/>
            <a:headEnd/>
            <a:tailEnd/>
          </a:ln>
        </p:spPr>
      </p:pic>
      <p:pic>
        <p:nvPicPr>
          <p:cNvPr id="10" name="Picture 4" descr="Весло"/>
          <p:cNvPicPr>
            <a:picLocks noChangeAspect="1" noChangeArrowheads="1"/>
          </p:cNvPicPr>
          <p:nvPr/>
        </p:nvPicPr>
        <p:blipFill>
          <a:blip r:embed="rId7"/>
          <a:srcRect/>
          <a:stretch>
            <a:fillRect/>
          </a:stretch>
        </p:blipFill>
        <p:spPr bwMode="auto">
          <a:xfrm>
            <a:off x="500034" y="4214819"/>
            <a:ext cx="3290097" cy="1928826"/>
          </a:xfrm>
          <a:prstGeom prst="rect">
            <a:avLst/>
          </a:prstGeom>
          <a:noFill/>
          <a:ln w="9525">
            <a:solidFill>
              <a:schemeClr val="bg1"/>
            </a:solid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latin typeface="Times New Roman" pitchFamily="18" charset="0"/>
                <a:cs typeface="Times New Roman" pitchFamily="18" charset="0"/>
              </a:rPr>
              <a:t>Простые механизмы и их роль в жизни человека</a:t>
            </a:r>
            <a:endParaRPr lang="ru-RU" dirty="0">
              <a:latin typeface="Times New Roman" pitchFamily="18" charset="0"/>
              <a:cs typeface="Times New Roman" pitchFamily="18" charset="0"/>
            </a:endParaRPr>
          </a:p>
        </p:txBody>
      </p:sp>
      <p:sp>
        <p:nvSpPr>
          <p:cNvPr id="5" name="Содержимое 4"/>
          <p:cNvSpPr>
            <a:spLocks noGrp="1"/>
          </p:cNvSpPr>
          <p:nvPr>
            <p:ph idx="1"/>
          </p:nvPr>
        </p:nvSpPr>
        <p:spPr/>
        <p:txBody>
          <a:bodyPr>
            <a:normAutofit/>
          </a:bodyPr>
          <a:lstStyle/>
          <a:p>
            <a:r>
              <a:rPr lang="ru-RU" sz="2800" b="1" dirty="0">
                <a:latin typeface="Times New Roman" pitchFamily="18" charset="0"/>
                <a:cs typeface="Times New Roman" pitchFamily="18" charset="0"/>
              </a:rPr>
              <a:t>Простейшим механизмом, при помощи которого можно поднять тяжелые предметы, является рычаг.</a:t>
            </a:r>
            <a:endParaRPr lang="ru-RU" sz="2800" dirty="0">
              <a:latin typeface="Times New Roman" pitchFamily="18" charset="0"/>
              <a:cs typeface="Times New Roman" pitchFamily="18" charset="0"/>
            </a:endParaRPr>
          </a:p>
          <a:p>
            <a:r>
              <a:rPr lang="ru-RU" sz="2800" dirty="0">
                <a:latin typeface="Times New Roman" pitchFamily="18" charset="0"/>
                <a:cs typeface="Times New Roman" pitchFamily="18" charset="0"/>
              </a:rPr>
              <a:t>Рычаг состоит из </a:t>
            </a:r>
            <a:r>
              <a:rPr lang="ru-RU" sz="2800" b="1" dirty="0">
                <a:latin typeface="Times New Roman" pitchFamily="18" charset="0"/>
                <a:cs typeface="Times New Roman" pitchFamily="18" charset="0"/>
              </a:rPr>
              <a:t>перекладины рычага</a:t>
            </a:r>
            <a:r>
              <a:rPr lang="ru-RU" sz="2800" dirty="0">
                <a:latin typeface="Times New Roman" pitchFamily="18" charset="0"/>
                <a:cs typeface="Times New Roman" pitchFamily="18" charset="0"/>
              </a:rPr>
              <a:t> и </a:t>
            </a:r>
            <a:r>
              <a:rPr lang="ru-RU" sz="2800" b="1" dirty="0">
                <a:latin typeface="Times New Roman" pitchFamily="18" charset="0"/>
                <a:cs typeface="Times New Roman" pitchFamily="18" charset="0"/>
              </a:rPr>
              <a:t>опоры</a:t>
            </a:r>
            <a:r>
              <a:rPr lang="ru-RU" sz="2800" dirty="0">
                <a:latin typeface="Times New Roman" pitchFamily="18" charset="0"/>
                <a:cs typeface="Times New Roman" pitchFamily="18" charset="0"/>
              </a:rPr>
              <a:t>.</a:t>
            </a:r>
          </a:p>
          <a:p>
            <a:r>
              <a:rPr lang="ru-RU" sz="2800" dirty="0">
                <a:latin typeface="Times New Roman" pitchFamily="18" charset="0"/>
                <a:cs typeface="Times New Roman" pitchFamily="18" charset="0"/>
              </a:rPr>
              <a:t>Точка опоры перекладину рычага делит на два</a:t>
            </a:r>
            <a:r>
              <a:rPr lang="ru-RU" sz="2800" b="1" i="1" dirty="0">
                <a:latin typeface="Times New Roman" pitchFamily="18" charset="0"/>
                <a:cs typeface="Times New Roman" pitchFamily="18" charset="0"/>
              </a:rPr>
              <a:t> </a:t>
            </a:r>
            <a:r>
              <a:rPr lang="ru-RU" sz="2800" b="1" dirty="0">
                <a:latin typeface="Times New Roman" pitchFamily="18" charset="0"/>
                <a:cs typeface="Times New Roman" pitchFamily="18" charset="0"/>
              </a:rPr>
              <a:t>плеча рычага</a:t>
            </a:r>
            <a:endParaRPr lang="ru-RU" sz="2800" dirty="0">
              <a:latin typeface="Times New Roman" pitchFamily="18" charset="0"/>
              <a:cs typeface="Times New Roman" pitchFamily="18" charset="0"/>
            </a:endParaRPr>
          </a:p>
          <a:p>
            <a:endParaRPr lang="ru-RU" dirty="0"/>
          </a:p>
        </p:txBody>
      </p:sp>
      <p:sp>
        <p:nvSpPr>
          <p:cNvPr id="6" name="Текст 5"/>
          <p:cNvSpPr>
            <a:spLocks noGrp="1"/>
          </p:cNvSpPr>
          <p:nvPr>
            <p:ph type="body" sz="half" idx="2"/>
          </p:nvPr>
        </p:nvSpPr>
        <p:spPr/>
        <p:txBody>
          <a:bodyPr/>
          <a:lstStyle/>
          <a:p>
            <a:endParaRPr lang="ru-RU" dirty="0"/>
          </a:p>
        </p:txBody>
      </p:sp>
      <p:pic>
        <p:nvPicPr>
          <p:cNvPr id="7" name="Рисунок 6" descr="сила.png"/>
          <p:cNvPicPr/>
          <p:nvPr/>
        </p:nvPicPr>
        <p:blipFill>
          <a:blip r:embed="rId2"/>
          <a:srcRect/>
          <a:stretch>
            <a:fillRect/>
          </a:stretch>
        </p:blipFill>
        <p:spPr bwMode="auto">
          <a:xfrm>
            <a:off x="857224" y="3571876"/>
            <a:ext cx="2286015" cy="2428892"/>
          </a:xfrm>
          <a:prstGeom prst="rect">
            <a:avLst/>
          </a:prstGeom>
          <a:noFill/>
          <a:ln w="9525">
            <a:noFill/>
            <a:miter lim="800000"/>
            <a:headEnd/>
            <a:tailEnd/>
          </a:ln>
        </p:spPr>
      </p:pic>
      <p:pic>
        <p:nvPicPr>
          <p:cNvPr id="8" name="Picture 4" descr="Тачка"/>
          <p:cNvPicPr>
            <a:picLocks noChangeAspect="1" noChangeArrowheads="1"/>
          </p:cNvPicPr>
          <p:nvPr/>
        </p:nvPicPr>
        <p:blipFill>
          <a:blip r:embed="rId3" cstate="print"/>
          <a:srcRect/>
          <a:stretch>
            <a:fillRect/>
          </a:stretch>
        </p:blipFill>
        <p:spPr bwMode="auto">
          <a:xfrm>
            <a:off x="642910" y="1928802"/>
            <a:ext cx="2159095" cy="1590669"/>
          </a:xfrm>
          <a:prstGeom prst="rect">
            <a:avLst/>
          </a:prstGeom>
          <a:noFill/>
          <a:ln w="57150">
            <a:solidFill>
              <a:srgbClr val="000000"/>
            </a:solid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Times New Roman" pitchFamily="18" charset="0"/>
                <a:cs typeface="Times New Roman" pitchFamily="18" charset="0"/>
              </a:rPr>
              <a:t>Рычаг</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a:bodyPr>
          <a:lstStyle/>
          <a:p>
            <a:r>
              <a:rPr lang="ru-RU" sz="1400" dirty="0">
                <a:latin typeface="Times New Roman" pitchFamily="18" charset="0"/>
                <a:cs typeface="Times New Roman" pitchFamily="18" charset="0"/>
              </a:rPr>
              <a:t>Используя принцип рычага, появилась возможность создания механизмов, облегчающих человеческий труд и позволяющих выполнять действия, для которых было недостаточно физической силы человека. Наглядным примером тому могут служить знаменитые египетские пирамиды. Вес блоков, из которых возводились пирамиды, достигал 2500 тонн. Блоки нужно было не только передвигать, но и </a:t>
            </a:r>
            <a:r>
              <a:rPr lang="ru-RU" sz="1400" dirty="0" smtClean="0">
                <a:latin typeface="Times New Roman" pitchFamily="18" charset="0"/>
                <a:cs typeface="Times New Roman" pitchFamily="18" charset="0"/>
              </a:rPr>
              <a:t>поднимать</a:t>
            </a:r>
          </a:p>
          <a:p>
            <a:r>
              <a:rPr lang="ru-RU" sz="1400" b="1" i="1" dirty="0">
                <a:latin typeface="Times New Roman" pitchFamily="18" charset="0"/>
                <a:cs typeface="Times New Roman" pitchFamily="18" charset="0"/>
              </a:rPr>
              <a:t>Геродот, "История. Книга вторая" (глава 124)</a:t>
            </a:r>
            <a:endParaRPr lang="ru-RU" sz="1400" dirty="0">
              <a:latin typeface="Times New Roman" pitchFamily="18" charset="0"/>
              <a:cs typeface="Times New Roman" pitchFamily="18" charset="0"/>
            </a:endParaRPr>
          </a:p>
          <a:p>
            <a:r>
              <a:rPr lang="ru-RU" sz="1400" b="1" dirty="0">
                <a:latin typeface="Times New Roman" pitchFamily="18" charset="0"/>
                <a:cs typeface="Times New Roman" pitchFamily="18" charset="0"/>
              </a:rPr>
              <a:t>Возведение пирамиды.</a:t>
            </a:r>
            <a:r>
              <a:rPr lang="ru-RU" sz="1400" dirty="0">
                <a:latin typeface="Times New Roman" pitchFamily="18" charset="0"/>
                <a:cs typeface="Times New Roman" pitchFamily="18" charset="0"/>
              </a:rPr>
              <a:t> </a:t>
            </a:r>
            <a:r>
              <a:rPr lang="ru-RU" sz="1400" i="1" dirty="0" smtClean="0">
                <a:latin typeface="Times New Roman" pitchFamily="18" charset="0"/>
                <a:cs typeface="Times New Roman" pitchFamily="18" charset="0"/>
              </a:rPr>
              <a:t>«…пирамида </a:t>
            </a:r>
            <a:r>
              <a:rPr lang="ru-RU" sz="1400" i="1" dirty="0">
                <a:latin typeface="Times New Roman" pitchFamily="18" charset="0"/>
                <a:cs typeface="Times New Roman" pitchFamily="18" charset="0"/>
              </a:rPr>
              <a:t>представляет собой систему последовательных ступеней, которые иногда называют "уступами", а иногда "ярусами" или "площадками". При этом, когда первая из этих площадок была завершена, рабочие использовали деревянные бревна в качестве </a:t>
            </a:r>
            <a:r>
              <a:rPr lang="ru-RU" sz="1400" i="1" dirty="0">
                <a:solidFill>
                  <a:srgbClr val="FF0000"/>
                </a:solidFill>
                <a:latin typeface="Times New Roman" pitchFamily="18" charset="0"/>
                <a:cs typeface="Times New Roman" pitchFamily="18" charset="0"/>
              </a:rPr>
              <a:t>рычагов</a:t>
            </a:r>
            <a:r>
              <a:rPr lang="ru-RU" sz="1400" i="1" dirty="0">
                <a:latin typeface="Times New Roman" pitchFamily="18" charset="0"/>
                <a:cs typeface="Times New Roman" pitchFamily="18" charset="0"/>
              </a:rPr>
              <a:t> для подъема остальных камней; таким образом, они поднимали блоки из земли на первый ярус. Когда камень был поднят, его устанавливали на </a:t>
            </a:r>
            <a:r>
              <a:rPr lang="ru-RU" sz="1400" i="1" dirty="0">
                <a:solidFill>
                  <a:srgbClr val="FF0000"/>
                </a:solidFill>
                <a:latin typeface="Times New Roman" pitchFamily="18" charset="0"/>
                <a:cs typeface="Times New Roman" pitchFamily="18" charset="0"/>
              </a:rPr>
              <a:t>второй рычаг</a:t>
            </a:r>
            <a:r>
              <a:rPr lang="ru-RU" sz="1400" i="1" dirty="0">
                <a:latin typeface="Times New Roman" pitchFamily="18" charset="0"/>
                <a:cs typeface="Times New Roman" pitchFamily="18" charset="0"/>
              </a:rPr>
              <a:t>, стоявший на первом ярусе, и поднимали с этого уровня на следующий. Могло быть так, что на каждом ярусе устанавливали новые рычаги, или, возможно, использовалось только одно такое устройство, достаточно портативное, которое, в свою очередь, переносили с уровня на </a:t>
            </a:r>
            <a:r>
              <a:rPr lang="ru-RU" sz="1400" i="1" dirty="0" smtClean="0">
                <a:latin typeface="Times New Roman" pitchFamily="18" charset="0"/>
                <a:cs typeface="Times New Roman" pitchFamily="18" charset="0"/>
              </a:rPr>
              <a:t>уровень»</a:t>
            </a:r>
            <a:endParaRPr lang="ru-RU" sz="1400" dirty="0">
              <a:latin typeface="Times New Roman" pitchFamily="18" charset="0"/>
              <a:cs typeface="Times New Roman" pitchFamily="18" charset="0"/>
            </a:endParaRPr>
          </a:p>
        </p:txBody>
      </p:sp>
      <p:sp>
        <p:nvSpPr>
          <p:cNvPr id="4" name="Текст 3"/>
          <p:cNvSpPr>
            <a:spLocks noGrp="1"/>
          </p:cNvSpPr>
          <p:nvPr>
            <p:ph type="body" sz="half" idx="2"/>
          </p:nvPr>
        </p:nvSpPr>
        <p:spPr/>
        <p:txBody>
          <a:bodyPr/>
          <a:lstStyle/>
          <a:p>
            <a:endParaRPr lang="ru-RU" dirty="0"/>
          </a:p>
        </p:txBody>
      </p:sp>
      <p:pic>
        <p:nvPicPr>
          <p:cNvPr id="5" name="Рисунок 4" descr="Строительство пирамид в Египте"/>
          <p:cNvPicPr/>
          <p:nvPr/>
        </p:nvPicPr>
        <p:blipFill>
          <a:blip r:embed="rId2"/>
          <a:srcRect/>
          <a:stretch>
            <a:fillRect/>
          </a:stretch>
        </p:blipFill>
        <p:spPr bwMode="auto">
          <a:xfrm>
            <a:off x="714348" y="3714752"/>
            <a:ext cx="2345972" cy="1266825"/>
          </a:xfrm>
          <a:prstGeom prst="rect">
            <a:avLst/>
          </a:prstGeom>
          <a:noFill/>
          <a:ln w="9525">
            <a:noFill/>
            <a:miter lim="800000"/>
            <a:headEnd/>
            <a:tailEnd/>
          </a:ln>
        </p:spPr>
      </p:pic>
      <p:pic>
        <p:nvPicPr>
          <p:cNvPr id="6" name="Рисунок 5" descr="Рычаг"/>
          <p:cNvPicPr/>
          <p:nvPr/>
        </p:nvPicPr>
        <p:blipFill>
          <a:blip r:embed="rId3"/>
          <a:srcRect/>
          <a:stretch>
            <a:fillRect/>
          </a:stretch>
        </p:blipFill>
        <p:spPr bwMode="auto">
          <a:xfrm>
            <a:off x="428596" y="1714488"/>
            <a:ext cx="2857500" cy="1514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latin typeface="Times New Roman" pitchFamily="18" charset="0"/>
                <a:cs typeface="Times New Roman" pitchFamily="18" charset="0"/>
              </a:rPr>
              <a:t>Блок </a:t>
            </a:r>
          </a:p>
        </p:txBody>
      </p:sp>
      <p:sp>
        <p:nvSpPr>
          <p:cNvPr id="3" name="Содержимое 2"/>
          <p:cNvSpPr>
            <a:spLocks noGrp="1"/>
          </p:cNvSpPr>
          <p:nvPr>
            <p:ph idx="1"/>
          </p:nvPr>
        </p:nvSpPr>
        <p:spPr/>
        <p:txBody>
          <a:bodyPr>
            <a:normAutofit/>
          </a:bodyPr>
          <a:lstStyle/>
          <a:p>
            <a:r>
              <a:rPr lang="ru-RU" sz="1600" dirty="0">
                <a:latin typeface="Times New Roman" pitchFamily="18" charset="0"/>
                <a:cs typeface="Times New Roman" pitchFamily="18" charset="0"/>
              </a:rPr>
              <a:t>Блок - это колесо с желобом по окружности для каната или цепи, ось которого жестко прикреплена к стене или потолочной балке.  </a:t>
            </a:r>
          </a:p>
          <a:p>
            <a:r>
              <a:rPr lang="ru-RU" sz="1600" dirty="0">
                <a:latin typeface="Times New Roman" pitchFamily="18" charset="0"/>
                <a:cs typeface="Times New Roman" pitchFamily="18" charset="0"/>
              </a:rPr>
              <a:t>Архимед изучил механические свойства подвижного блока и применил его на практике. По свидетельству </a:t>
            </a:r>
            <a:r>
              <a:rPr lang="ru-RU" sz="1600" dirty="0" err="1">
                <a:latin typeface="Times New Roman" pitchFamily="18" charset="0"/>
                <a:cs typeface="Times New Roman" pitchFamily="18" charset="0"/>
              </a:rPr>
              <a:t>Афинея</a:t>
            </a:r>
            <a:r>
              <a:rPr lang="ru-RU" sz="1600" dirty="0">
                <a:latin typeface="Times New Roman" pitchFamily="18" charset="0"/>
                <a:cs typeface="Times New Roman" pitchFamily="18" charset="0"/>
              </a:rPr>
              <a:t>, "для спуска на воду исполинского корабля, построенного </a:t>
            </a:r>
            <a:r>
              <a:rPr lang="ru-RU" sz="1600" dirty="0" err="1">
                <a:latin typeface="Times New Roman" pitchFamily="18" charset="0"/>
                <a:cs typeface="Times New Roman" pitchFamily="18" charset="0"/>
              </a:rPr>
              <a:t>сиракузским</a:t>
            </a:r>
            <a:r>
              <a:rPr lang="ru-RU" sz="1600" dirty="0">
                <a:latin typeface="Times New Roman" pitchFamily="18" charset="0"/>
                <a:cs typeface="Times New Roman" pitchFamily="18" charset="0"/>
              </a:rPr>
              <a:t> тираном </a:t>
            </a:r>
            <a:r>
              <a:rPr lang="ru-RU" sz="1600" dirty="0" err="1">
                <a:latin typeface="Times New Roman" pitchFamily="18" charset="0"/>
                <a:cs typeface="Times New Roman" pitchFamily="18" charset="0"/>
              </a:rPr>
              <a:t>Гиероном</a:t>
            </a:r>
            <a:r>
              <a:rPr lang="ru-RU" sz="1600" dirty="0">
                <a:latin typeface="Times New Roman" pitchFamily="18" charset="0"/>
                <a:cs typeface="Times New Roman" pitchFamily="18" charset="0"/>
              </a:rPr>
              <a:t>, придумывали много способов, но механик Архимед, применив простые механизмы, один сумел сдвинуть корабль с помощью немногих людей. Архимед придумал блок и посредством него спустил на воду громадный корабль".</a:t>
            </a:r>
          </a:p>
          <a:p>
            <a:endParaRPr lang="ru-RU" dirty="0"/>
          </a:p>
        </p:txBody>
      </p:sp>
      <p:sp>
        <p:nvSpPr>
          <p:cNvPr id="4" name="Текст 3"/>
          <p:cNvSpPr>
            <a:spLocks noGrp="1"/>
          </p:cNvSpPr>
          <p:nvPr>
            <p:ph type="body" sz="half" idx="2"/>
          </p:nvPr>
        </p:nvSpPr>
        <p:spPr/>
        <p:txBody>
          <a:bodyPr/>
          <a:lstStyle/>
          <a:p>
            <a:endParaRPr lang="ru-RU" dirty="0"/>
          </a:p>
        </p:txBody>
      </p:sp>
      <p:pic>
        <p:nvPicPr>
          <p:cNvPr id="5" name="Рисунок 4" descr="http://class-fizika.narod.ru/7_class/7_blok/22.jpg"/>
          <p:cNvPicPr/>
          <p:nvPr/>
        </p:nvPicPr>
        <p:blipFill>
          <a:blip r:embed="rId2"/>
          <a:srcRect/>
          <a:stretch>
            <a:fillRect/>
          </a:stretch>
        </p:blipFill>
        <p:spPr bwMode="auto">
          <a:xfrm>
            <a:off x="714348" y="1643050"/>
            <a:ext cx="2643206" cy="1971675"/>
          </a:xfrm>
          <a:prstGeom prst="rect">
            <a:avLst/>
          </a:prstGeom>
          <a:noFill/>
          <a:ln w="9525">
            <a:noFill/>
            <a:miter lim="800000"/>
            <a:headEnd/>
            <a:tailEnd/>
          </a:ln>
        </p:spPr>
      </p:pic>
      <p:pic>
        <p:nvPicPr>
          <p:cNvPr id="6" name="Рисунок 5" descr="http://class-fizika.narod.ru/7_class/7_blok/24.jpg"/>
          <p:cNvPicPr/>
          <p:nvPr/>
        </p:nvPicPr>
        <p:blipFill>
          <a:blip r:embed="rId3"/>
          <a:srcRect/>
          <a:stretch>
            <a:fillRect/>
          </a:stretch>
        </p:blipFill>
        <p:spPr bwMode="auto">
          <a:xfrm>
            <a:off x="3929058" y="3929066"/>
            <a:ext cx="3429000" cy="1962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Times New Roman" pitchFamily="18" charset="0"/>
                <a:cs typeface="Times New Roman" pitchFamily="18" charset="0"/>
              </a:rPr>
              <a:t>Применение блоков Архимедом</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a:bodyPr>
          <a:lstStyle/>
          <a:p>
            <a:r>
              <a:rPr lang="ru-RU" sz="2800" dirty="0">
                <a:latin typeface="Times New Roman" pitchFamily="18" charset="0"/>
                <a:cs typeface="Times New Roman" pitchFamily="18" charset="0"/>
              </a:rPr>
              <a:t>Подвижный и неподвижный блок - такие же древнейшие простые механизмы, как и рычаг. Уже в 212 г</a:t>
            </a:r>
            <a:r>
              <a:rPr lang="ru-RU" sz="2800" dirty="0" smtClean="0">
                <a:latin typeface="Times New Roman" pitchFamily="18" charset="0"/>
                <a:cs typeface="Times New Roman" pitchFamily="18" charset="0"/>
              </a:rPr>
              <a:t>. до н.э. </a:t>
            </a:r>
            <a:r>
              <a:rPr lang="ru-RU" sz="2800" dirty="0">
                <a:latin typeface="Times New Roman" pitchFamily="18" charset="0"/>
                <a:cs typeface="Times New Roman" pitchFamily="18" charset="0"/>
              </a:rPr>
              <a:t>с помощью крюков и захватов, соединенных с блоками, </a:t>
            </a:r>
            <a:r>
              <a:rPr lang="ru-RU" sz="2800" dirty="0" err="1">
                <a:latin typeface="Times New Roman" pitchFamily="18" charset="0"/>
                <a:cs typeface="Times New Roman" pitchFamily="18" charset="0"/>
              </a:rPr>
              <a:t>сиракузцы</a:t>
            </a:r>
            <a:r>
              <a:rPr lang="ru-RU" sz="2800" dirty="0">
                <a:latin typeface="Times New Roman" pitchFamily="18" charset="0"/>
                <a:cs typeface="Times New Roman" pitchFamily="18" charset="0"/>
              </a:rPr>
              <a:t> захватывали у римлян средства осады. Сооружением военных машин и обороной города </a:t>
            </a:r>
            <a:r>
              <a:rPr lang="ru-RU" sz="2800" dirty="0" smtClean="0">
                <a:latin typeface="Times New Roman" pitchFamily="18" charset="0"/>
                <a:cs typeface="Times New Roman" pitchFamily="18" charset="0"/>
              </a:rPr>
              <a:t>руководил Архимед</a:t>
            </a:r>
            <a:r>
              <a:rPr lang="ru-RU" sz="2800" dirty="0">
                <a:latin typeface="Times New Roman" pitchFamily="18" charset="0"/>
                <a:cs typeface="Times New Roman" pitchFamily="18" charset="0"/>
              </a:rPr>
              <a:t>.</a:t>
            </a:r>
          </a:p>
          <a:p>
            <a:endParaRPr lang="ru-RU" dirty="0"/>
          </a:p>
        </p:txBody>
      </p:sp>
      <p:sp>
        <p:nvSpPr>
          <p:cNvPr id="4" name="Текст 3"/>
          <p:cNvSpPr>
            <a:spLocks noGrp="1"/>
          </p:cNvSpPr>
          <p:nvPr>
            <p:ph type="body" sz="half" idx="2"/>
          </p:nvPr>
        </p:nvSpPr>
        <p:spPr/>
        <p:txBody>
          <a:bodyPr/>
          <a:lstStyle/>
          <a:p>
            <a:endParaRPr lang="ru-RU" dirty="0"/>
          </a:p>
        </p:txBody>
      </p:sp>
      <p:pic>
        <p:nvPicPr>
          <p:cNvPr id="5" name="Рисунок 4" descr="http://class-fizika.narod.ru/7_class/7_blok/21.jpg"/>
          <p:cNvPicPr/>
          <p:nvPr/>
        </p:nvPicPr>
        <p:blipFill>
          <a:blip r:embed="rId3"/>
          <a:srcRect/>
          <a:stretch>
            <a:fillRect/>
          </a:stretch>
        </p:blipFill>
        <p:spPr bwMode="auto">
          <a:xfrm>
            <a:off x="857224" y="2071678"/>
            <a:ext cx="2286016" cy="3500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latin typeface="Times New Roman" pitchFamily="18" charset="0"/>
                <a:cs typeface="Times New Roman" pitchFamily="18" charset="0"/>
              </a:rPr>
              <a:t>Наклонная плоскость</a:t>
            </a:r>
            <a:r>
              <a:rPr lang="ru-RU" dirty="0"/>
              <a:t> </a:t>
            </a:r>
          </a:p>
        </p:txBody>
      </p:sp>
      <p:sp>
        <p:nvSpPr>
          <p:cNvPr id="3" name="Содержимое 2"/>
          <p:cNvSpPr>
            <a:spLocks noGrp="1"/>
          </p:cNvSpPr>
          <p:nvPr>
            <p:ph idx="1"/>
          </p:nvPr>
        </p:nvSpPr>
        <p:spPr/>
        <p:txBody>
          <a:bodyPr>
            <a:normAutofit fontScale="85000" lnSpcReduction="10000"/>
          </a:bodyPr>
          <a:lstStyle/>
          <a:p>
            <a:r>
              <a:rPr lang="ru-RU" b="1" dirty="0">
                <a:latin typeface="Times New Roman" pitchFamily="18" charset="0"/>
                <a:cs typeface="Times New Roman" pitchFamily="18" charset="0"/>
              </a:rPr>
              <a:t>Наклонная плоскость является простым механизмом, который используют для того, чтобы сэкономить силу при вертикальном перемещении различных грузов.</a:t>
            </a:r>
            <a:endParaRPr lang="ru-RU" dirty="0">
              <a:latin typeface="Times New Roman" pitchFamily="18" charset="0"/>
              <a:cs typeface="Times New Roman" pitchFamily="18" charset="0"/>
            </a:endParaRPr>
          </a:p>
          <a:p>
            <a:r>
              <a:rPr lang="ru-RU" dirty="0">
                <a:latin typeface="Times New Roman" pitchFamily="18" charset="0"/>
                <a:cs typeface="Times New Roman" pitchFamily="18" charset="0"/>
              </a:rPr>
              <a:t>Наклонную плоскость используют, чтобы затащить или закатить тяжёлый груз наверх, поскольку так легче преодолеть силу притяжения Земли, чем поднимая груз вертикально вверх.</a:t>
            </a:r>
          </a:p>
          <a:p>
            <a:endParaRPr lang="ru-RU" dirty="0"/>
          </a:p>
        </p:txBody>
      </p:sp>
      <p:sp>
        <p:nvSpPr>
          <p:cNvPr id="4" name="Текст 3"/>
          <p:cNvSpPr>
            <a:spLocks noGrp="1"/>
          </p:cNvSpPr>
          <p:nvPr>
            <p:ph type="body" sz="half" idx="2"/>
          </p:nvPr>
        </p:nvSpPr>
        <p:spPr/>
        <p:txBody>
          <a:bodyPr/>
          <a:lstStyle/>
          <a:p>
            <a:endParaRPr lang="ru-RU" dirty="0"/>
          </a:p>
        </p:txBody>
      </p:sp>
      <p:pic>
        <p:nvPicPr>
          <p:cNvPr id="5" name="Рисунок 4" descr="slīpā-plakne-spēka-ietaupījums.png"/>
          <p:cNvPicPr/>
          <p:nvPr/>
        </p:nvPicPr>
        <p:blipFill>
          <a:blip r:embed="rId2"/>
          <a:srcRect/>
          <a:stretch>
            <a:fillRect/>
          </a:stretch>
        </p:blipFill>
        <p:spPr bwMode="auto">
          <a:xfrm>
            <a:off x="642910" y="1785926"/>
            <a:ext cx="2581275" cy="119272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b="1" dirty="0">
                <a:latin typeface="Times New Roman" pitchFamily="18" charset="0"/>
                <a:cs typeface="Times New Roman" pitchFamily="18" charset="0"/>
              </a:rPr>
              <a:t>Чем большим является отношение длины наклонной плоскости к её высоте, тем больше экономия в силе. Если длина  наклонной плоскости </a:t>
            </a:r>
            <a:r>
              <a:rPr lang="en-US" b="1" dirty="0">
                <a:latin typeface="Times New Roman" pitchFamily="18" charset="0"/>
                <a:cs typeface="Times New Roman" pitchFamily="18" charset="0"/>
              </a:rPr>
              <a:t>L</a:t>
            </a:r>
            <a:r>
              <a:rPr lang="ru-RU" b="1" dirty="0">
                <a:latin typeface="Times New Roman" pitchFamily="18" charset="0"/>
                <a:cs typeface="Times New Roman" pitchFamily="18" charset="0"/>
              </a:rPr>
              <a:t> и высота </a:t>
            </a:r>
            <a:r>
              <a:rPr lang="ru-RU" b="1" dirty="0" err="1">
                <a:latin typeface="Times New Roman" pitchFamily="18" charset="0"/>
                <a:cs typeface="Times New Roman" pitchFamily="18" charset="0"/>
              </a:rPr>
              <a:t>h</a:t>
            </a:r>
            <a:r>
              <a:rPr lang="ru-RU" b="1" dirty="0">
                <a:latin typeface="Times New Roman" pitchFamily="18" charset="0"/>
                <a:cs typeface="Times New Roman" pitchFamily="18" charset="0"/>
              </a:rPr>
              <a:t>, тогда экономия в силе будет составлять </a:t>
            </a:r>
            <a:r>
              <a:rPr lang="ru-RU" b="1" dirty="0" err="1" smtClean="0">
                <a:latin typeface="Times New Roman" pitchFamily="18" charset="0"/>
                <a:cs typeface="Times New Roman" pitchFamily="18" charset="0"/>
              </a:rPr>
              <a:t>n=</a:t>
            </a:r>
            <a:r>
              <a:rPr lang="en-US" b="1" dirty="0" smtClean="0">
                <a:latin typeface="Times New Roman" pitchFamily="18" charset="0"/>
                <a:cs typeface="Times New Roman" pitchFamily="18" charset="0"/>
              </a:rPr>
              <a:t>L</a:t>
            </a:r>
            <a:r>
              <a:rPr lang="ru-RU" b="1" dirty="0" smtClean="0">
                <a:latin typeface="Times New Roman" pitchFamily="18" charset="0"/>
                <a:cs typeface="Times New Roman" pitchFamily="18" charset="0"/>
              </a:rPr>
              <a:t>h</a:t>
            </a:r>
            <a:r>
              <a:rPr lang="ru-RU" dirty="0">
                <a:latin typeface="Times New Roman" pitchFamily="18" charset="0"/>
                <a:cs typeface="Times New Roman" pitchFamily="18" charset="0"/>
              </a:rPr>
              <a:t> </a:t>
            </a:r>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раз</a:t>
            </a:r>
            <a:r>
              <a:rPr lang="ru-RU" dirty="0"/>
              <a:t>.</a:t>
            </a:r>
          </a:p>
          <a:p>
            <a:r>
              <a:rPr lang="ru-RU" dirty="0"/>
              <a:t> </a:t>
            </a:r>
          </a:p>
          <a:p>
            <a:endParaRPr lang="ru-RU" dirty="0"/>
          </a:p>
        </p:txBody>
      </p:sp>
      <p:sp>
        <p:nvSpPr>
          <p:cNvPr id="4" name="Текст 3"/>
          <p:cNvSpPr>
            <a:spLocks noGrp="1"/>
          </p:cNvSpPr>
          <p:nvPr>
            <p:ph type="body" sz="half" idx="2"/>
          </p:nvPr>
        </p:nvSpPr>
        <p:spPr/>
        <p:txBody>
          <a:bodyPr/>
          <a:lstStyle/>
          <a:p>
            <a:endParaRPr lang="ru-RU" dirty="0"/>
          </a:p>
        </p:txBody>
      </p:sp>
      <p:pic>
        <p:nvPicPr>
          <p:cNvPr id="6" name="Рисунок 5" descr="slīpā-plakne-spēka-ietaupījums.png"/>
          <p:cNvPicPr/>
          <p:nvPr/>
        </p:nvPicPr>
        <p:blipFill>
          <a:blip r:embed="rId2"/>
          <a:srcRect/>
          <a:stretch>
            <a:fillRect/>
          </a:stretch>
        </p:blipFill>
        <p:spPr bwMode="auto">
          <a:xfrm>
            <a:off x="642910" y="1785926"/>
            <a:ext cx="2581275" cy="119272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i="1" dirty="0"/>
              <a:t>Архимедов винт</a:t>
            </a:r>
            <a:r>
              <a:rPr lang="ru-RU" dirty="0"/>
              <a:t/>
            </a:r>
            <a:br>
              <a:rPr lang="ru-RU" dirty="0"/>
            </a:br>
            <a:endParaRPr lang="ru-RU" dirty="0"/>
          </a:p>
        </p:txBody>
      </p:sp>
      <p:sp>
        <p:nvSpPr>
          <p:cNvPr id="3" name="Содержимое 2"/>
          <p:cNvSpPr>
            <a:spLocks noGrp="1"/>
          </p:cNvSpPr>
          <p:nvPr>
            <p:ph idx="1"/>
          </p:nvPr>
        </p:nvSpPr>
        <p:spPr/>
        <p:txBody>
          <a:bodyPr>
            <a:noAutofit/>
          </a:bodyPr>
          <a:lstStyle/>
          <a:p>
            <a:r>
              <a:rPr lang="ru-RU" sz="1100" b="1" dirty="0">
                <a:latin typeface="Times New Roman" pitchFamily="18" charset="0"/>
                <a:cs typeface="Times New Roman" pitchFamily="18" charset="0"/>
              </a:rPr>
              <a:t>Винт</a:t>
            </a:r>
            <a:r>
              <a:rPr lang="ru-RU" sz="1100" dirty="0">
                <a:latin typeface="Times New Roman" pitchFamily="18" charset="0"/>
                <a:cs typeface="Times New Roman" pitchFamily="18" charset="0"/>
              </a:rPr>
              <a:t> является разновидностью наклонной </a:t>
            </a:r>
            <a:r>
              <a:rPr lang="ru-RU" sz="1100" dirty="0" smtClean="0">
                <a:latin typeface="Times New Roman" pitchFamily="18" charset="0"/>
                <a:cs typeface="Times New Roman" pitchFamily="18" charset="0"/>
              </a:rPr>
              <a:t>плоскости. </a:t>
            </a:r>
            <a:r>
              <a:rPr lang="ru-RU" sz="1100" dirty="0">
                <a:latin typeface="Times New Roman" pitchFamily="18" charset="0"/>
                <a:cs typeface="Times New Roman" pitchFamily="18" charset="0"/>
              </a:rPr>
              <a:t>По-латыни его называют «архимедова улитка». И впрямь, его форма напоминает спираль улиточного домика.</a:t>
            </a:r>
          </a:p>
          <a:p>
            <a:r>
              <a:rPr lang="ru-RU" sz="1100" b="1" dirty="0">
                <a:latin typeface="Times New Roman" pitchFamily="18" charset="0"/>
                <a:cs typeface="Times New Roman" pitchFamily="18" charset="0"/>
              </a:rPr>
              <a:t>Устройство</a:t>
            </a:r>
            <a:endParaRPr lang="ru-RU" sz="1100" dirty="0">
              <a:latin typeface="Times New Roman" pitchFamily="18" charset="0"/>
              <a:cs typeface="Times New Roman" pitchFamily="18" charset="0"/>
            </a:endParaRPr>
          </a:p>
          <a:p>
            <a:r>
              <a:rPr lang="ru-RU" sz="1100" dirty="0">
                <a:latin typeface="Times New Roman" pitchFamily="18" charset="0"/>
                <a:cs typeface="Times New Roman" pitchFamily="18" charset="0"/>
              </a:rPr>
              <a:t>Рассказывают, что Архимед в бытность свою в египетском </a:t>
            </a:r>
            <a:r>
              <a:rPr lang="ru-RU" sz="1100" dirty="0" smtClean="0">
                <a:latin typeface="Times New Roman" pitchFamily="18" charset="0"/>
                <a:cs typeface="Times New Roman" pitchFamily="18" charset="0"/>
              </a:rPr>
              <a:t>г. Александрия соорудил там простой винтовой насос для подъема воды из лежащего в низине водоема в ирригационный </a:t>
            </a:r>
            <a:r>
              <a:rPr lang="ru-RU" sz="1100" b="1" smtClean="0">
                <a:latin typeface="Times New Roman" pitchFamily="18" charset="0"/>
                <a:cs typeface="Times New Roman" pitchFamily="18" charset="0"/>
              </a:rPr>
              <a:t>канал.</a:t>
            </a:r>
            <a:endParaRPr lang="ru-RU" sz="1100" b="1" dirty="0">
              <a:latin typeface="Times New Roman" pitchFamily="18" charset="0"/>
              <a:cs typeface="Times New Roman" pitchFamily="18" charset="0"/>
            </a:endParaRPr>
          </a:p>
          <a:p>
            <a:r>
              <a:rPr lang="ru-RU" sz="1100" dirty="0">
                <a:latin typeface="Times New Roman" pitchFamily="18" charset="0"/>
                <a:cs typeface="Times New Roman" pitchFamily="18" charset="0"/>
              </a:rPr>
              <a:t>Изобретение состояло из просмоленного полого деревянного цилиндра, нижний конец которого погружен в водоем.</a:t>
            </a:r>
          </a:p>
          <a:p>
            <a:r>
              <a:rPr lang="ru-RU" sz="1100" dirty="0">
                <a:latin typeface="Times New Roman" pitchFamily="18" charset="0"/>
                <a:cs typeface="Times New Roman" pitchFamily="18" charset="0"/>
              </a:rPr>
              <a:t>Внутрь цилиндра вставлялась также деревянная, точно подогнанная по размеру незакрепленная «улитка». Ее вращали с помощью рукоятки или педали, и вода, попадающая в цилиндр снизу, поднималась от этого вращения вверх. В зависимости от длины цилиндра, материала, из которого он изготовлен, угла наклона и шага винта подъем может осуществляться на различную высоту.</a:t>
            </a:r>
          </a:p>
          <a:p>
            <a:r>
              <a:rPr lang="ru-RU" sz="1100" dirty="0">
                <a:latin typeface="Times New Roman" pitchFamily="18" charset="0"/>
                <a:cs typeface="Times New Roman" pitchFamily="18" charset="0"/>
              </a:rPr>
              <a:t>На сегодняшний день вполне преодолим перепад уровня в несколько метров. Если же соединить последовательно несколько винтов, то возможности еще возрастут.</a:t>
            </a:r>
          </a:p>
          <a:p>
            <a:r>
              <a:rPr lang="ru-RU" sz="1100" dirty="0" smtClean="0">
                <a:latin typeface="Times New Roman" pitchFamily="18" charset="0"/>
                <a:cs typeface="Times New Roman" pitchFamily="18" charset="0"/>
              </a:rPr>
              <a:t>Античные </a:t>
            </a:r>
            <a:r>
              <a:rPr lang="ru-RU" sz="1100" dirty="0">
                <a:latin typeface="Times New Roman" pitchFamily="18" charset="0"/>
                <a:cs typeface="Times New Roman" pitchFamily="18" charset="0"/>
              </a:rPr>
              <a:t>историки упоминают в своих произведениях о различных применениях архимедова винта. Греки пользовались им преимущественно для орошения полей. Римляне использовали «улитку» в горном деле, для откачивания воды из шахт. В XVIII-XIX вв. винт и цилиндр стали делать из железа. В качестве двигателя для винта уже в XVII в. стали использовать ветряные мельницы, позже к ним добавилось водяное колесо. Это открывало новые перспективы.</a:t>
            </a:r>
          </a:p>
          <a:p>
            <a:r>
              <a:rPr lang="ru-RU" sz="1100" dirty="0">
                <a:latin typeface="Times New Roman" pitchFamily="18" charset="0"/>
                <a:cs typeface="Times New Roman" pitchFamily="18" charset="0"/>
              </a:rPr>
              <a:t>Так, изобретение великого грека использовалось для осушения болот. Не обходится без него и в современных водоочистительных станциях. А поскольку архимедов винт пригоден отнюдь не только для поднятия воды, он составляет также важный компонент многих мукомолен.</a:t>
            </a:r>
          </a:p>
          <a:p>
            <a:r>
              <a:rPr lang="ru-RU" sz="1100" dirty="0">
                <a:latin typeface="Times New Roman" pitchFamily="18" charset="0"/>
                <a:cs typeface="Times New Roman" pitchFamily="18" charset="0"/>
              </a:rPr>
              <a:t>Большое преимущество архимедова винта состояло в том, что вода стекала на орошаемую поверхность равномерно. Кроме того, винт легко разбирается, транспортируется и чинится в случае нужды. Для его установки требуется совсем немного места, а обслуживание не требует специального персонала.</a:t>
            </a:r>
          </a:p>
          <a:p>
            <a:r>
              <a:rPr lang="ru-RU" sz="1100" dirty="0">
                <a:latin typeface="Times New Roman" pitchFamily="18" charset="0"/>
                <a:cs typeface="Times New Roman" pitchFamily="18" charset="0"/>
              </a:rPr>
              <a:t> </a:t>
            </a:r>
          </a:p>
          <a:p>
            <a:r>
              <a:rPr lang="ru-RU" sz="1100" dirty="0" smtClean="0">
                <a:latin typeface="Times New Roman" pitchFamily="18" charset="0"/>
                <a:cs typeface="Times New Roman" pitchFamily="18" charset="0"/>
              </a:rPr>
              <a:t>и</a:t>
            </a:r>
            <a:endParaRPr lang="ru-RU" sz="1100" dirty="0">
              <a:latin typeface="Times New Roman" pitchFamily="18" charset="0"/>
              <a:cs typeface="Times New Roman" pitchFamily="18" charset="0"/>
            </a:endParaRPr>
          </a:p>
        </p:txBody>
      </p:sp>
      <p:sp>
        <p:nvSpPr>
          <p:cNvPr id="4" name="Текст 3"/>
          <p:cNvSpPr>
            <a:spLocks noGrp="1"/>
          </p:cNvSpPr>
          <p:nvPr>
            <p:ph type="body" sz="half" idx="2"/>
          </p:nvPr>
        </p:nvSpPr>
        <p:spPr/>
        <p:txBody>
          <a:bodyPr/>
          <a:lstStyle/>
          <a:p>
            <a:endParaRPr lang="ru-RU" dirty="0"/>
          </a:p>
        </p:txBody>
      </p:sp>
      <p:pic>
        <p:nvPicPr>
          <p:cNvPr id="5" name="Рисунок 4" descr="http://www.worldofnature.ru/images/library/photo_626.jpg"/>
          <p:cNvPicPr/>
          <p:nvPr/>
        </p:nvPicPr>
        <p:blipFill>
          <a:blip r:embed="rId2"/>
          <a:srcRect/>
          <a:stretch>
            <a:fillRect/>
          </a:stretch>
        </p:blipFill>
        <p:spPr bwMode="auto">
          <a:xfrm>
            <a:off x="571472" y="1928802"/>
            <a:ext cx="2676525" cy="1781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530</TotalTime>
  <Words>445</Words>
  <Application>Microsoft Office PowerPoint</Application>
  <PresentationFormat>Экран (4:3)</PresentationFormat>
  <Paragraphs>61</Paragraphs>
  <Slides>16</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Презентация к интегрированному уроку «Простые механизмы и их роль в жизни людей»</vt:lpstr>
      <vt:lpstr>Простые механизмы и их роль в жизни человека</vt:lpstr>
      <vt:lpstr>Простые механизмы и их роль в жизни человека</vt:lpstr>
      <vt:lpstr>Рычаг</vt:lpstr>
      <vt:lpstr>Блок </vt:lpstr>
      <vt:lpstr>Применение блоков Архимедом</vt:lpstr>
      <vt:lpstr>Наклонная плоскость </vt:lpstr>
      <vt:lpstr>Слайд 8</vt:lpstr>
      <vt:lpstr>Архимедов винт </vt:lpstr>
      <vt:lpstr>Ворот</vt:lpstr>
      <vt:lpstr>Задача 1</vt:lpstr>
      <vt:lpstr>Задача №2</vt:lpstr>
      <vt:lpstr>Задача 3</vt:lpstr>
      <vt:lpstr>Задача №4</vt:lpstr>
      <vt:lpstr>«Золотое правило» механики</vt:lpstr>
      <vt:lpstr>Литература и источники</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Простые механизмы и их роль в жизни человека</dc:title>
  <dc:creator>Физика</dc:creator>
  <cp:lastModifiedBy>User</cp:lastModifiedBy>
  <cp:revision>27</cp:revision>
  <cp:lastPrinted>2017-03-12T13:59:50Z</cp:lastPrinted>
  <dcterms:created xsi:type="dcterms:W3CDTF">2002-01-02T01:34:12Z</dcterms:created>
  <dcterms:modified xsi:type="dcterms:W3CDTF">2017-03-23T04:57:46Z</dcterms:modified>
</cp:coreProperties>
</file>