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58" r:id="rId2"/>
    <p:sldId id="261" r:id="rId3"/>
    <p:sldId id="256" r:id="rId4"/>
    <p:sldId id="262" r:id="rId5"/>
    <p:sldId id="266" r:id="rId6"/>
    <p:sldId id="269" r:id="rId7"/>
    <p:sldId id="267" r:id="rId8"/>
    <p:sldId id="270" r:id="rId9"/>
    <p:sldId id="271" r:id="rId10"/>
    <p:sldId id="277" r:id="rId11"/>
    <p:sldId id="278" r:id="rId12"/>
    <p:sldId id="280" r:id="rId13"/>
    <p:sldId id="292" r:id="rId14"/>
    <p:sldId id="285" r:id="rId15"/>
    <p:sldId id="287" r:id="rId16"/>
    <p:sldId id="28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53" autoAdjust="0"/>
    <p:restoredTop sz="94709" autoAdjust="0"/>
  </p:normalViewPr>
  <p:slideViewPr>
    <p:cSldViewPr>
      <p:cViewPr>
        <p:scale>
          <a:sx n="66" d="100"/>
          <a:sy n="66" d="100"/>
        </p:scale>
        <p:origin x="-528" y="-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5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557C25-7C1B-44CF-9053-B31B9B5E378A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806E86-5F65-4731-833D-7ECD1AD2CE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85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06E86-5F65-4731-833D-7ECD1AD2CE4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06E86-5F65-4731-833D-7ECD1AD2CE45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06E86-5F65-4731-833D-7ECD1AD2CE45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06E86-5F65-4731-833D-7ECD1AD2CE45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06E86-5F65-4731-833D-7ECD1AD2CE45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06E86-5F65-4731-833D-7ECD1AD2CE45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06E86-5F65-4731-833D-7ECD1AD2CE45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06E86-5F65-4731-833D-7ECD1AD2CE45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06E86-5F65-4731-833D-7ECD1AD2CE45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06E86-5F65-4731-833D-7ECD1AD2CE45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06E86-5F65-4731-833D-7ECD1AD2CE45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06E86-5F65-4731-833D-7ECD1AD2CE45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06E86-5F65-4731-833D-7ECD1AD2CE45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06E86-5F65-4731-833D-7ECD1AD2CE45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714348" y="1796070"/>
            <a:ext cx="7500990" cy="202566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Классификация</a:t>
            </a:r>
          </a:p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химических реакций</a:t>
            </a:r>
            <a:endParaRPr lang="ru-RU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7" name="Рисунок 6" descr="http://www.proteogenix.fr/images/Peptides.jpg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2357422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716782" y="1500174"/>
            <a:ext cx="721523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www.proteogenix.fr/images/Peptides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2357422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716782" y="1500174"/>
            <a:ext cx="721523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429684" cy="1571636"/>
          </a:xfrm>
        </p:spPr>
        <p:txBody>
          <a:bodyPr>
            <a:normAutofit/>
          </a:bodyPr>
          <a:lstStyle/>
          <a:p>
            <a:pPr lvl="0" algn="just"/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 процессы, в результате которых из одних веществ образуются другие, отличающиеся от них по составу и (или) строению.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одзаголовок 10"/>
          <p:cNvSpPr txBox="1">
            <a:spLocks/>
          </p:cNvSpPr>
          <p:nvPr/>
        </p:nvSpPr>
        <p:spPr>
          <a:xfrm>
            <a:off x="1571604" y="164305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Подзаголовок 10"/>
          <p:cNvSpPr txBox="1">
            <a:spLocks/>
          </p:cNvSpPr>
          <p:nvPr/>
        </p:nvSpPr>
        <p:spPr>
          <a:xfrm>
            <a:off x="1716782" y="642918"/>
            <a:ext cx="5998490" cy="10001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3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Химические реакции 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 </a:t>
            </a:r>
          </a:p>
        </p:txBody>
      </p:sp>
      <p:pic>
        <p:nvPicPr>
          <p:cNvPr id="14338" name="Picture 2" descr="Картинка 10 из 331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3357562"/>
            <a:ext cx="3536181" cy="2828945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www.proteogenix.fr/images/Peptides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2357422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716782" y="1500174"/>
            <a:ext cx="721523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429684" cy="4714908"/>
          </a:xfrm>
        </p:spPr>
        <p:txBody>
          <a:bodyPr>
            <a:normAutofit fontScale="77500" lnSpcReduction="20000"/>
          </a:bodyPr>
          <a:lstStyle/>
          <a:p>
            <a:pPr lvl="0" algn="l">
              <a:lnSpc>
                <a:spcPct val="170000"/>
              </a:lnSpc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числу </a:t>
            </a:r>
            <a:r>
              <a:rPr lang="ru-RU" sz="3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составу реагирующих и образующихся веществ</a:t>
            </a:r>
          </a:p>
          <a:p>
            <a:pPr lvl="0" algn="l">
              <a:lnSpc>
                <a:spcPct val="170000"/>
              </a:lnSpc>
              <a:buFont typeface="Arial" pitchFamily="34" charset="0"/>
              <a:buChar char="•"/>
            </a:pP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 изменению </a:t>
            </a:r>
            <a:r>
              <a:rPr lang="ru-RU" sz="3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степени окисления атомов элементов</a:t>
            </a:r>
          </a:p>
          <a:p>
            <a:pPr lvl="0" algn="l">
              <a:lnSpc>
                <a:spcPct val="170000"/>
              </a:lnSpc>
              <a:buFont typeface="Arial" pitchFamily="34" charset="0"/>
              <a:buChar char="•"/>
            </a:pP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 использованию </a:t>
            </a:r>
            <a:r>
              <a:rPr lang="ru-RU" sz="3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катализатора</a:t>
            </a:r>
          </a:p>
          <a:p>
            <a:pPr lvl="0" algn="l">
              <a:lnSpc>
                <a:spcPct val="170000"/>
              </a:lnSpc>
              <a:buFont typeface="Arial" pitchFamily="34" charset="0"/>
              <a:buChar char="•"/>
            </a:pP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 направлению</a:t>
            </a:r>
            <a:endParaRPr lang="ru-RU" sz="3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lnSpc>
                <a:spcPct val="170000"/>
              </a:lnSpc>
              <a:buFont typeface="Arial" pitchFamily="34" charset="0"/>
              <a:buChar char="•"/>
            </a:pP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тепловому эффекту</a:t>
            </a:r>
            <a:endParaRPr lang="ru-RU" sz="3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lnSpc>
                <a:spcPct val="170000"/>
              </a:lnSpc>
              <a:buFont typeface="Arial" pitchFamily="34" charset="0"/>
              <a:buChar char="•"/>
            </a:pP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фазовому </a:t>
            </a:r>
            <a:r>
              <a:rPr lang="ru-RU" sz="3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составу</a:t>
            </a:r>
          </a:p>
          <a:p>
            <a:pPr lvl="0"/>
            <a:endParaRPr lang="ru-RU" dirty="0"/>
          </a:p>
        </p:txBody>
      </p:sp>
      <p:sp>
        <p:nvSpPr>
          <p:cNvPr id="12" name="Подзаголовок 10"/>
          <p:cNvSpPr txBox="1">
            <a:spLocks/>
          </p:cNvSpPr>
          <p:nvPr/>
        </p:nvSpPr>
        <p:spPr>
          <a:xfrm>
            <a:off x="1571604" y="164305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Подзаголовок 10"/>
          <p:cNvSpPr txBox="1">
            <a:spLocks/>
          </p:cNvSpPr>
          <p:nvPr/>
        </p:nvSpPr>
        <p:spPr>
          <a:xfrm>
            <a:off x="2928926" y="428604"/>
            <a:ext cx="4857784" cy="10001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Классификация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химических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реакций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www.proteogenix.fr/images/Peptides.jpg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2357422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716782" y="1500174"/>
            <a:ext cx="721523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429684" cy="2000264"/>
          </a:xfrm>
        </p:spPr>
        <p:txBody>
          <a:bodyPr>
            <a:normAutofit lnSpcReduction="10000"/>
          </a:bodyPr>
          <a:lstStyle/>
          <a:p>
            <a:pPr lvl="0" algn="l"/>
            <a:r>
              <a:rPr lang="en-US" sz="2400" b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I. </a:t>
            </a:r>
            <a:r>
              <a:rPr lang="ru-RU" sz="2400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числу </a:t>
            </a:r>
            <a:r>
              <a:rPr lang="ru-RU" sz="2400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составу реагирующих и образующихся </a:t>
            </a:r>
            <a:r>
              <a:rPr lang="ru-RU" sz="2400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веществ:</a:t>
            </a:r>
          </a:p>
          <a:p>
            <a:pPr lvl="0" algn="l"/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Реакции, идущие без изменения состава веществ.</a:t>
            </a:r>
          </a:p>
          <a:p>
            <a:pPr lvl="0" algn="just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неорганической химии к таким реакциям относят процессы получения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аллотропных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модификаций одного химического элемента, например:</a:t>
            </a:r>
          </a:p>
        </p:txBody>
      </p:sp>
      <p:sp>
        <p:nvSpPr>
          <p:cNvPr id="13" name="Подзаголовок 10"/>
          <p:cNvSpPr txBox="1">
            <a:spLocks/>
          </p:cNvSpPr>
          <p:nvPr/>
        </p:nvSpPr>
        <p:spPr>
          <a:xfrm>
            <a:off x="2928926" y="428604"/>
            <a:ext cx="4857784" cy="10001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Классификация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химических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реакций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10"/>
          <p:cNvSpPr txBox="1">
            <a:spLocks/>
          </p:cNvSpPr>
          <p:nvPr/>
        </p:nvSpPr>
        <p:spPr>
          <a:xfrm>
            <a:off x="714348" y="3429000"/>
            <a:ext cx="6786610" cy="114300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kumimoji="0" lang="en-US" sz="39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3900" b="1" dirty="0" smtClean="0">
                <a:latin typeface="Times New Roman" pitchFamily="18" charset="0"/>
                <a:cs typeface="Times New Roman" pitchFamily="18" charset="0"/>
              </a:rPr>
              <a:t>n (</a:t>
            </a:r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белое олово)</a:t>
            </a:r>
            <a:r>
              <a:rPr kumimoji="0" lang="en-US" sz="39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9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Wingdings 3"/>
              </a:rPr>
              <a:t></a:t>
            </a:r>
            <a:r>
              <a:rPr kumimoji="0" lang="ru-RU" sz="39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Wingdings 3"/>
              </a:rPr>
              <a:t> </a:t>
            </a:r>
            <a:r>
              <a:rPr lang="en-US" sz="3900" b="1" dirty="0" err="1" smtClean="0">
                <a:latin typeface="Times New Roman" pitchFamily="18" charset="0"/>
                <a:cs typeface="Times New Roman" pitchFamily="18" charset="0"/>
              </a:rPr>
              <a:t>Sn</a:t>
            </a:r>
            <a:r>
              <a:rPr lang="en-US" sz="3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(серое олово)</a:t>
            </a:r>
            <a:endParaRPr kumimoji="0" lang="ru-RU" sz="3900" b="1" i="0" u="none" strike="noStrike" kern="1200" cap="none" spc="0" normalizeH="0" baseline="-2500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Файл:Zinn 9en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4335660"/>
            <a:ext cx="3143272" cy="2293739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www.proteogenix.fr/images/Peptides.jpg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2357422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716782" y="1500174"/>
            <a:ext cx="721523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429684" cy="2000264"/>
          </a:xfrm>
        </p:spPr>
        <p:txBody>
          <a:bodyPr>
            <a:normAutofit/>
          </a:bodyPr>
          <a:lstStyle/>
          <a:p>
            <a:pPr lvl="0" algn="l"/>
            <a:r>
              <a:rPr lang="en-US" sz="2400" b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I. </a:t>
            </a:r>
            <a:r>
              <a:rPr lang="ru-RU" sz="2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числу </a:t>
            </a:r>
            <a:r>
              <a:rPr lang="ru-RU" sz="24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составу реагирующих и образующихся </a:t>
            </a:r>
            <a:r>
              <a:rPr lang="ru-RU" sz="2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веществ:</a:t>
            </a:r>
          </a:p>
          <a:p>
            <a:pPr lvl="0" algn="l"/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Реакции, идущие с изменением состава вещества</a:t>
            </a:r>
          </a:p>
          <a:p>
            <a:pPr algn="just"/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Реакции соединения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реакции, при которых из двух и более веществ образуется одно сложное вещество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3" name="Подзаголовок 10"/>
          <p:cNvSpPr txBox="1">
            <a:spLocks/>
          </p:cNvSpPr>
          <p:nvPr/>
        </p:nvSpPr>
        <p:spPr>
          <a:xfrm>
            <a:off x="2928926" y="428604"/>
            <a:ext cx="4857784" cy="10001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Классификация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химических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реакций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одзаголовок 10"/>
          <p:cNvSpPr txBox="1">
            <a:spLocks/>
          </p:cNvSpPr>
          <p:nvPr/>
        </p:nvSpPr>
        <p:spPr>
          <a:xfrm>
            <a:off x="714348" y="3786190"/>
            <a:ext cx="4071966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kumimoji="0" lang="en-US" sz="3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 + O</a:t>
            </a:r>
            <a:r>
              <a:rPr kumimoji="0" lang="en-US" sz="3900" b="0" i="0" u="none" strike="noStrike" kern="1200" cap="none" spc="0" normalizeH="0" baseline="-2500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en-US" sz="3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900" dirty="0" smtClean="0">
                <a:latin typeface="Times New Roman" pitchFamily="18" charset="0"/>
                <a:cs typeface="Times New Roman" pitchFamily="18" charset="0"/>
                <a:sym typeface="Wingdings 3"/>
              </a:rPr>
              <a:t>=</a:t>
            </a:r>
            <a:r>
              <a:rPr kumimoji="0" lang="ru-RU" sz="3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Wingdings 3"/>
              </a:rPr>
              <a:t> 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39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kumimoji="0" lang="ru-RU" sz="3900" b="0" i="0" u="none" strike="noStrike" kern="1200" cap="none" spc="0" normalizeH="0" baseline="-2500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2" name="Подзаголовок 10"/>
          <p:cNvSpPr txBox="1">
            <a:spLocks/>
          </p:cNvSpPr>
          <p:nvPr/>
        </p:nvSpPr>
        <p:spPr>
          <a:xfrm>
            <a:off x="714348" y="4572008"/>
            <a:ext cx="4071966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lang="ru-RU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= 2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SO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3</a:t>
            </a:r>
            <a:r>
              <a:rPr lang="ru-RU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3900" b="0" i="0" u="none" strike="noStrike" kern="1200" cap="none" spc="0" normalizeH="0" baseline="-2500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4" name="Подзаголовок 10"/>
          <p:cNvSpPr txBox="1">
            <a:spLocks/>
          </p:cNvSpPr>
          <p:nvPr/>
        </p:nvSpPr>
        <p:spPr>
          <a:xfrm>
            <a:off x="714348" y="5332934"/>
            <a:ext cx="4643470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SO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3 </a:t>
            </a:r>
            <a:r>
              <a:rPr lang="ru-RU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= 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H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2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SO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4</a:t>
            </a:r>
            <a:r>
              <a:rPr lang="ru-RU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3900" b="0" i="0" u="none" strike="noStrike" kern="1200" cap="none" spc="0" normalizeH="0" baseline="-2500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www.proteogenix.fr/images/Peptides.jpg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2357422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716782" y="1500174"/>
            <a:ext cx="721523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429684" cy="2000264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Реакции разложения –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такие реакции, при которых из одного сложного вещества образуется несколько новых веществ.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одзаголовок 10"/>
          <p:cNvSpPr txBox="1">
            <a:spLocks/>
          </p:cNvSpPr>
          <p:nvPr/>
        </p:nvSpPr>
        <p:spPr>
          <a:xfrm>
            <a:off x="2928926" y="428604"/>
            <a:ext cx="4857784" cy="10001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Классификация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химических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реакций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одзаголовок 10"/>
          <p:cNvSpPr txBox="1">
            <a:spLocks/>
          </p:cNvSpPr>
          <p:nvPr/>
        </p:nvSpPr>
        <p:spPr>
          <a:xfrm>
            <a:off x="714348" y="3786190"/>
            <a:ext cx="4071966" cy="11430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2HgO</a:t>
            </a:r>
            <a:r>
              <a:rPr kumimoji="0" lang="en-US" sz="3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900" dirty="0" smtClean="0">
                <a:latin typeface="Times New Roman" pitchFamily="18" charset="0"/>
                <a:cs typeface="Times New Roman" pitchFamily="18" charset="0"/>
                <a:sym typeface="Wingdings 3"/>
              </a:rPr>
              <a:t>=</a:t>
            </a:r>
            <a:r>
              <a:rPr kumimoji="0" lang="ru-RU" sz="3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Wingdings 3"/>
              </a:rPr>
              <a:t> 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2Hg</a:t>
            </a: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+ O</a:t>
            </a:r>
            <a:r>
              <a:rPr lang="en-US" sz="39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  <a:sym typeface="Wingdings 3"/>
              </a:rPr>
              <a:t></a:t>
            </a:r>
            <a:endParaRPr kumimoji="0" lang="ru-RU" sz="39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2" name="Подзаголовок 10"/>
          <p:cNvSpPr txBox="1">
            <a:spLocks/>
          </p:cNvSpPr>
          <p:nvPr/>
        </p:nvSpPr>
        <p:spPr>
          <a:xfrm>
            <a:off x="714348" y="4572008"/>
            <a:ext cx="6357982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lang="ru-RU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KNO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= 2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KNO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2</a:t>
            </a:r>
            <a:r>
              <a:rPr lang="ru-RU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O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2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</a:t>
            </a:r>
            <a:r>
              <a:rPr lang="ru-RU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3900" b="0" i="0" u="none" strike="noStrike" kern="1200" cap="none" spc="0" normalizeH="0" baseline="-2500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4" name="Подзаголовок 10"/>
          <p:cNvSpPr txBox="1">
            <a:spLocks/>
          </p:cNvSpPr>
          <p:nvPr/>
        </p:nvSpPr>
        <p:spPr>
          <a:xfrm>
            <a:off x="714348" y="5332934"/>
            <a:ext cx="8429652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2KMnO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4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 </a:t>
            </a:r>
            <a:r>
              <a:rPr lang="ru-RU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= 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K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2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MnO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4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 + MnO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2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 + O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2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</a:t>
            </a:r>
            <a:endParaRPr kumimoji="0" lang="ru-RU" sz="3900" b="0" i="0" u="none" strike="noStrike" kern="1200" cap="none" spc="0" normalizeH="0" baseline="-2500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www.proteogenix.fr/images/Peptides.jpg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2357422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716782" y="1500174"/>
            <a:ext cx="721523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429684" cy="2000264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Реакции замещения –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такие реакции, в результате которых атомы простого вещества замещают атомы какого-нибудь элемента в сложном веществе.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одзаголовок 10"/>
          <p:cNvSpPr txBox="1">
            <a:spLocks/>
          </p:cNvSpPr>
          <p:nvPr/>
        </p:nvSpPr>
        <p:spPr>
          <a:xfrm>
            <a:off x="2928926" y="428604"/>
            <a:ext cx="4857784" cy="10001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Классификация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химических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реакций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одзаголовок 10"/>
          <p:cNvSpPr txBox="1">
            <a:spLocks/>
          </p:cNvSpPr>
          <p:nvPr/>
        </p:nvSpPr>
        <p:spPr>
          <a:xfrm>
            <a:off x="714348" y="3786190"/>
            <a:ext cx="8429652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Zn</a:t>
            </a:r>
            <a:r>
              <a:rPr kumimoji="0" lang="en-US" sz="3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+ 2HCl </a:t>
            </a:r>
            <a:r>
              <a:rPr kumimoji="0" lang="en-US" sz="3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Wingdings 3"/>
              </a:rPr>
              <a:t>=</a:t>
            </a:r>
            <a:r>
              <a:rPr kumimoji="0" lang="ru-RU" sz="3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Wingdings 3"/>
              </a:rPr>
              <a:t> </a:t>
            </a:r>
            <a:r>
              <a:rPr kumimoji="0" lang="en-US" sz="3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Wingdings 3"/>
              </a:rPr>
              <a:t>ZnCl</a:t>
            </a:r>
            <a:r>
              <a:rPr kumimoji="0" lang="en-US" sz="3900" b="0" i="0" u="none" strike="noStrike" kern="1200" cap="none" spc="0" normalizeH="0" baseline="-2500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Wingdings 3"/>
              </a:rPr>
              <a:t>2</a:t>
            </a: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+ H</a:t>
            </a:r>
            <a:r>
              <a:rPr lang="en-US" sz="39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  <a:sym typeface="Wingdings 3"/>
              </a:rPr>
              <a:t></a:t>
            </a:r>
            <a:endParaRPr kumimoji="0" lang="ru-RU" sz="39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2" name="Подзаголовок 10"/>
          <p:cNvSpPr txBox="1">
            <a:spLocks/>
          </p:cNvSpPr>
          <p:nvPr/>
        </p:nvSpPr>
        <p:spPr>
          <a:xfrm>
            <a:off x="714348" y="4572008"/>
            <a:ext cx="6357982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2Na + 2H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=</a:t>
            </a:r>
            <a:r>
              <a:rPr lang="ru-RU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 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2NaOH</a:t>
            </a:r>
            <a:r>
              <a:rPr lang="ru-RU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+ H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</a:t>
            </a:r>
            <a:endParaRPr lang="ru-RU" sz="39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4" name="Подзаголовок 10"/>
          <p:cNvSpPr txBox="1">
            <a:spLocks/>
          </p:cNvSpPr>
          <p:nvPr/>
        </p:nvSpPr>
        <p:spPr>
          <a:xfrm>
            <a:off x="714348" y="5332934"/>
            <a:ext cx="8429652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Fe + CuSO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4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 =</a:t>
            </a:r>
            <a:r>
              <a:rPr lang="ru-RU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 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FeSO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4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 + Cu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Times New Roman" pitchFamily="18" charset="0"/>
                <a:sym typeface="Wingdings 3"/>
              </a:rPr>
              <a:t>↓</a:t>
            </a:r>
            <a:endParaRPr kumimoji="0" lang="ru-RU" sz="3900" b="0" i="0" u="none" strike="noStrike" kern="1200" cap="none" spc="0" normalizeH="0" baseline="-2500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www.proteogenix.fr/images/Peptides.jpg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2357422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716782" y="1500174"/>
            <a:ext cx="721523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429684" cy="2000264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Реакции обмена –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такие реакции, при которых два сложных вещества обмениваются своими составными частями.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одзаголовок 10"/>
          <p:cNvSpPr txBox="1">
            <a:spLocks/>
          </p:cNvSpPr>
          <p:nvPr/>
        </p:nvSpPr>
        <p:spPr>
          <a:xfrm>
            <a:off x="2928926" y="428604"/>
            <a:ext cx="4857784" cy="10001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Классификация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химических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реакций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одзаголовок 10"/>
          <p:cNvSpPr txBox="1">
            <a:spLocks/>
          </p:cNvSpPr>
          <p:nvPr/>
        </p:nvSpPr>
        <p:spPr>
          <a:xfrm>
            <a:off x="714348" y="3786190"/>
            <a:ext cx="8429652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kumimoji="0" lang="en-US" sz="3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CuSO</a:t>
            </a:r>
            <a:r>
              <a:rPr kumimoji="0" lang="en-US" sz="3900" b="0" i="0" u="none" strike="noStrike" kern="1200" cap="none" spc="0" normalizeH="0" baseline="-2500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4</a:t>
            </a:r>
            <a:r>
              <a:rPr kumimoji="0" lang="en-US" sz="39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+ 2KOH = Cu(OH)</a:t>
            </a:r>
            <a:r>
              <a:rPr kumimoji="0" lang="en-US" sz="3900" b="0" i="0" u="none" strike="noStrike" kern="1200" cap="none" spc="0" normalizeH="0" baseline="-2500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en-US" sz="39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Wingdings 3"/>
              </a:rPr>
              <a:t> </a:t>
            </a:r>
            <a:r>
              <a:rPr kumimoji="0" lang="en-US" sz="39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+ K</a:t>
            </a:r>
            <a:r>
              <a:rPr kumimoji="0" lang="en-US" sz="3900" b="0" i="0" u="none" strike="noStrike" kern="1200" cap="none" spc="0" normalizeH="0" baseline="-2500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en-US" sz="39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SO</a:t>
            </a:r>
            <a:r>
              <a:rPr kumimoji="0" lang="en-US" sz="3900" b="0" i="0" u="none" strike="noStrike" kern="1200" cap="none" spc="0" normalizeH="0" baseline="-2500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4</a:t>
            </a:r>
            <a:r>
              <a:rPr kumimoji="0" lang="en-US" sz="39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endParaRPr kumimoji="0" lang="ru-RU" sz="39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2" name="Подзаголовок 10"/>
          <p:cNvSpPr txBox="1">
            <a:spLocks/>
          </p:cNvSpPr>
          <p:nvPr/>
        </p:nvSpPr>
        <p:spPr>
          <a:xfrm>
            <a:off x="714348" y="4572008"/>
            <a:ext cx="8429652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NaOH + HNO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= 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Na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NO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+ H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ru-RU" sz="39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4" name="Подзаголовок 10"/>
          <p:cNvSpPr txBox="1">
            <a:spLocks/>
          </p:cNvSpPr>
          <p:nvPr/>
        </p:nvSpPr>
        <p:spPr>
          <a:xfrm>
            <a:off x="714348" y="5429264"/>
            <a:ext cx="10787138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kumimoji="0" lang="en-US" sz="34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Wingdings 3"/>
              </a:rPr>
              <a:t>2NH</a:t>
            </a:r>
            <a:r>
              <a:rPr kumimoji="0" lang="en-US" sz="3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Wingdings 3"/>
              </a:rPr>
              <a:t>4</a:t>
            </a:r>
            <a:r>
              <a:rPr kumimoji="0" lang="en-US" sz="34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Wingdings 3"/>
              </a:rPr>
              <a:t>Cl + Ca(OH)</a:t>
            </a:r>
            <a:r>
              <a:rPr kumimoji="0" lang="en-US" sz="3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Wingdings 3"/>
              </a:rPr>
              <a:t>2</a:t>
            </a:r>
            <a:r>
              <a:rPr kumimoji="0" lang="en-US" sz="34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Wingdings 3"/>
              </a:rPr>
              <a:t> = CaCl</a:t>
            </a:r>
            <a:r>
              <a:rPr kumimoji="0" lang="en-US" sz="3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Wingdings 3"/>
              </a:rPr>
              <a:t>2</a:t>
            </a:r>
            <a:r>
              <a:rPr kumimoji="0" lang="en-US" sz="34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Wingdings 3"/>
              </a:rPr>
              <a:t> + 2NH</a:t>
            </a:r>
            <a:r>
              <a:rPr kumimoji="0" lang="en-US" sz="3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Wingdings 3"/>
              </a:rPr>
              <a:t>3</a:t>
            </a:r>
            <a:r>
              <a:rPr kumimoji="0" lang="en-US" sz="34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Wingdings 3"/>
              </a:rPr>
              <a:t> + 2H</a:t>
            </a:r>
            <a:r>
              <a:rPr kumimoji="0" lang="en-US" sz="3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Wingdings 3"/>
              </a:rPr>
              <a:t>2</a:t>
            </a:r>
            <a:r>
              <a:rPr kumimoji="0" lang="en-US" sz="34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Wingdings 3"/>
              </a:rPr>
              <a:t>O</a:t>
            </a:r>
            <a:endParaRPr kumimoji="0" lang="ru-RU" sz="3400" b="0" i="0" u="none" strike="noStrike" kern="1200" cap="none" spc="0" normalizeH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www.proteogenix.fr/images/Peptides.jpg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2357422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716782" y="1500174"/>
            <a:ext cx="721523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429684" cy="2143140"/>
          </a:xfrm>
        </p:spPr>
        <p:txBody>
          <a:bodyPr>
            <a:normAutofit lnSpcReduction="10000"/>
          </a:bodyPr>
          <a:lstStyle/>
          <a:p>
            <a:pPr lvl="0" algn="l"/>
            <a:r>
              <a:rPr lang="en-US" sz="2400" b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II. </a:t>
            </a:r>
            <a:r>
              <a:rPr lang="ru-RU" sz="2400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изменению степеней окисления химических элементов:</a:t>
            </a:r>
          </a:p>
          <a:p>
            <a:pPr algn="just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Окислительно-восстановительные реакции –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реакции, идущие с изменением степеней окисления элементов (все реакции замещения, а также реакции соединения и разложения, в которых участвует хотя бы одно простое вещество).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одзаголовок 10"/>
          <p:cNvSpPr txBox="1">
            <a:spLocks/>
          </p:cNvSpPr>
          <p:nvPr/>
        </p:nvSpPr>
        <p:spPr>
          <a:xfrm>
            <a:off x="2928926" y="428604"/>
            <a:ext cx="4857784" cy="10001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Классификация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химических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реакций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одзаголовок 10"/>
          <p:cNvSpPr txBox="1">
            <a:spLocks/>
          </p:cNvSpPr>
          <p:nvPr/>
        </p:nvSpPr>
        <p:spPr>
          <a:xfrm>
            <a:off x="714348" y="3786190"/>
            <a:ext cx="8429652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CuSO</a:t>
            </a:r>
            <a:r>
              <a:rPr lang="en-US" sz="39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 + Fe = FeSO</a:t>
            </a:r>
            <a:r>
              <a:rPr lang="en-US" sz="39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 + Cu↓</a:t>
            </a:r>
            <a:r>
              <a:rPr kumimoji="0" lang="en-US" sz="39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endParaRPr kumimoji="0" lang="ru-RU" sz="39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2" name="Подзаголовок 10"/>
          <p:cNvSpPr txBox="1">
            <a:spLocks/>
          </p:cNvSpPr>
          <p:nvPr/>
        </p:nvSpPr>
        <p:spPr>
          <a:xfrm>
            <a:off x="714348" y="4572008"/>
            <a:ext cx="8429652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Zn + 2HCl = ZnCl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↑</a:t>
            </a:r>
            <a:endParaRPr lang="ru-RU" sz="39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4" name="Подзаголовок 10"/>
          <p:cNvSpPr txBox="1">
            <a:spLocks/>
          </p:cNvSpPr>
          <p:nvPr/>
        </p:nvSpPr>
        <p:spPr>
          <a:xfrm>
            <a:off x="714348" y="5429264"/>
            <a:ext cx="10787138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kumimoji="0" lang="en-US" sz="34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Mg + H</a:t>
            </a:r>
            <a:r>
              <a:rPr kumimoji="0" lang="en-US" sz="3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en-US" sz="34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SO</a:t>
            </a:r>
            <a:r>
              <a:rPr kumimoji="0" lang="en-US" sz="3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4</a:t>
            </a:r>
            <a:r>
              <a:rPr kumimoji="0" lang="en-US" sz="34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= MgSO</a:t>
            </a:r>
            <a:r>
              <a:rPr kumimoji="0" lang="en-US" sz="3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4</a:t>
            </a:r>
            <a:r>
              <a:rPr kumimoji="0" lang="en-US" sz="34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+ H</a:t>
            </a:r>
            <a:r>
              <a:rPr kumimoji="0" lang="en-US" sz="3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↑</a:t>
            </a:r>
            <a:endParaRPr kumimoji="0" lang="ru-RU" sz="3400" b="0" i="0" u="none" strike="noStrike" kern="1200" cap="none" spc="0" normalizeH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www.proteogenix.fr/images/Peptides.jpg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2357422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716782" y="1500174"/>
            <a:ext cx="721523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429684" cy="1357322"/>
          </a:xfrm>
        </p:spPr>
        <p:txBody>
          <a:bodyPr>
            <a:normAutofit/>
          </a:bodyPr>
          <a:lstStyle/>
          <a:p>
            <a:pPr lvl="0" algn="l"/>
            <a:r>
              <a:rPr lang="en-US" sz="2400" b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III. </a:t>
            </a:r>
            <a:r>
              <a:rPr lang="ru-RU" sz="2400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использованию катализатора:</a:t>
            </a:r>
          </a:p>
          <a:p>
            <a:pPr algn="just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Некаталитические реакции –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реакции, идущие без участия катализатора: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одзаголовок 10"/>
          <p:cNvSpPr txBox="1">
            <a:spLocks/>
          </p:cNvSpPr>
          <p:nvPr/>
        </p:nvSpPr>
        <p:spPr>
          <a:xfrm>
            <a:off x="2928926" y="428604"/>
            <a:ext cx="4857784" cy="10001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Классификация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химических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реакций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одзаголовок 10"/>
          <p:cNvSpPr txBox="1">
            <a:spLocks/>
          </p:cNvSpPr>
          <p:nvPr/>
        </p:nvSpPr>
        <p:spPr>
          <a:xfrm>
            <a:off x="714348" y="3643314"/>
            <a:ext cx="8429652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kumimoji="0" lang="en-US" sz="39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2HgO </a:t>
            </a:r>
            <a:r>
              <a:rPr lang="ru-RU" sz="3900" b="1" dirty="0" smtClean="0">
                <a:latin typeface="Times New Roman" pitchFamily="18" charset="0"/>
                <a:cs typeface="Times New Roman" pitchFamily="18" charset="0"/>
                <a:sym typeface="Wingdings 3"/>
              </a:rPr>
              <a:t>=</a:t>
            </a:r>
            <a:r>
              <a:rPr kumimoji="0" lang="en-US" sz="39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2Hg + O</a:t>
            </a:r>
            <a:r>
              <a:rPr kumimoji="0" lang="en-US" sz="3900" b="1" i="0" u="none" strike="noStrike" kern="1200" cap="none" spc="0" normalizeH="0" baseline="-2500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900" b="1" dirty="0" smtClean="0">
                <a:latin typeface="Times New Roman" pitchFamily="18" charset="0"/>
                <a:cs typeface="Times New Roman" pitchFamily="18" charset="0"/>
              </a:rPr>
              <a:t>↑</a:t>
            </a:r>
            <a:r>
              <a:rPr kumimoji="0" lang="en-US" sz="39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3900" b="1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одзаголовок 10"/>
          <p:cNvSpPr txBox="1">
            <a:spLocks/>
          </p:cNvSpPr>
          <p:nvPr/>
        </p:nvSpPr>
        <p:spPr>
          <a:xfrm>
            <a:off x="2143108" y="3571876"/>
            <a:ext cx="428628" cy="71438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kumimoji="0" lang="en-US" sz="39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</a:t>
            </a:r>
            <a:endParaRPr kumimoji="0" lang="ru-RU" sz="3900" b="0" i="0" u="none" strike="noStrike" kern="1200" cap="none" spc="0" normalizeH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www.proteogenix.fr/images/Peptides.jpg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2357422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716782" y="1500174"/>
            <a:ext cx="721523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429684" cy="1357322"/>
          </a:xfrm>
        </p:spPr>
        <p:txBody>
          <a:bodyPr>
            <a:normAutofit/>
          </a:bodyPr>
          <a:lstStyle/>
          <a:p>
            <a:pPr lvl="0" algn="l"/>
            <a:r>
              <a:rPr lang="en-US" sz="2400" b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III. </a:t>
            </a:r>
            <a:r>
              <a:rPr lang="ru-RU" sz="2400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использованию катализатора:</a:t>
            </a:r>
          </a:p>
          <a:p>
            <a:pPr algn="just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Каталитические реакции –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реакции, идущие с участием катализатора: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одзаголовок 10"/>
          <p:cNvSpPr txBox="1">
            <a:spLocks/>
          </p:cNvSpPr>
          <p:nvPr/>
        </p:nvSpPr>
        <p:spPr>
          <a:xfrm>
            <a:off x="2928926" y="428604"/>
            <a:ext cx="4857784" cy="10001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Классификация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химических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реакций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одзаголовок 10"/>
          <p:cNvSpPr txBox="1">
            <a:spLocks/>
          </p:cNvSpPr>
          <p:nvPr/>
        </p:nvSpPr>
        <p:spPr>
          <a:xfrm>
            <a:off x="714348" y="3643314"/>
            <a:ext cx="8429652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kumimoji="0" lang="en-US" sz="39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2H</a:t>
            </a:r>
            <a:r>
              <a:rPr kumimoji="0" lang="en-US" sz="3900" b="0" i="0" u="none" strike="noStrike" kern="1200" cap="none" spc="0" normalizeH="0" baseline="-2500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en-US" sz="39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O</a:t>
            </a:r>
            <a:r>
              <a:rPr kumimoji="0" lang="en-US" sz="3900" b="0" i="0" u="none" strike="noStrike" kern="1200" cap="none" spc="0" normalizeH="0" baseline="-2500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en-US" sz="39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900" dirty="0" smtClean="0">
                <a:latin typeface="Times New Roman" pitchFamily="18" charset="0"/>
                <a:cs typeface="Times New Roman" pitchFamily="18" charset="0"/>
                <a:sym typeface="Wingdings 3"/>
              </a:rPr>
              <a:t>=</a:t>
            </a:r>
            <a:r>
              <a:rPr kumimoji="0" lang="en-US" sz="39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2H</a:t>
            </a:r>
            <a:r>
              <a:rPr kumimoji="0" lang="en-US" sz="3900" b="0" i="0" u="none" strike="noStrike" kern="1200" cap="none" spc="0" normalizeH="0" baseline="-2500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kumimoji="0" lang="en-US" sz="39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+ O</a:t>
            </a:r>
            <a:r>
              <a:rPr kumimoji="0" lang="en-US" sz="3900" b="0" i="0" u="none" strike="noStrike" kern="1200" cap="none" spc="0" normalizeH="0" baseline="-2500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↑</a:t>
            </a:r>
            <a:endParaRPr kumimoji="0" lang="ru-RU" sz="3900" b="0" i="0" u="none" strike="noStrike" kern="1200" cap="none" spc="0" normalizeH="0" baseline="-2500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" name="Подзаголовок 10"/>
          <p:cNvSpPr txBox="1">
            <a:spLocks/>
          </p:cNvSpPr>
          <p:nvPr/>
        </p:nvSpPr>
        <p:spPr>
          <a:xfrm>
            <a:off x="1928794" y="3571876"/>
            <a:ext cx="1000132" cy="71438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kumimoji="0" lang="en-US" sz="39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MnO</a:t>
            </a:r>
            <a:r>
              <a:rPr kumimoji="0" lang="en-US" sz="39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endParaRPr kumimoji="0" lang="ru-RU" sz="3900" b="0" i="0" u="none" strike="noStrike" kern="1200" cap="none" spc="0" normalizeH="0" baseline="-2500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www.proteogenix.fr/images/Peptides.jpg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2357422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716782" y="1500174"/>
            <a:ext cx="721523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429684" cy="1357322"/>
          </a:xfrm>
        </p:spPr>
        <p:txBody>
          <a:bodyPr>
            <a:normAutofit/>
          </a:bodyPr>
          <a:lstStyle/>
          <a:p>
            <a:pPr lvl="0" algn="l"/>
            <a:r>
              <a:rPr lang="en-US" sz="2400" b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IV. </a:t>
            </a:r>
            <a:r>
              <a:rPr lang="ru-RU" sz="2400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направлению:</a:t>
            </a:r>
          </a:p>
          <a:p>
            <a:pPr algn="just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Необратимые реакции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протекают в данных условиях только в одном направлении: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одзаголовок 10"/>
          <p:cNvSpPr txBox="1">
            <a:spLocks/>
          </p:cNvSpPr>
          <p:nvPr/>
        </p:nvSpPr>
        <p:spPr>
          <a:xfrm>
            <a:off x="2928926" y="428604"/>
            <a:ext cx="4857784" cy="10001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Классификация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химических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реакций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одзаголовок 10"/>
          <p:cNvSpPr txBox="1">
            <a:spLocks/>
          </p:cNvSpPr>
          <p:nvPr/>
        </p:nvSpPr>
        <p:spPr>
          <a:xfrm>
            <a:off x="428596" y="2857496"/>
            <a:ext cx="8429652" cy="11430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Ba(ClO</a:t>
            </a:r>
            <a:r>
              <a:rPr lang="en-US" sz="40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40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+ H</a:t>
            </a:r>
            <a:r>
              <a:rPr lang="en-US" sz="40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40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2HClO</a:t>
            </a:r>
            <a:r>
              <a:rPr lang="en-US" sz="40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+ BaSO</a:t>
            </a:r>
            <a:r>
              <a:rPr lang="en-US" sz="40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↓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10"/>
          <p:cNvSpPr txBox="1">
            <a:spLocks/>
          </p:cNvSpPr>
          <p:nvPr/>
        </p:nvSpPr>
        <p:spPr>
          <a:xfrm>
            <a:off x="428596" y="4000504"/>
            <a:ext cx="8429684" cy="10001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братимые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реакции </a:t>
            </a:r>
            <a:r>
              <a:rPr kumimoji="0" lang="ru-RU" sz="240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 данных условиях</a:t>
            </a:r>
            <a:r>
              <a:rPr kumimoji="0" lang="ru-RU" sz="2400" i="1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протекают одновременно в двух направлениях:</a:t>
            </a:r>
            <a:endParaRPr kumimoji="0" lang="ru-RU" sz="240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8596" y="4857760"/>
            <a:ext cx="3855543" cy="6924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3H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+ N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</a:t>
            </a:r>
            <a:r>
              <a:rPr lang="en-US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2NH</a:t>
            </a:r>
            <a:r>
              <a:rPr lang="en-US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39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одзаголовок 10"/>
          <p:cNvSpPr txBox="1">
            <a:spLocks/>
          </p:cNvSpPr>
          <p:nvPr/>
        </p:nvSpPr>
        <p:spPr>
          <a:xfrm>
            <a:off x="428596" y="5500702"/>
            <a:ext cx="8429652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lang="pt-BR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pt-BR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pt-BR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pt-BR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pt-BR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 3"/>
              </a:rPr>
              <a:t></a:t>
            </a:r>
            <a:r>
              <a:rPr lang="pt-BR" sz="39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2NO</a:t>
            </a:r>
            <a:r>
              <a:rPr lang="pt-BR" sz="39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kumimoji="0" lang="ru-RU" sz="39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www.proteogenix.fr/images/Peptides.jpg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2357422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716782" y="1500174"/>
            <a:ext cx="721523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429684" cy="1357322"/>
          </a:xfrm>
        </p:spPr>
        <p:txBody>
          <a:bodyPr>
            <a:normAutofit/>
          </a:bodyPr>
          <a:lstStyle/>
          <a:p>
            <a:pPr lvl="0" algn="l"/>
            <a:r>
              <a:rPr lang="en-US" sz="2400" b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V. </a:t>
            </a:r>
            <a:r>
              <a:rPr lang="ru-RU" sz="2400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тепловому эффекту:</a:t>
            </a:r>
          </a:p>
          <a:p>
            <a:pPr algn="just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Экзотермические реакции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протекают с выделением энергии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одзаголовок 10"/>
          <p:cNvSpPr txBox="1">
            <a:spLocks/>
          </p:cNvSpPr>
          <p:nvPr/>
        </p:nvSpPr>
        <p:spPr>
          <a:xfrm>
            <a:off x="2928926" y="428604"/>
            <a:ext cx="4857784" cy="10001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Классификация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химических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реакций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одзаголовок 10"/>
          <p:cNvSpPr txBox="1">
            <a:spLocks/>
          </p:cNvSpPr>
          <p:nvPr/>
        </p:nvSpPr>
        <p:spPr>
          <a:xfrm>
            <a:off x="428596" y="2857496"/>
            <a:ext cx="8429652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 + 5O</a:t>
            </a:r>
            <a:r>
              <a:rPr lang="en-US" sz="40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2P</a:t>
            </a:r>
            <a:r>
              <a:rPr lang="en-US" sz="40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40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+ Q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кДж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www.proteogenix.fr/images/Peptides.jpg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2357422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716782" y="1500174"/>
            <a:ext cx="721523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429684" cy="1357322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Эндотермические реакции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протекают с поглощением энергии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одзаголовок 10"/>
          <p:cNvSpPr txBox="1">
            <a:spLocks/>
          </p:cNvSpPr>
          <p:nvPr/>
        </p:nvSpPr>
        <p:spPr>
          <a:xfrm>
            <a:off x="2928926" y="428604"/>
            <a:ext cx="4857784" cy="10001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Классификация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химических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реакций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одзаголовок 10"/>
          <p:cNvSpPr txBox="1">
            <a:spLocks/>
          </p:cNvSpPr>
          <p:nvPr/>
        </p:nvSpPr>
        <p:spPr>
          <a:xfrm>
            <a:off x="428596" y="2857496"/>
            <a:ext cx="8429652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40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000" baseline="-25000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Times New Roman" pitchFamily="18" charset="0"/>
              </a:rPr>
              <a:t> 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Times New Roman" pitchFamily="18" charset="0"/>
              </a:rPr>
              <a:t> 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+ O</a:t>
            </a:r>
            <a:r>
              <a:rPr lang="en-US" sz="40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2NO – Q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кДж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10"/>
          <p:cNvSpPr txBox="1">
            <a:spLocks/>
          </p:cNvSpPr>
          <p:nvPr/>
        </p:nvSpPr>
        <p:spPr>
          <a:xfrm>
            <a:off x="500034" y="3969212"/>
            <a:ext cx="8429652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HgO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2Hg↓ + O</a:t>
            </a:r>
            <a:r>
              <a:rPr lang="en-US" sz="40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↑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Times New Roman" pitchFamily="18" charset="0"/>
              </a:rPr>
              <a:t>Q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Times New Roman" pitchFamily="18" charset="0"/>
              </a:rPr>
              <a:t> кДж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www.proteogenix.fr/images/Peptides.jpg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2357422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716782" y="1500174"/>
            <a:ext cx="721523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429684" cy="1643074"/>
          </a:xfrm>
        </p:spPr>
        <p:txBody>
          <a:bodyPr>
            <a:normAutofit/>
          </a:bodyPr>
          <a:lstStyle/>
          <a:p>
            <a:pPr lvl="0" algn="l"/>
            <a:r>
              <a:rPr lang="en-US" sz="2400" b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VI. </a:t>
            </a:r>
            <a:r>
              <a:rPr lang="ru-RU" sz="2400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фазовому составу:</a:t>
            </a:r>
          </a:p>
          <a:p>
            <a:pPr algn="just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Гетерогенные реакции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i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реакции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в которых реагирующие вещества и продукты находятся в разных агрегатных состояниях: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одзаголовок 10"/>
          <p:cNvSpPr txBox="1">
            <a:spLocks/>
          </p:cNvSpPr>
          <p:nvPr/>
        </p:nvSpPr>
        <p:spPr>
          <a:xfrm>
            <a:off x="2928926" y="428604"/>
            <a:ext cx="4857784" cy="10001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Классификация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химических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реакций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одзаголовок 10"/>
          <p:cNvSpPr txBox="1">
            <a:spLocks/>
          </p:cNvSpPr>
          <p:nvPr/>
        </p:nvSpPr>
        <p:spPr>
          <a:xfrm>
            <a:off x="428596" y="3214686"/>
            <a:ext cx="8429652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CuO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↓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+ H</a:t>
            </a:r>
            <a:r>
              <a:rPr kumimoji="0" lang="en-US" sz="40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↑ = Cu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/>
                <a:cs typeface="Times New Roman" pitchFamily="18" charset="0"/>
              </a:rPr>
              <a:t>↓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+ H</a:t>
            </a:r>
            <a:r>
              <a:rPr kumimoji="0" lang="en-US" sz="40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O</a:t>
            </a:r>
            <a:endParaRPr kumimoji="0" lang="ru-RU" sz="2400" b="0" i="0" u="none" strike="noStrike" kern="1200" cap="none" spc="0" normalizeH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www.proteogenix.fr/images/Peptides.jpg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2357422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716782" y="1500174"/>
            <a:ext cx="721523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429684" cy="1928826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Гомогенные реакции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реакции, в которых реагирующие вещества и продукты находятся в одном агрегатном состоянии (в одной фазе):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одзаголовок 10"/>
          <p:cNvSpPr txBox="1">
            <a:spLocks/>
          </p:cNvSpPr>
          <p:nvPr/>
        </p:nvSpPr>
        <p:spPr>
          <a:xfrm>
            <a:off x="2928926" y="428604"/>
            <a:ext cx="4857784" cy="10001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Классификация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химических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реакций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одзаголовок 10"/>
          <p:cNvSpPr txBox="1">
            <a:spLocks/>
          </p:cNvSpPr>
          <p:nvPr/>
        </p:nvSpPr>
        <p:spPr>
          <a:xfrm>
            <a:off x="428596" y="3429000"/>
            <a:ext cx="8429652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70000"/>
              </a:lnSpc>
              <a:spcBef>
                <a:spcPct val="20000"/>
              </a:spcBef>
            </a:pPr>
            <a:r>
              <a:rPr lang="ru-RU" sz="4000" noProof="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2 СО</a:t>
            </a:r>
            <a:r>
              <a:rPr lang="ru-RU" sz="4000" noProof="0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Times New Roman" pitchFamily="18" charset="0"/>
              </a:rPr>
              <a:t>↑   +   О₂↑ =  2 СО₂↑</a:t>
            </a:r>
            <a:endParaRPr kumimoji="0" lang="ru-RU" sz="2400" b="0" i="0" u="none" strike="noStrike" kern="1200" cap="none" spc="0" normalizeH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1251</TotalTime>
  <Words>614</Words>
  <Application>Microsoft Office PowerPoint</Application>
  <PresentationFormat>Экран (4:3)</PresentationFormat>
  <Paragraphs>104</Paragraphs>
  <Slides>16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Рома</dc:creator>
  <cp:lastModifiedBy>Рома</cp:lastModifiedBy>
  <cp:revision>103</cp:revision>
  <dcterms:modified xsi:type="dcterms:W3CDTF">2016-09-27T20:26:14Z</dcterms:modified>
</cp:coreProperties>
</file>