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57" r:id="rId3"/>
    <p:sldId id="259" r:id="rId4"/>
    <p:sldId id="256" r:id="rId5"/>
    <p:sldId id="258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AD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1" autoAdjust="0"/>
  </p:normalViewPr>
  <p:slideViewPr>
    <p:cSldViewPr>
      <p:cViewPr>
        <p:scale>
          <a:sx n="100" d="100"/>
          <a:sy n="100" d="100"/>
        </p:scale>
        <p:origin x="-210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60128" cy="6012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00A5413-DE2A-4A8E-8316-0D93B8BCEDEA}" type="datetimeFigureOut">
              <a:rPr lang="ru-RU" smtClean="0"/>
              <a:t>04.09.2020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F25F079-BDB4-4AF8-AF59-4153DCB9489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0A5413-DE2A-4A8E-8316-0D93B8BCEDEA}" type="datetimeFigureOut">
              <a:rPr lang="ru-RU" smtClean="0"/>
              <a:t>04.09.2020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F25F079-BDB4-4AF8-AF59-4153DCB9489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0A5413-DE2A-4A8E-8316-0D93B8BCEDEA}" type="datetimeFigureOut">
              <a:rPr lang="ru-RU" smtClean="0"/>
              <a:t>04.09.2020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F25F079-BDB4-4AF8-AF59-4153DCB9489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8611" y="-10428"/>
            <a:ext cx="9272588" cy="1146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A5413-DE2A-4A8E-8316-0D93B8BCEDEA}" type="datetimeFigureOut">
              <a:rPr lang="ru-RU" smtClean="0"/>
              <a:t>04.09.2020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5F079-BDB4-4AF8-AF59-4153DCB9489C}" type="slidenum">
              <a:rPr lang="ru-RU" smtClean="0"/>
              <a:t>‹#›</a:t>
            </a:fld>
            <a:endParaRPr lang="ru-RU"/>
          </a:p>
        </p:txBody>
      </p:sp>
      <p:cxnSp>
        <p:nvCxnSpPr>
          <p:cNvPr id="17" name="Прямая соединительная линия 16"/>
          <p:cNvCxnSpPr/>
          <p:nvPr userDrawn="1"/>
        </p:nvCxnSpPr>
        <p:spPr>
          <a:xfrm>
            <a:off x="242784" y="1023880"/>
            <a:ext cx="8718560" cy="0"/>
          </a:xfrm>
          <a:prstGeom prst="line">
            <a:avLst/>
          </a:prstGeom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0A5413-DE2A-4A8E-8316-0D93B8BCEDEA}" type="datetimeFigureOut">
              <a:rPr lang="ru-RU" smtClean="0"/>
              <a:t>04.09.2020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F25F079-BDB4-4AF8-AF59-4153DCB9489C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0A5413-DE2A-4A8E-8316-0D93B8BCEDEA}" type="datetimeFigureOut">
              <a:rPr lang="ru-RU" smtClean="0"/>
              <a:t>04.09.2020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F25F079-BDB4-4AF8-AF59-4153DCB9489C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dirty="0" smtClean="0"/>
              <a:t>Образец заголовка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0A5413-DE2A-4A8E-8316-0D93B8BCEDEA}" type="datetimeFigureOut">
              <a:rPr lang="ru-RU" smtClean="0"/>
              <a:t>04.09.2020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F25F079-BDB4-4AF8-AF59-4153DCB9489C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0A5413-DE2A-4A8E-8316-0D93B8BCEDEA}" type="datetimeFigureOut">
              <a:rPr lang="ru-RU" smtClean="0"/>
              <a:t>04.09.2020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F25F079-BDB4-4AF8-AF59-4153DCB9489C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0A5413-DE2A-4A8E-8316-0D93B8BCEDEA}" type="datetimeFigureOut">
              <a:rPr lang="ru-RU" smtClean="0"/>
              <a:t>04.09.2020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F25F079-BDB4-4AF8-AF59-4153DCB9489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C00A5413-DE2A-4A8E-8316-0D93B8BCEDEA}" type="datetimeFigureOut">
              <a:rPr lang="ru-RU" smtClean="0"/>
              <a:t>04.09.2020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F25F079-BDB4-4AF8-AF59-4153DCB9489C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00A5413-DE2A-4A8E-8316-0D93B8BCEDEA}" type="datetimeFigureOut">
              <a:rPr lang="ru-RU" smtClean="0"/>
              <a:t>04.09.2020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F25F079-BDB4-4AF8-AF59-4153DCB9489C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C00A5413-DE2A-4A8E-8316-0D93B8BCEDEA}" type="datetimeFigureOut">
              <a:rPr lang="ru-RU" smtClean="0"/>
              <a:t>04.09.2020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0F25F079-BDB4-4AF8-AF59-4153DCB9489C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0" y="6134760"/>
            <a:ext cx="4423472" cy="599274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АНО Центр энергетической эффективности,</a:t>
            </a:r>
          </a:p>
          <a:p>
            <a:r>
              <a:rPr lang="ru-RU" dirty="0" err="1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Бердино</a:t>
            </a:r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А.В., Координатор проектов</a:t>
            </a:r>
            <a:endParaRPr lang="ru-RU" dirty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Объект 7"/>
          <p:cNvSpPr>
            <a:spLocks noGrp="1"/>
          </p:cNvSpPr>
          <p:nvPr>
            <p:ph sz="half" idx="1"/>
          </p:nvPr>
        </p:nvSpPr>
        <p:spPr>
          <a:xfrm>
            <a:off x="904192" y="3068232"/>
            <a:ext cx="7479792" cy="2646768"/>
          </a:xfrm>
        </p:spPr>
        <p:txBody>
          <a:bodyPr>
            <a:normAutofit fontScale="92500"/>
          </a:bodyPr>
          <a:lstStyle/>
          <a:p>
            <a:pPr marL="109728" indent="0" algn="ctr">
              <a:buNone/>
            </a:pPr>
            <a:r>
              <a:rPr lang="ru-RU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Проект </a:t>
            </a:r>
            <a:r>
              <a:rPr lang="ru-RU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КА5043 «Зеленые решения для природоохранных территорий»</a:t>
            </a:r>
            <a:endParaRPr lang="en-US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109728" indent="0" algn="ctr">
              <a:buNone/>
            </a:pPr>
            <a:endParaRPr lang="en-US" sz="32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109728" indent="0" algn="ctr">
              <a:buNone/>
            </a:pPr>
            <a:r>
              <a:rPr lang="ru-RU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Программ</a:t>
            </a:r>
            <a:r>
              <a:rPr lang="ru-RU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а</a:t>
            </a:r>
            <a:r>
              <a:rPr lang="ru-RU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 Приграничного Сотрудничества (ППС) «Карелия»</a:t>
            </a:r>
          </a:p>
          <a:p>
            <a:pPr marL="109728" indent="0" algn="ctr">
              <a:buNone/>
            </a:pPr>
            <a:endParaRPr lang="ru-RU" sz="32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109728" indent="0">
              <a:buNone/>
            </a:pPr>
            <a:endParaRPr lang="ru-RU" sz="20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ru-RU" sz="20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3075" name="Picture 3" descr="C:\Users\Admin\Pictures\Сайт АНО ЭЭЦ\Karelia_bannerit_300x600_RUS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8850" y="482728"/>
            <a:ext cx="45720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16658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Объект 7"/>
          <p:cNvSpPr>
            <a:spLocks noGrp="1"/>
          </p:cNvSpPr>
          <p:nvPr>
            <p:ph idx="4294967295"/>
          </p:nvPr>
        </p:nvSpPr>
        <p:spPr>
          <a:xfrm>
            <a:off x="251520" y="1023880"/>
            <a:ext cx="8640960" cy="4320480"/>
          </a:xfrm>
        </p:spPr>
        <p:txBody>
          <a:bodyPr>
            <a:noAutofit/>
          </a:bodyPr>
          <a:lstStyle/>
          <a:p>
            <a:pPr marL="109728" indent="0">
              <a:lnSpc>
                <a:spcPct val="150000"/>
              </a:lnSpc>
              <a:buNone/>
            </a:pPr>
            <a:r>
              <a:rPr lang="ru-RU" sz="1800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Обоснование проекта:</a:t>
            </a:r>
          </a:p>
          <a:p>
            <a:pPr marL="109728" indent="0">
              <a:lnSpc>
                <a:spcPct val="150000"/>
              </a:lnSpc>
              <a:buNone/>
            </a:pPr>
            <a:r>
              <a:rPr lang="ru-RU" sz="180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	Особо </a:t>
            </a:r>
            <a:r>
              <a:rPr lang="ru-RU" sz="18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охраняемые природоохранные территории (ООПТ) в Карелии и Финляндии находятся, как правило, в удалении от крупных городов и поселений, поэтому снабжение теплом и электричеством, </a:t>
            </a:r>
            <a:r>
              <a:rPr lang="ru-RU" sz="180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а </a:t>
            </a:r>
            <a:r>
              <a:rPr lang="ru-RU" sz="18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также </a:t>
            </a:r>
            <a:r>
              <a:rPr lang="ru-RU" sz="180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сбор </a:t>
            </a:r>
            <a:r>
              <a:rPr lang="ru-RU" sz="18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и утилизация мусора, являются важной общей проблемой ООПТ по обе стороны </a:t>
            </a:r>
            <a:r>
              <a:rPr lang="ru-RU" sz="180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границы.</a:t>
            </a:r>
          </a:p>
          <a:p>
            <a:pPr marL="109728" indent="0">
              <a:lnSpc>
                <a:spcPct val="150000"/>
              </a:lnSpc>
              <a:buNone/>
            </a:pPr>
            <a:r>
              <a:rPr lang="ru-RU" sz="18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	</a:t>
            </a:r>
            <a:r>
              <a:rPr lang="ru-RU" sz="180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С </a:t>
            </a:r>
            <a:r>
              <a:rPr lang="ru-RU" sz="18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другой </a:t>
            </a:r>
            <a:r>
              <a:rPr lang="ru-RU" sz="180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стороны, для </a:t>
            </a:r>
            <a:r>
              <a:rPr lang="ru-RU" sz="18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обеспечения генерации тепла и электричества нельзя повышать нагрузку на природу путем сжигания ископаемого топлива (дизель, бензин, природный газ или уголь). </a:t>
            </a:r>
          </a:p>
        </p:txBody>
      </p:sp>
    </p:spTree>
    <p:extLst>
      <p:ext uri="{BB962C8B-B14F-4D97-AF65-F5344CB8AC3E}">
        <p14:creationId xmlns:p14="http://schemas.microsoft.com/office/powerpoint/2010/main" val="2326849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Объект 7"/>
          <p:cNvSpPr>
            <a:spLocks noGrp="1"/>
          </p:cNvSpPr>
          <p:nvPr>
            <p:ph idx="4294967295"/>
          </p:nvPr>
        </p:nvSpPr>
        <p:spPr>
          <a:xfrm>
            <a:off x="242784" y="1023880"/>
            <a:ext cx="8718560" cy="5110880"/>
          </a:xfrm>
        </p:spPr>
        <p:txBody>
          <a:bodyPr>
            <a:noAutofit/>
          </a:bodyPr>
          <a:lstStyle/>
          <a:p>
            <a:pPr marL="109728" indent="0">
              <a:lnSpc>
                <a:spcPct val="150000"/>
              </a:lnSpc>
              <a:buNone/>
            </a:pPr>
            <a:r>
              <a:rPr lang="ru-RU" sz="18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Общая идея </a:t>
            </a:r>
            <a:r>
              <a:rPr lang="ru-RU" sz="1800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проекта: </a:t>
            </a:r>
            <a:endParaRPr lang="ru-RU" sz="1800" dirty="0" smtClean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109728" indent="0">
              <a:lnSpc>
                <a:spcPct val="150000"/>
              </a:lnSpc>
              <a:buNone/>
            </a:pPr>
            <a:r>
              <a:rPr lang="ru-RU" sz="180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Внедрение </a:t>
            </a:r>
            <a:r>
              <a:rPr lang="ru-RU" sz="18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современных «зеленых» технологий на объектах инфраструктуры ООПТ (гостевые дома, визит-центры, офисные здания, кафе и т.д</a:t>
            </a:r>
            <a:r>
              <a:rPr lang="ru-RU" sz="180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.):</a:t>
            </a:r>
          </a:p>
          <a:p>
            <a:pPr>
              <a:lnSpc>
                <a:spcPct val="150000"/>
              </a:lnSpc>
            </a:pPr>
            <a:r>
              <a:rPr lang="ru-RU" sz="180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использование тепловых насосов для обогрева помещений; </a:t>
            </a:r>
          </a:p>
          <a:p>
            <a:pPr>
              <a:lnSpc>
                <a:spcPct val="150000"/>
              </a:lnSpc>
            </a:pPr>
            <a:r>
              <a:rPr lang="ru-RU" sz="180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использование </a:t>
            </a:r>
            <a:r>
              <a:rPr lang="ru-RU" sz="18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солнечных станций для выработки электричества, как основного, так и </a:t>
            </a:r>
            <a:r>
              <a:rPr lang="ru-RU" sz="180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резервного;</a:t>
            </a:r>
            <a:endParaRPr lang="en-US" sz="1800" dirty="0" smtClean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ru-RU" sz="180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использование солнечных коллекторов для ГВС;</a:t>
            </a:r>
            <a:endParaRPr lang="ru-RU" sz="18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ru-RU" sz="180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Установка эко-туалетов разного типа (сухих и с водой)</a:t>
            </a:r>
          </a:p>
          <a:p>
            <a:pPr>
              <a:lnSpc>
                <a:spcPct val="150000"/>
              </a:lnSpc>
            </a:pPr>
            <a:r>
              <a:rPr lang="ru-RU" sz="180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применение </a:t>
            </a:r>
            <a:r>
              <a:rPr lang="ru-RU" sz="18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раздельного сбора отходов, грамотная утилизация и использование отходов как ценного сырья. </a:t>
            </a:r>
          </a:p>
          <a:p>
            <a:pPr>
              <a:lnSpc>
                <a:spcPct val="150000"/>
              </a:lnSpc>
            </a:pPr>
            <a:endParaRPr lang="ru-RU" sz="18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972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Объект 7"/>
          <p:cNvSpPr>
            <a:spLocks noGrp="1"/>
          </p:cNvSpPr>
          <p:nvPr>
            <p:ph idx="4294967295"/>
          </p:nvPr>
        </p:nvSpPr>
        <p:spPr>
          <a:xfrm>
            <a:off x="242784" y="1023880"/>
            <a:ext cx="8718560" cy="5351392"/>
          </a:xfrm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ru-RU" sz="1800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Партнеры проекта:</a:t>
            </a:r>
          </a:p>
          <a:p>
            <a:pPr marL="509778" indent="-400050">
              <a:buFont typeface="+mj-lt"/>
              <a:buAutoNum type="romanUcPeriod"/>
            </a:pPr>
            <a:r>
              <a:rPr lang="ru-RU" sz="180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Ведущий </a:t>
            </a:r>
            <a:r>
              <a:rPr lang="ru-RU" sz="18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партнер проекта - Автономная некоммерческая организация Центр энергетической эффективности (АНО ЦЭЭ</a:t>
            </a:r>
            <a:r>
              <a:rPr lang="ru-RU" sz="180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).  </a:t>
            </a:r>
          </a:p>
          <a:p>
            <a:pPr marL="509778" indent="-400050">
              <a:buFont typeface="+mj-lt"/>
              <a:buAutoNum type="romanUcPeriod"/>
            </a:pPr>
            <a:r>
              <a:rPr lang="ru-RU" sz="1800" dirty="0" err="1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Parks</a:t>
            </a:r>
            <a:r>
              <a:rPr lang="ru-RU" sz="180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18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&amp; </a:t>
            </a:r>
            <a:r>
              <a:rPr lang="ru-RU" sz="1800" dirty="0" err="1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Wildlife</a:t>
            </a:r>
            <a:r>
              <a:rPr lang="ru-RU" sz="18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Finland</a:t>
            </a:r>
            <a:r>
              <a:rPr lang="ru-RU" sz="18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(ранее </a:t>
            </a:r>
            <a:r>
              <a:rPr lang="ru-RU" sz="1800" dirty="0" err="1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Natural</a:t>
            </a:r>
            <a:r>
              <a:rPr lang="ru-RU" sz="18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Heritage</a:t>
            </a:r>
            <a:r>
              <a:rPr lang="ru-RU" sz="18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Services</a:t>
            </a:r>
            <a:r>
              <a:rPr lang="ru-RU" sz="18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) - подразделение государственного предприятия </a:t>
            </a:r>
            <a:r>
              <a:rPr lang="ru-RU" sz="1800" dirty="0" err="1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Metsähallitus</a:t>
            </a:r>
            <a:r>
              <a:rPr lang="ru-RU" sz="180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отвечает </a:t>
            </a:r>
            <a:r>
              <a:rPr lang="ru-RU" sz="18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за управление государственными услугами, такими как: сохранение природы, инфраструктура и услуги для отдыха на природе,  услуги для охотников и рыболовов, планирование управления природоохранными зонами. </a:t>
            </a:r>
            <a:endParaRPr lang="ru-RU" sz="1800" dirty="0" smtClean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566928" indent="-457200">
              <a:buFont typeface="+mj-lt"/>
              <a:buAutoNum type="romanUcPeriod" startAt="3"/>
            </a:pPr>
            <a:r>
              <a:rPr lang="ru-RU" sz="18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ФГБУ Национальный парк «</a:t>
            </a:r>
            <a:r>
              <a:rPr lang="ru-RU" sz="1800" dirty="0" err="1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Водлозерский</a:t>
            </a:r>
            <a:r>
              <a:rPr lang="ru-RU" sz="18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» </a:t>
            </a:r>
          </a:p>
          <a:p>
            <a:pPr marL="566928" indent="-457200">
              <a:buFont typeface="+mj-lt"/>
              <a:buAutoNum type="romanUcPeriod" startAt="3"/>
            </a:pPr>
            <a:r>
              <a:rPr lang="ru-RU" sz="18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ФГБУ Государственный заповедник «Кивач»</a:t>
            </a:r>
          </a:p>
          <a:p>
            <a:pPr marL="566928" indent="-457200">
              <a:buFont typeface="+mj-lt"/>
              <a:buAutoNum type="romanUcPeriod" startAt="3"/>
            </a:pPr>
            <a:r>
              <a:rPr lang="ru-RU" sz="18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ФГБУ Государственный природный заповедник «</a:t>
            </a:r>
            <a:r>
              <a:rPr lang="ru-RU" sz="1800" dirty="0" err="1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Костомукшский</a:t>
            </a:r>
            <a:r>
              <a:rPr lang="ru-RU" sz="18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» </a:t>
            </a:r>
          </a:p>
          <a:p>
            <a:pPr marL="566928" indent="-457200">
              <a:buFont typeface="+mj-lt"/>
              <a:buAutoNum type="romanUcPeriod" startAt="3"/>
            </a:pPr>
            <a:r>
              <a:rPr lang="ru-RU" sz="1800" dirty="0" err="1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Oulun</a:t>
            </a:r>
            <a:r>
              <a:rPr lang="ru-RU" sz="18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Energia</a:t>
            </a:r>
            <a:r>
              <a:rPr lang="ru-RU" sz="18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OY  - одна из передовых компаний Финляндии в сфере развития и внедрения зеленых энергетических решений.  Передача ноу-хау, тренинга и консультирование ООПТ - основные задачи </a:t>
            </a:r>
            <a:r>
              <a:rPr lang="ru-RU" sz="1800" dirty="0" err="1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Oulun</a:t>
            </a:r>
            <a:r>
              <a:rPr lang="ru-RU" sz="18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Energia</a:t>
            </a:r>
            <a:r>
              <a:rPr lang="ru-RU" sz="18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OY в ходе реализации проекта.</a:t>
            </a:r>
          </a:p>
          <a:p>
            <a:pPr marL="509778" indent="-400050">
              <a:buFont typeface="+mj-lt"/>
              <a:buAutoNum type="romanUcPeriod"/>
            </a:pPr>
            <a:endParaRPr lang="ru-RU" sz="1800" dirty="0" smtClean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0330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Объект 7"/>
          <p:cNvSpPr>
            <a:spLocks noGrp="1"/>
          </p:cNvSpPr>
          <p:nvPr>
            <p:ph idx="4294967295"/>
          </p:nvPr>
        </p:nvSpPr>
        <p:spPr>
          <a:xfrm>
            <a:off x="212720" y="1023880"/>
            <a:ext cx="8718560" cy="5591904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ru-RU" sz="1800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Сроки выполнения проекта</a:t>
            </a:r>
            <a:r>
              <a:rPr lang="ru-RU" sz="180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: </a:t>
            </a:r>
            <a:r>
              <a:rPr lang="ru-RU" sz="180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2 </a:t>
            </a:r>
            <a:r>
              <a:rPr lang="ru-RU" sz="18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октября 2018 </a:t>
            </a:r>
            <a:r>
              <a:rPr lang="ru-RU" sz="180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по </a:t>
            </a:r>
            <a:r>
              <a:rPr lang="en-US" sz="180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30</a:t>
            </a:r>
            <a:r>
              <a:rPr lang="ru-RU" sz="180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180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ноября</a:t>
            </a:r>
            <a:r>
              <a:rPr lang="ru-RU" sz="180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2020.</a:t>
            </a:r>
            <a:endParaRPr lang="ru-RU" sz="1800" dirty="0" smtClean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109728" indent="0">
              <a:buNone/>
            </a:pPr>
            <a:endParaRPr lang="ru-RU" sz="1800" b="1" dirty="0" smtClean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109728" indent="0">
              <a:buNone/>
            </a:pPr>
            <a:r>
              <a:rPr lang="ru-RU" sz="1800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Общий </a:t>
            </a:r>
            <a:r>
              <a:rPr lang="ru-RU" sz="18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бюджет: 534 896 </a:t>
            </a:r>
            <a:r>
              <a:rPr lang="ru-RU" sz="180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€</a:t>
            </a:r>
            <a:endParaRPr lang="ru-RU" sz="18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109728" indent="0">
              <a:buNone/>
            </a:pPr>
            <a:r>
              <a:rPr lang="ru-RU" sz="18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грант программы ПГС Карелия: </a:t>
            </a:r>
            <a:r>
              <a:rPr lang="ru-RU" sz="18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469 643 </a:t>
            </a:r>
            <a:r>
              <a:rPr lang="ru-RU" sz="18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€</a:t>
            </a:r>
          </a:p>
          <a:p>
            <a:pPr marL="109728" indent="0">
              <a:buNone/>
            </a:pPr>
            <a:r>
              <a:rPr lang="ru-RU" sz="18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со-финансирование партнеров: </a:t>
            </a:r>
            <a:r>
              <a:rPr lang="ru-RU" sz="18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65 253 </a:t>
            </a:r>
            <a:r>
              <a:rPr lang="ru-RU" sz="18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€ (12,2 </a:t>
            </a:r>
            <a:r>
              <a:rPr lang="ru-RU" sz="180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%)</a:t>
            </a:r>
          </a:p>
          <a:p>
            <a:pPr marL="566928" indent="-457200">
              <a:buFont typeface="+mj-lt"/>
              <a:buAutoNum type="arabicPeriod"/>
            </a:pPr>
            <a:r>
              <a:rPr lang="ru-RU" sz="1800" dirty="0" err="1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Водлозерский</a:t>
            </a:r>
            <a:r>
              <a:rPr lang="ru-RU" sz="18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– </a:t>
            </a:r>
            <a:r>
              <a:rPr lang="ru-RU" sz="18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13 429 </a:t>
            </a:r>
            <a:r>
              <a:rPr lang="ru-RU" sz="18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€ </a:t>
            </a:r>
          </a:p>
          <a:p>
            <a:pPr marL="566928" indent="-457200">
              <a:buFont typeface="+mj-lt"/>
              <a:buAutoNum type="arabicPeriod"/>
            </a:pPr>
            <a:r>
              <a:rPr lang="ru-RU" sz="18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Кивач – </a:t>
            </a:r>
            <a:r>
              <a:rPr lang="ru-RU" sz="18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17 730 </a:t>
            </a:r>
            <a:r>
              <a:rPr lang="ru-RU" sz="18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€</a:t>
            </a:r>
          </a:p>
          <a:p>
            <a:pPr marL="566928" indent="-457200">
              <a:buFont typeface="+mj-lt"/>
              <a:buAutoNum type="arabicPeriod"/>
            </a:pPr>
            <a:r>
              <a:rPr lang="ru-RU" sz="1800" dirty="0" err="1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Костомукшский</a:t>
            </a:r>
            <a:r>
              <a:rPr lang="ru-RU" sz="18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– </a:t>
            </a:r>
            <a:r>
              <a:rPr lang="ru-RU" sz="18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8 518 </a:t>
            </a:r>
            <a:r>
              <a:rPr lang="ru-RU" sz="18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€</a:t>
            </a:r>
            <a:endParaRPr lang="ru-RU" sz="1800" b="1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566928" indent="-457200">
              <a:buFont typeface="+mj-lt"/>
              <a:buAutoNum type="arabicPeriod"/>
            </a:pPr>
            <a:r>
              <a:rPr lang="en-US" sz="1800" dirty="0" err="1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Metsahallitus</a:t>
            </a:r>
            <a:r>
              <a:rPr lang="ru-RU" sz="18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(</a:t>
            </a:r>
            <a:r>
              <a:rPr lang="ru-RU" sz="1800" dirty="0" err="1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Parks</a:t>
            </a:r>
            <a:r>
              <a:rPr lang="ru-RU" sz="18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&amp; </a:t>
            </a:r>
            <a:r>
              <a:rPr lang="ru-RU" sz="1800" dirty="0" err="1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Wildlife</a:t>
            </a:r>
            <a:r>
              <a:rPr lang="ru-RU" sz="18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Finland</a:t>
            </a:r>
            <a:r>
              <a:rPr lang="ru-RU" sz="18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) - </a:t>
            </a:r>
            <a:r>
              <a:rPr lang="ru-RU" sz="18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20 327 </a:t>
            </a:r>
            <a:r>
              <a:rPr lang="ru-RU" sz="18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€</a:t>
            </a:r>
          </a:p>
          <a:p>
            <a:pPr marL="109728" indent="0">
              <a:buNone/>
            </a:pPr>
            <a:r>
              <a:rPr lang="ru-RU" sz="1800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Пилотные </a:t>
            </a:r>
            <a:r>
              <a:rPr lang="ru-RU" sz="1800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проекты </a:t>
            </a:r>
            <a:r>
              <a:rPr lang="ru-RU" sz="1800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в ООПТ</a:t>
            </a:r>
            <a:r>
              <a:rPr lang="en-US" sz="1800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1800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(</a:t>
            </a:r>
            <a:r>
              <a:rPr lang="ru-RU" sz="1800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оборудование, материалы, монтаж</a:t>
            </a:r>
            <a:r>
              <a:rPr lang="en-US" sz="1800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)</a:t>
            </a:r>
            <a:r>
              <a:rPr lang="ru-RU" sz="180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:</a:t>
            </a:r>
          </a:p>
          <a:p>
            <a:pPr marL="566928" indent="-457200">
              <a:buAutoNum type="arabicPeriod"/>
            </a:pPr>
            <a:r>
              <a:rPr lang="ru-RU" sz="1800" dirty="0" err="1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Водлозерский</a:t>
            </a:r>
            <a:r>
              <a:rPr lang="ru-RU" sz="180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180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- </a:t>
            </a:r>
            <a:r>
              <a:rPr lang="ru-RU" sz="1800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49 870 </a:t>
            </a:r>
            <a:r>
              <a:rPr lang="ru-RU" sz="180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€ (58</a:t>
            </a:r>
            <a:r>
              <a:rPr lang="en-US" sz="180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,5</a:t>
            </a:r>
            <a:r>
              <a:rPr lang="ru-RU" sz="180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% бюджета партнера)</a:t>
            </a:r>
          </a:p>
          <a:p>
            <a:pPr marL="566928" indent="-457200">
              <a:buAutoNum type="arabicPeriod"/>
            </a:pPr>
            <a:r>
              <a:rPr lang="ru-RU" sz="180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Кивач </a:t>
            </a:r>
            <a:r>
              <a:rPr lang="ru-RU" sz="180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- </a:t>
            </a:r>
            <a:r>
              <a:rPr lang="ru-RU" sz="1800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44 440 </a:t>
            </a:r>
            <a:r>
              <a:rPr lang="ru-RU" sz="180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€ (57,6 %)</a:t>
            </a:r>
          </a:p>
          <a:p>
            <a:pPr marL="566928" indent="-457200">
              <a:buAutoNum type="arabicPeriod"/>
            </a:pPr>
            <a:r>
              <a:rPr lang="ru-RU" sz="1800" dirty="0" err="1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Костомукшский</a:t>
            </a:r>
            <a:r>
              <a:rPr lang="ru-RU" sz="180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180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- </a:t>
            </a:r>
            <a:r>
              <a:rPr lang="ru-RU" sz="1800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30 000 </a:t>
            </a:r>
            <a:r>
              <a:rPr lang="ru-RU" sz="180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€ (</a:t>
            </a:r>
            <a:r>
              <a:rPr lang="en-US" sz="180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59,8%</a:t>
            </a:r>
            <a:r>
              <a:rPr lang="ru-RU" sz="180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)</a:t>
            </a:r>
          </a:p>
          <a:p>
            <a:pPr marL="566928" indent="-457200">
              <a:buAutoNum type="arabicPeriod"/>
            </a:pPr>
            <a:r>
              <a:rPr lang="en-US" sz="1800" dirty="0" err="1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Metsahallitus</a:t>
            </a:r>
            <a:r>
              <a:rPr lang="ru-RU" sz="180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(</a:t>
            </a:r>
            <a:r>
              <a:rPr lang="ru-RU" sz="1800" dirty="0" err="1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Parks</a:t>
            </a:r>
            <a:r>
              <a:rPr lang="ru-RU" sz="180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18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&amp; </a:t>
            </a:r>
            <a:r>
              <a:rPr lang="ru-RU" sz="1800" dirty="0" err="1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Wildlife</a:t>
            </a:r>
            <a:r>
              <a:rPr lang="ru-RU" sz="18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Finland</a:t>
            </a:r>
            <a:r>
              <a:rPr lang="ru-RU" sz="180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)</a:t>
            </a:r>
            <a:r>
              <a:rPr lang="ru-RU" sz="180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- </a:t>
            </a:r>
            <a:r>
              <a:rPr lang="en-US" sz="1800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84 216</a:t>
            </a:r>
            <a:r>
              <a:rPr lang="ru-RU" sz="1800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180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€</a:t>
            </a:r>
            <a:r>
              <a:rPr lang="en-US" sz="180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(42,1%)</a:t>
            </a:r>
          </a:p>
          <a:p>
            <a:endParaRPr lang="ru-RU" sz="18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1570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Объект 7"/>
          <p:cNvSpPr>
            <a:spLocks noGrp="1"/>
          </p:cNvSpPr>
          <p:nvPr>
            <p:ph idx="4294967295"/>
          </p:nvPr>
        </p:nvSpPr>
        <p:spPr>
          <a:xfrm>
            <a:off x="212720" y="1565032"/>
            <a:ext cx="8718560" cy="4509599"/>
          </a:xfrm>
        </p:spPr>
        <p:txBody>
          <a:bodyPr>
            <a:normAutofit fontScale="92500" lnSpcReduction="20000"/>
          </a:bodyPr>
          <a:lstStyle/>
          <a:p>
            <a:pPr marL="109728" indent="0">
              <a:buNone/>
            </a:pPr>
            <a:endParaRPr lang="ru-RU" sz="1800" b="1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109728" indent="0" algn="ctr">
              <a:buNone/>
            </a:pPr>
            <a:r>
              <a:rPr lang="ru-RU" sz="2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Контакты:</a:t>
            </a:r>
          </a:p>
          <a:p>
            <a:pPr marL="109728" indent="0" algn="ctr">
              <a:buNone/>
            </a:pPr>
            <a:r>
              <a:rPr lang="ru-RU" sz="200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Петрозаводск, Энгельса 10, 504.</a:t>
            </a:r>
            <a:endParaRPr lang="en-US" sz="2000" dirty="0" smtClean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109728" indent="0" algn="ctr">
              <a:buNone/>
            </a:pPr>
            <a:r>
              <a:rPr lang="ru-RU" sz="200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Тел.: 8 8142 769391</a:t>
            </a:r>
          </a:p>
          <a:p>
            <a:pPr marL="109728" indent="0" algn="ctr">
              <a:buNone/>
            </a:pPr>
            <a:r>
              <a:rPr lang="ru-RU" sz="200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Эл. Почта: </a:t>
            </a:r>
            <a:endParaRPr lang="en-US" sz="2000" dirty="0" smtClean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109728" indent="0" algn="ctr">
              <a:buNone/>
            </a:pPr>
            <a:r>
              <a:rPr lang="en-US" sz="200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kaeec@sampo.ru</a:t>
            </a:r>
            <a:endParaRPr lang="ru-RU" sz="2000" dirty="0" smtClean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109728" indent="0" algn="ctr">
              <a:buNone/>
            </a:pPr>
            <a:r>
              <a:rPr lang="en-US" sz="200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alexberdino@gmail.com</a:t>
            </a:r>
          </a:p>
          <a:p>
            <a:pPr marL="109728" indent="0" algn="ctr">
              <a:buNone/>
            </a:pPr>
            <a:endParaRPr lang="en-US" sz="2000" dirty="0" smtClean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109728" indent="0" algn="ctr">
              <a:buNone/>
            </a:pPr>
            <a:endParaRPr lang="ru-RU" sz="2000" dirty="0" smtClean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109728" indent="0" algn="ctr">
              <a:buNone/>
            </a:pPr>
            <a:r>
              <a:rPr lang="ru-RU" sz="26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Сайт:</a:t>
            </a:r>
          </a:p>
          <a:p>
            <a:pPr marL="109728" indent="0" algn="ctr">
              <a:buNone/>
            </a:pPr>
            <a:r>
              <a:rPr lang="en-US" sz="3000" b="1" u="sng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kaeec.org</a:t>
            </a:r>
          </a:p>
          <a:p>
            <a:pPr marL="109728" indent="0">
              <a:buNone/>
            </a:pPr>
            <a:endParaRPr lang="en-US" sz="1800" dirty="0" smtClean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109728" indent="0">
              <a:buNone/>
            </a:pPr>
            <a:endParaRPr lang="ru-RU" sz="20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109728" indent="0" algn="ctr">
              <a:buNone/>
            </a:pPr>
            <a:r>
              <a:rPr lang="ru-RU" sz="28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Спасибо за </a:t>
            </a:r>
            <a:r>
              <a:rPr lang="ru-RU" sz="2800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внимание!</a:t>
            </a:r>
            <a:endParaRPr lang="ru-RU" sz="2800" b="1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ru-RU" sz="20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6193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369</TotalTime>
  <Words>371</Words>
  <Application>Microsoft Office PowerPoint</Application>
  <PresentationFormat>Экран (4:3)</PresentationFormat>
  <Paragraphs>51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Открытая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Green Solutions for Nature Protected Areas</dc:title>
  <dc:creator>Admin</dc:creator>
  <cp:lastModifiedBy>Admin</cp:lastModifiedBy>
  <cp:revision>22</cp:revision>
  <dcterms:created xsi:type="dcterms:W3CDTF">2018-12-07T08:44:55Z</dcterms:created>
  <dcterms:modified xsi:type="dcterms:W3CDTF">2020-09-04T11:46:37Z</dcterms:modified>
</cp:coreProperties>
</file>