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8" r:id="rId4"/>
    <p:sldId id="262" r:id="rId5"/>
    <p:sldId id="269" r:id="rId6"/>
    <p:sldId id="261" r:id="rId7"/>
    <p:sldId id="259" r:id="rId8"/>
    <p:sldId id="260" r:id="rId9"/>
    <p:sldId id="263" r:id="rId10"/>
    <p:sldId id="264" r:id="rId11"/>
    <p:sldId id="265" r:id="rId12"/>
    <p:sldId id="266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916832"/>
            <a:ext cx="3886200" cy="1283568"/>
          </a:xfrm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pc="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vodlozero</a:t>
            </a:r>
            <a:endParaRPr lang="ru-R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284984"/>
            <a:ext cx="4824536" cy="89148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Текущие результаты работы Проекта, планы на последующие этапы.</a:t>
            </a:r>
            <a:endParaRPr lang="ru-RU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1523502" cy="1340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73216"/>
            <a:ext cx="2429731" cy="12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084" y="485800"/>
            <a:ext cx="5290356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Выполненные работы</a:t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</a:rPr>
              <a:t>инвестиционный объект «</a:t>
            </a:r>
            <a:r>
              <a:rPr lang="ru-RU" sz="1800" dirty="0" err="1" smtClean="0">
                <a:solidFill>
                  <a:srgbClr val="FFC000"/>
                </a:solidFill>
              </a:rPr>
              <a:t>охтома</a:t>
            </a:r>
            <a:r>
              <a:rPr lang="ru-RU" sz="1800" dirty="0" smtClean="0">
                <a:solidFill>
                  <a:srgbClr val="FFC000"/>
                </a:solidFill>
              </a:rPr>
              <a:t>»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4857"/>
            <a:ext cx="5400600" cy="326032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2978"/>
            <a:ext cx="2431655" cy="324220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992" y="413792"/>
            <a:ext cx="6118448" cy="11430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Выполненные работы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</a:rPr>
              <a:t>инвестиционный объект «визит-центр» на усадьбе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39552" y="1604317"/>
            <a:ext cx="3312368" cy="362488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Проведен </a:t>
            </a:r>
            <a:r>
              <a:rPr lang="ru-RU" dirty="0" smtClean="0"/>
              <a:t>анализ рынка устройств и производителей оборудования для нагрева воды в системе автономного горячего водоснабжения в визит-центре, расположенном в деревне Куганаволок.</a:t>
            </a:r>
          </a:p>
          <a:p>
            <a:pPr algn="just"/>
            <a:r>
              <a:rPr lang="ru-RU" dirty="0" smtClean="0"/>
              <a:t>В качестве основного </a:t>
            </a:r>
            <a:r>
              <a:rPr lang="ru-RU" dirty="0" smtClean="0"/>
              <a:t>источника тепловой энергии в солнечные дни выбрана технология </a:t>
            </a:r>
            <a:r>
              <a:rPr lang="ru-RU" dirty="0" smtClean="0"/>
              <a:t>вакуумных солнечных коллекторов </a:t>
            </a:r>
            <a:r>
              <a:rPr lang="ru-RU" dirty="0" smtClean="0"/>
              <a:t>для интеграции </a:t>
            </a:r>
            <a:r>
              <a:rPr lang="ru-RU" dirty="0" smtClean="0"/>
              <a:t>в существующую систему отопления и водоснабжения.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0" y="260648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2083554" cy="309634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2065850" cy="309634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412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85800"/>
            <a:ext cx="4966320" cy="11430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Выполненные работы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</a:rPr>
              <a:t>инвестиционный объект «</a:t>
            </a:r>
            <a:r>
              <a:rPr lang="ru-RU" sz="1800" dirty="0" err="1" smtClean="0">
                <a:solidFill>
                  <a:srgbClr val="FFC000"/>
                </a:solidFill>
              </a:rPr>
              <a:t>великостров</a:t>
            </a:r>
            <a:r>
              <a:rPr lang="ru-RU" sz="1800" dirty="0" smtClean="0">
                <a:solidFill>
                  <a:srgbClr val="FFC000"/>
                </a:solidFill>
              </a:rPr>
              <a:t>»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4896544" cy="42770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Данный объект на текущий момент является базой экологического лагеря с развитой инфраструктурой: столовая, вожатская, кухня, помывочные, приют для обслуживающего персонала, освещаемые площадки для детского отдыха и пр. В связи с ужесточившимися требованиями по безопасности организации детского отдыха и планами Парка по развитию данного рекреационного объекта и использования его в свободное от </a:t>
            </a:r>
            <a:r>
              <a:rPr lang="ru-RU" dirty="0" err="1" smtClean="0"/>
              <a:t>эколагерей</a:t>
            </a:r>
            <a:r>
              <a:rPr lang="ru-RU" dirty="0" smtClean="0"/>
              <a:t> время в качестве туристического комплекса, </a:t>
            </a:r>
            <a:r>
              <a:rPr lang="ru-RU" dirty="0" smtClean="0"/>
              <a:t>принято решение </a:t>
            </a:r>
            <a:r>
              <a:rPr lang="ru-RU" dirty="0" smtClean="0"/>
              <a:t>по установке в 2020 г. сравнимой по мощности с объектами «</a:t>
            </a:r>
            <a:r>
              <a:rPr lang="ru-RU" dirty="0" err="1" smtClean="0"/>
              <a:t>Охтома</a:t>
            </a:r>
            <a:r>
              <a:rPr lang="ru-RU" dirty="0" smtClean="0"/>
              <a:t>» и «</a:t>
            </a:r>
            <a:r>
              <a:rPr lang="ru-RU" dirty="0" err="1" smtClean="0"/>
              <a:t>Новгуда</a:t>
            </a:r>
            <a:r>
              <a:rPr lang="ru-RU" dirty="0" smtClean="0"/>
              <a:t>» солнечной энергосистемы для обеспечения в сезон хозяйственного, коммуникационного, </a:t>
            </a:r>
            <a:r>
              <a:rPr lang="ru-RU" dirty="0" err="1" smtClean="0"/>
              <a:t>осве-тительного</a:t>
            </a:r>
            <a:r>
              <a:rPr lang="ru-RU" dirty="0" smtClean="0"/>
              <a:t> </a:t>
            </a:r>
            <a:r>
              <a:rPr lang="ru-RU" dirty="0" smtClean="0"/>
              <a:t>и оборудования по обеспечению безопасности. </a:t>
            </a:r>
            <a:r>
              <a:rPr lang="ru-RU" dirty="0" smtClean="0"/>
              <a:t>В последствии планируется </a:t>
            </a:r>
            <a:r>
              <a:rPr lang="ru-RU" dirty="0" smtClean="0"/>
              <a:t>установка светодиодных осветительных приборов наружного (уличного) и внутреннего (в помещениях) исполнения.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37" y="3356992"/>
            <a:ext cx="2782069" cy="18345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03" y="1700808"/>
            <a:ext cx="1224136" cy="217624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0394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9816"/>
            <a:ext cx="741459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Краткосрочные планы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</a:rPr>
              <a:t>инвестиционный объект </a:t>
            </a:r>
            <a:r>
              <a:rPr lang="ru-RU" sz="1800" dirty="0" smtClean="0">
                <a:solidFill>
                  <a:srgbClr val="FFC000"/>
                </a:solidFill>
              </a:rPr>
              <a:t>система отопления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в выставочном центре на усадьбе </a:t>
            </a:r>
            <a:r>
              <a:rPr lang="ru-RU" sz="1800" dirty="0" err="1" smtClean="0">
                <a:solidFill>
                  <a:srgbClr val="FFC000"/>
                </a:solidFill>
              </a:rPr>
              <a:t>Водлозерского</a:t>
            </a:r>
            <a:r>
              <a:rPr lang="ru-RU" sz="1800" dirty="0" smtClean="0">
                <a:solidFill>
                  <a:srgbClr val="FFC000"/>
                </a:solidFill>
              </a:rPr>
              <a:t> филиала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16225"/>
            <a:ext cx="7846640" cy="38062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Данный объект планируется к созданию в </a:t>
            </a:r>
            <a:r>
              <a:rPr lang="ru-RU" dirty="0" smtClean="0"/>
              <a:t>сентябре-октябре </a:t>
            </a:r>
            <a:r>
              <a:rPr lang="ru-RU" dirty="0" smtClean="0"/>
              <a:t>2020 г. </a:t>
            </a:r>
            <a:r>
              <a:rPr lang="ru-RU" dirty="0" smtClean="0"/>
              <a:t>на территории </a:t>
            </a:r>
            <a:r>
              <a:rPr lang="ru-RU" dirty="0" err="1" smtClean="0"/>
              <a:t>Водлозерского</a:t>
            </a:r>
            <a:r>
              <a:rPr lang="ru-RU" dirty="0" smtClean="0"/>
              <a:t> филиала Парка в д. Куганаволок. Ограниченные ресурсы централизованной твердотопливной котельной и необходимость использовать электрическую энергию в качестве дополнительного отопления, со всеми вытекающими высокими затратами на электрическую энергию, создали «необходимые» технические и экономические условия для данного инвестиционного решения в рамках текущего проекта. Принято решение по установке теплового насоса воздух-вода интегрированного с системой  отопления котельной для получения необходимой комфортной комнатной температуры в помещениях первого этажа здания. Также планируется установка двух тепловых насосов системы воздух-воздух в помещениях второго этажа здания для создания необходимой комфортной температуры, как в период пониженной температуры, так и повышенной температуры окружающей среды.</a:t>
            </a: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772816"/>
            <a:ext cx="3886200" cy="1355576"/>
          </a:xfrm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vodlozero</a:t>
            </a:r>
            <a:endParaRPr lang="ru-RU" spc="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2160240" cy="5760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внимание, до новых встреч!</a:t>
            </a:r>
            <a:endParaRPr lang="ru-RU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2267261" cy="2185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73216"/>
            <a:ext cx="2429731" cy="12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34678"/>
            <a:ext cx="7772400" cy="92211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Проведенные мероприятия</a:t>
            </a:r>
            <a:br>
              <a:rPr lang="ru-RU" dirty="0" smtClean="0"/>
            </a:br>
            <a:r>
              <a:rPr lang="ru-RU" sz="1600" dirty="0" smtClean="0">
                <a:solidFill>
                  <a:srgbClr val="FFC000"/>
                </a:solidFill>
              </a:rPr>
              <a:t>семинар-совещание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4824536" cy="43204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декабре 2018 года проведен семинар-совещания по проекту </a:t>
            </a:r>
            <a:r>
              <a:rPr lang="ru-RU" dirty="0"/>
              <a:t>КА5043 «Зеленые решения для природоохранных территорий</a:t>
            </a:r>
            <a:r>
              <a:rPr lang="ru-RU" dirty="0" smtClean="0"/>
              <a:t>» в Административном центре Национального парка «</a:t>
            </a:r>
            <a:r>
              <a:rPr lang="ru-RU" dirty="0" err="1" smtClean="0"/>
              <a:t>Водлозерский</a:t>
            </a:r>
            <a:r>
              <a:rPr lang="ru-RU" dirty="0" smtClean="0"/>
              <a:t>». На семинар были приглашены стороны заинтересованные в реализации проекта и в информационной освещенности результатов деятельности: сотрудники Парка, представители партнеров Проекта, местные жители населенных пунктов в границах Национального парка, технические эксперты и др. На семинаре освещались планы, предстоящая деятельность в рамках проекта, обсуждались вопросы перспектив внедрения современных технологий в области малой энергетики, состоялся круглый стол.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84" y="1702397"/>
            <a:ext cx="2910304" cy="194262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45" y="3934644"/>
            <a:ext cx="2910304" cy="194262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254352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Выполненные работы</a:t>
            </a:r>
            <a:br>
              <a:rPr lang="ru-RU" dirty="0" smtClean="0"/>
            </a:br>
            <a:r>
              <a:rPr lang="ru-RU" sz="1600" dirty="0" smtClean="0">
                <a:solidFill>
                  <a:srgbClr val="FFC000"/>
                </a:solidFill>
              </a:rPr>
              <a:t>инвестиционный объект визит-центр на усадьбе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72209"/>
            <a:ext cx="7846640" cy="355699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рамках проекта в марте 2019 года совершено обследование объекта – визит-центр на усадьбе по результатам которого принято решение об установке на объекте тепловых насосов и приточной вентиляционного оборудования с рекуперацией в в 2019 г., а также последующей установке в 2020 г. солнечных коллекторов для нагрева </a:t>
            </a:r>
            <a:r>
              <a:rPr lang="ru-RU" dirty="0"/>
              <a:t>воды в системе </a:t>
            </a:r>
            <a:r>
              <a:rPr lang="ru-RU" dirty="0" smtClean="0"/>
              <a:t>водоснабжения за счет солнечной энергии. Также по результатам обследования принято решение о замене проводки на объекте в связи с интеграцией данных устройств.</a:t>
            </a:r>
          </a:p>
          <a:p>
            <a:pPr algn="just"/>
            <a:r>
              <a:rPr lang="ru-RU" dirty="0" smtClean="0"/>
              <a:t>В мае текущего года на объекте были установлены тепловые насосы и рекуператоры, также заменена проводка в помещениях визит-центра.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0056" y="476672"/>
            <a:ext cx="5542384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Выполненные работы</a:t>
            </a:r>
            <a:br>
              <a:rPr lang="ru-RU" dirty="0" smtClean="0"/>
            </a:br>
            <a:r>
              <a:rPr lang="ru-RU" sz="1600" dirty="0" smtClean="0">
                <a:solidFill>
                  <a:srgbClr val="FFC000"/>
                </a:solidFill>
              </a:rPr>
              <a:t>инвестиционный объект визит-центр на усадьбе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1" y="1558153"/>
            <a:ext cx="2839129" cy="388707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2796"/>
            <a:ext cx="3024336" cy="226825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97" y="4122077"/>
            <a:ext cx="1323147" cy="132314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36" y="4122077"/>
            <a:ext cx="1565159" cy="132314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Выполненные работы</a:t>
            </a:r>
            <a:br>
              <a:rPr lang="ru-RU" dirty="0" smtClean="0"/>
            </a:br>
            <a:r>
              <a:rPr lang="ru-RU" sz="1600" dirty="0" smtClean="0">
                <a:solidFill>
                  <a:srgbClr val="FFC000"/>
                </a:solidFill>
              </a:rPr>
              <a:t>инвестиционный объект в административном центре (</a:t>
            </a:r>
            <a:r>
              <a:rPr lang="ru-RU" sz="1600" cap="none" dirty="0" err="1" smtClean="0">
                <a:solidFill>
                  <a:srgbClr val="FFC000"/>
                </a:solidFill>
              </a:rPr>
              <a:t>г</a:t>
            </a:r>
            <a:r>
              <a:rPr lang="ru-RU" sz="1600" dirty="0" err="1" smtClean="0">
                <a:solidFill>
                  <a:srgbClr val="FFC000"/>
                </a:solidFill>
              </a:rPr>
              <a:t>.Петрозаводск</a:t>
            </a:r>
            <a:r>
              <a:rPr lang="ru-RU" sz="1600" dirty="0" smtClean="0">
                <a:solidFill>
                  <a:srgbClr val="FFC000"/>
                </a:solidFill>
              </a:rPr>
              <a:t>)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5" y="1700808"/>
            <a:ext cx="2112235" cy="1584176"/>
          </a:xfrm>
          <a:prstGeom prst="rect">
            <a:avLst/>
          </a:prstGeom>
          <a:ln w="34925">
            <a:solidFill>
              <a:srgbClr val="FFC000"/>
            </a:solidFill>
            <a:miter lim="8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69685"/>
            <a:ext cx="2571750" cy="3429000"/>
          </a:xfrm>
          <a:prstGeom prst="rect">
            <a:avLst/>
          </a:prstGeom>
          <a:ln w="38100">
            <a:solidFill>
              <a:srgbClr val="92D050"/>
            </a:solidFill>
            <a:miter lim="800000"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69685"/>
            <a:ext cx="2571750" cy="3429000"/>
          </a:xfrm>
          <a:prstGeom prst="rect">
            <a:avLst/>
          </a:prstGeom>
          <a:ln w="38100">
            <a:solidFill>
              <a:srgbClr val="92D050"/>
            </a:solidFill>
            <a:miter lim="800000"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5" y="3501008"/>
            <a:ext cx="2112235" cy="1584176"/>
          </a:xfrm>
          <a:prstGeom prst="rect">
            <a:avLst/>
          </a:prstGeom>
          <a:ln w="38100">
            <a:solidFill>
              <a:srgbClr val="FFFF0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311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85800"/>
            <a:ext cx="5398368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Выполненные работы</a:t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</a:rPr>
              <a:t>инвестиционный объект «</a:t>
            </a:r>
            <a:r>
              <a:rPr lang="ru-RU" sz="1800" dirty="0" err="1" smtClean="0">
                <a:solidFill>
                  <a:srgbClr val="FFC000"/>
                </a:solidFill>
              </a:rPr>
              <a:t>Новгуда</a:t>
            </a:r>
            <a:r>
              <a:rPr lang="ru-RU" sz="1800" dirty="0" smtClean="0">
                <a:solidFill>
                  <a:srgbClr val="FFC000"/>
                </a:solidFill>
              </a:rPr>
              <a:t>»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44217"/>
            <a:ext cx="7846640" cy="355699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В рамках проекта в марте 2019 года совершено обследование объекта – туристический приют «</a:t>
            </a:r>
            <a:r>
              <a:rPr lang="ru-RU" dirty="0" err="1" smtClean="0"/>
              <a:t>Новгуда</a:t>
            </a:r>
            <a:r>
              <a:rPr lang="ru-RU" dirty="0" smtClean="0"/>
              <a:t>» для последующей установки тепловых и солнечных энергосистем.</a:t>
            </a:r>
          </a:p>
          <a:p>
            <a:pPr algn="just"/>
            <a:r>
              <a:rPr lang="ru-RU" dirty="0" smtClean="0"/>
              <a:t>Результаты обследования условий будущей эксплуатации показали нецелесообразность установки на данном объекте тепловых систем (тепловых насосов вода-воздух, воздух-воздух) ввиду отсутствия постоянного источника электричества и периодичности использования объекта в рекреационных целях, а также расположения объекта.</a:t>
            </a:r>
          </a:p>
          <a:p>
            <a:pPr algn="just"/>
            <a:r>
              <a:rPr lang="ru-RU" dirty="0" smtClean="0"/>
              <a:t>По результатам многочисленных совещаний было принято решение об отказе от установке тепловых насосов и установке печных </a:t>
            </a:r>
            <a:r>
              <a:rPr lang="ru-RU" dirty="0" err="1" smtClean="0"/>
              <a:t>отопителей</a:t>
            </a:r>
            <a:r>
              <a:rPr lang="ru-RU" dirty="0" smtClean="0"/>
              <a:t> с воздушным коллектором.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080" y="485800"/>
            <a:ext cx="5326360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Выполненные работы</a:t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</a:rPr>
              <a:t>инвестиционный объект «</a:t>
            </a:r>
            <a:r>
              <a:rPr lang="ru-RU" sz="1800" dirty="0" err="1" smtClean="0">
                <a:solidFill>
                  <a:srgbClr val="FFC000"/>
                </a:solidFill>
              </a:rPr>
              <a:t>Новгуда</a:t>
            </a:r>
            <a:r>
              <a:rPr lang="ru-RU" sz="1800" dirty="0" smtClean="0">
                <a:solidFill>
                  <a:srgbClr val="FFC000"/>
                </a:solidFill>
              </a:rPr>
              <a:t>»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72209"/>
            <a:ext cx="7846640" cy="355699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Несмотря на отказ от современной тепловой системы на объекте решено было осуществить установку солнечных модулей с мощным стеком аккумуляторных батарей (8 шт. </a:t>
            </a:r>
            <a:r>
              <a:rPr lang="ru-RU" dirty="0" err="1" smtClean="0"/>
              <a:t>гелевых</a:t>
            </a:r>
            <a:r>
              <a:rPr lang="ru-RU" dirty="0" smtClean="0"/>
              <a:t> аккумуляторов суммарной мощностью 1.6 кВт) для обеспечения объекта электрической энергией в темное время суток – для освещения, в остальное время для зарядки электроприборов на аккумуляторных батареях и хозяйственного обслуживания.</a:t>
            </a:r>
          </a:p>
          <a:p>
            <a:pPr algn="just"/>
            <a:r>
              <a:rPr lang="ru-RU" dirty="0" smtClean="0"/>
              <a:t>В июне 2019 г. состоялся монтаж энергосистемы, электропроводки и осветительных приборов визит-центра на «</a:t>
            </a:r>
            <a:r>
              <a:rPr lang="ru-RU" dirty="0" err="1" smtClean="0"/>
              <a:t>Новгуде</a:t>
            </a:r>
            <a:r>
              <a:rPr lang="ru-RU" dirty="0" smtClean="0"/>
              <a:t>» и пробные испытания подтвердили работоспособность системы.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088" y="485800"/>
            <a:ext cx="5254352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Выполненные работы</a:t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</a:rPr>
              <a:t>инвестиционный объект «</a:t>
            </a:r>
            <a:r>
              <a:rPr lang="ru-RU" sz="1800" dirty="0" err="1" smtClean="0">
                <a:solidFill>
                  <a:srgbClr val="FFC000"/>
                </a:solidFill>
              </a:rPr>
              <a:t>Новгуда</a:t>
            </a:r>
            <a:r>
              <a:rPr lang="ru-RU" sz="1800" dirty="0" smtClean="0">
                <a:solidFill>
                  <a:srgbClr val="FFC000"/>
                </a:solidFill>
              </a:rPr>
              <a:t>»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84984"/>
            <a:ext cx="1944216" cy="25922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3384376" cy="253828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2776"/>
            <a:ext cx="4224469" cy="316835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072" y="485800"/>
            <a:ext cx="5398368" cy="11430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Выполненные работы</a:t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</a:rPr>
              <a:t>инвестиционный объект «</a:t>
            </a:r>
            <a:r>
              <a:rPr lang="ru-RU" sz="1800" dirty="0" err="1" smtClean="0">
                <a:solidFill>
                  <a:srgbClr val="FFC000"/>
                </a:solidFill>
              </a:rPr>
              <a:t>охтома</a:t>
            </a:r>
            <a:r>
              <a:rPr lang="ru-RU" sz="1800" dirty="0" smtClean="0">
                <a:solidFill>
                  <a:srgbClr val="FFC000"/>
                </a:solidFill>
              </a:rPr>
              <a:t>»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44217"/>
            <a:ext cx="7846640" cy="355699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Ввиду повышенного рекреационного спроса и действующей системы мониторинга за лесными пожарами на объекте туристический приют «</a:t>
            </a:r>
            <a:r>
              <a:rPr lang="ru-RU" dirty="0" err="1" smtClean="0"/>
              <a:t>Охтома</a:t>
            </a:r>
            <a:r>
              <a:rPr lang="ru-RU" dirty="0" smtClean="0"/>
              <a:t>» решено было осуществить установку солнечных модулей с аналогичным по мощности аккумуляторным стеком (8 шт. </a:t>
            </a:r>
            <a:r>
              <a:rPr lang="ru-RU" dirty="0" err="1" smtClean="0"/>
              <a:t>гелевых</a:t>
            </a:r>
            <a:r>
              <a:rPr lang="ru-RU" dirty="0" smtClean="0"/>
              <a:t> аккумуляторов суммарной мощностью 1.6 кВт) для обеспечения объекта электрической энергией и бесперебойной работы системы мониторинга, радиосвязи, освещения и прочего хозяйственного обслуживания.</a:t>
            </a:r>
          </a:p>
          <a:p>
            <a:pPr algn="just"/>
            <a:r>
              <a:rPr lang="ru-RU" dirty="0" smtClean="0"/>
              <a:t>В июле 2019 г. состоялся монтаж энергосистемы, на «</a:t>
            </a:r>
            <a:r>
              <a:rPr lang="ru-RU" dirty="0" err="1" smtClean="0"/>
              <a:t>Охтоме</a:t>
            </a:r>
            <a:r>
              <a:rPr lang="ru-RU" dirty="0" smtClean="0"/>
              <a:t>» и проведены пробные испытания подтвердившие работоспособность системы.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622500"/>
            <a:ext cx="2432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298871"/>
            <a:ext cx="40016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rgbClr val="92D050"/>
                </a:solidFill>
              </a:rPr>
              <a:t>Green Solutions for Nature Protected Areas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</a:rPr>
              <a:t>Зеленые решения для природоохранных территорий</a:t>
            </a:r>
            <a:endParaRPr lang="ru-RU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752</TotalTime>
  <Words>890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Urban Pop</vt:lpstr>
      <vt:lpstr>GreenSol 2020 vodlozero</vt:lpstr>
      <vt:lpstr>Проведенные мероприятия семинар-совещание</vt:lpstr>
      <vt:lpstr>Выполненные работы инвестиционный объект визит-центр на усадьбе</vt:lpstr>
      <vt:lpstr>Выполненные работы инвестиционный объект визит-центр на усадьбе</vt:lpstr>
      <vt:lpstr>Выполненные работы инвестиционный объект в административном центре (г.Петрозаводск)</vt:lpstr>
      <vt:lpstr>Выполненные работы инвестиционный объект «Новгуда»</vt:lpstr>
      <vt:lpstr>Выполненные работы инвестиционный объект «Новгуда»</vt:lpstr>
      <vt:lpstr>Выполненные работы инвестиционный объект «Новгуда»</vt:lpstr>
      <vt:lpstr>Выполненные работы инвестиционный объект «охтома»</vt:lpstr>
      <vt:lpstr>Выполненные работы инвестиционный объект «охтома»</vt:lpstr>
      <vt:lpstr>Выполненные работы инвестиционный объект «визит-центр» на усадьбе</vt:lpstr>
      <vt:lpstr>Выполненные работы инвестиционный объект «великостров»</vt:lpstr>
      <vt:lpstr>Краткосрочные планы инвестиционный объект система отопления в выставочном центре на усадьбе Водлозерского филиала</vt:lpstr>
      <vt:lpstr>GreenSol 2020 vodlozero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GreenSol 2019 vodlozero</dc:title>
  <dc:creator>Дедов Вячеслав Юрьевич</dc:creator>
  <cp:lastModifiedBy>Дедов Вячеслав Юрьевич</cp:lastModifiedBy>
  <cp:revision>74</cp:revision>
  <dcterms:created xsi:type="dcterms:W3CDTF">2019-08-19T13:03:14Z</dcterms:created>
  <dcterms:modified xsi:type="dcterms:W3CDTF">2020-09-07T09:32:48Z</dcterms:modified>
</cp:coreProperties>
</file>