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71" r:id="rId4"/>
    <p:sldId id="263" r:id="rId5"/>
    <p:sldId id="274" r:id="rId6"/>
    <p:sldId id="268" r:id="rId7"/>
    <p:sldId id="276" r:id="rId8"/>
    <p:sldId id="277" r:id="rId9"/>
    <p:sldId id="258" r:id="rId10"/>
    <p:sldId id="264" r:id="rId11"/>
    <p:sldId id="259" r:id="rId12"/>
    <p:sldId id="260" r:id="rId13"/>
    <p:sldId id="261" r:id="rId14"/>
    <p:sldId id="272" r:id="rId15"/>
    <p:sldId id="275" r:id="rId16"/>
    <p:sldId id="273" r:id="rId17"/>
    <p:sldId id="262" r:id="rId18"/>
    <p:sldId id="257" r:id="rId19"/>
    <p:sldId id="26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 snapToGrid="0">
      <p:cViewPr varScale="1">
        <p:scale>
          <a:sx n="105" d="100"/>
          <a:sy n="105" d="100"/>
        </p:scale>
        <p:origin x="72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6765F-23CE-46F5-B26C-9CE42D3F4C05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B3520-259C-4EE0-9A0B-C5005487D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B3520-259C-4EE0-9A0B-C5005487D3C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95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7, 8, 9 слайды – как иллюстрация к одному из мастер-классов, работающих на развитие</a:t>
            </a:r>
            <a:r>
              <a:rPr lang="ru-RU" baseline="0" dirty="0" smtClean="0"/>
              <a:t> Функциональной грамотности: математической и креативного мышления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B3520-259C-4EE0-9A0B-C5005487D3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5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4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4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8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2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02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1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68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65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72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1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8463D-3317-4776-A856-1B31D18F9AB3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C52AF-AA0D-47C6-ADEA-908A2244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7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____________Microsoft_PowerPoint.ppt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3379" y="1591450"/>
            <a:ext cx="11349521" cy="7560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Эффективная практика «Проекты в помощь школе»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079" y="2787162"/>
            <a:ext cx="4221890" cy="54512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едеральный проект «500+» </a:t>
            </a:r>
            <a:endParaRPr lang="ru-RU" i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28603" y="122279"/>
            <a:ext cx="9553433" cy="12493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prstClr val="black"/>
                </a:solidFill>
              </a:rPr>
              <a:t>Муниципальное бюджетное общеобразовательное учреждение </a:t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>Петрозаводского городского округа </a:t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>«Средняя общеобразовательная школа №36</a:t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> с углубленным изучением иностранных языков</a:t>
            </a:r>
            <a:r>
              <a:rPr lang="ru-RU" sz="2000" dirty="0" smtClean="0">
                <a:solidFill>
                  <a:prstClr val="black"/>
                </a:solidFill>
              </a:rPr>
              <a:t>»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Мы вместе ежедневно строим будущее!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309705" y="3511710"/>
            <a:ext cx="6313725" cy="3145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" y="3608571"/>
            <a:ext cx="4064977" cy="3048733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5309705" y="2520859"/>
            <a:ext cx="6313725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«Карельский образовательный ремесленный центр </a:t>
            </a:r>
            <a:b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МАСТЕРСКАЯ ПРОШЛОГО»</a:t>
            </a:r>
            <a:endParaRPr lang="ru-RU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001" y="206020"/>
            <a:ext cx="1461351" cy="14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8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12192002" cy="6858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11" y="3781806"/>
            <a:ext cx="4150820" cy="2885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03" y="3808413"/>
            <a:ext cx="3775880" cy="28319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841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785" y="310724"/>
            <a:ext cx="7169206" cy="23369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Практика направлена на воспитание у обучающихся 1-9 классов лучших качеств и способствует формированию у них функциональной грамотности. </a:t>
            </a:r>
          </a:p>
          <a:p>
            <a:pPr marL="0" indent="0">
              <a:buNone/>
            </a:pPr>
            <a:r>
              <a:rPr lang="ru-RU" dirty="0" smtClean="0"/>
              <a:t>Вовлечены педагоги, родители обучающихся, социальные партнёры школы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52" y="3294013"/>
            <a:ext cx="4052334" cy="3454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51" y="162138"/>
            <a:ext cx="4052333" cy="3004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0" y="2776051"/>
            <a:ext cx="7333397" cy="3972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45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9713" y="491319"/>
            <a:ext cx="8103092" cy="4189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Реализуется регулярно: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в рамках уроков технологии,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ч</a:t>
            </a:r>
            <a:r>
              <a:rPr lang="ru-RU" dirty="0" smtClean="0"/>
              <a:t>ерез программы дополнительного образования,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осле уроков в рамках внеурочной деятельности,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н</a:t>
            </a:r>
            <a:r>
              <a:rPr lang="ru-RU" dirty="0" smtClean="0"/>
              <a:t>а каникулах для желающих и в рамках программы пришкольных лагерей дневного пребывания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92" y="174056"/>
            <a:ext cx="3021534" cy="3841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52" y="3720649"/>
            <a:ext cx="4672220" cy="29137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5" y="4310841"/>
            <a:ext cx="4497237" cy="23339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27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05509"/>
            <a:ext cx="10515600" cy="852854"/>
          </a:xfrm>
          <a:ln>
            <a:noFill/>
          </a:ln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Какие результаты принесла практика? В чем они выражаются?  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254977" y="958363"/>
            <a:ext cx="6124329" cy="5742687"/>
          </a:xfrm>
        </p:spPr>
        <p:txBody>
          <a:bodyPr>
            <a:normAutofit fontScale="62500" lnSpcReduction="20000"/>
          </a:bodyPr>
          <a:lstStyle/>
          <a:p>
            <a:r>
              <a:rPr lang="ru-RU" b="1" u="sng" dirty="0" smtClean="0"/>
              <a:t>Количественные показатели: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Укрепление материально-технической базы школы: ремонт в мастерских, обновление станочного парка – 5 новых станков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Разработано программ дополнительного образования - 3</a:t>
            </a:r>
          </a:p>
          <a:p>
            <a:pPr marL="0" indent="0">
              <a:buNone/>
            </a:pPr>
            <a:r>
              <a:rPr lang="ru-RU" u="sng" dirty="0" smtClean="0"/>
              <a:t>Проведено: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Мастер-классов – 63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Практических занятий - 54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Экскурсий – 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Конкурс рисунков «Карельские ремёсла» – 1 (299 детей, 135 взрослых)</a:t>
            </a:r>
          </a:p>
          <a:p>
            <a:pPr marL="0" indent="0">
              <a:buNone/>
            </a:pPr>
            <a:r>
              <a:rPr lang="ru-RU" u="sng" dirty="0" smtClean="0"/>
              <a:t>Количество образовательных организаций, принявших участие в проекте:</a:t>
            </a:r>
          </a:p>
          <a:p>
            <a:pPr marL="0" indent="0">
              <a:buNone/>
            </a:pPr>
            <a:r>
              <a:rPr lang="ru-RU" dirty="0" smtClean="0"/>
              <a:t>Детских садов - 31</a:t>
            </a:r>
          </a:p>
          <a:p>
            <a:pPr marL="0" indent="0">
              <a:buNone/>
            </a:pPr>
            <a:r>
              <a:rPr lang="ru-RU" dirty="0" smtClean="0"/>
              <a:t>Школ – 22</a:t>
            </a:r>
          </a:p>
          <a:p>
            <a:pPr marL="0" indent="0">
              <a:buNone/>
            </a:pPr>
            <a:r>
              <a:rPr lang="ru-RU" dirty="0" smtClean="0"/>
              <a:t>(СОШ №5, 6, 7, 9, 10, 14, 29, 36, 38, 39, 48, 55, ФУШ, Лицеи №1, 40, Академический, Гимназия №30, Петровский дворец, Заозерская, Шуйская школы, Гимназия г. Костомукша)</a:t>
            </a:r>
          </a:p>
          <a:p>
            <a:pPr marL="0" indent="0">
              <a:buNone/>
            </a:pPr>
            <a:r>
              <a:rPr lang="ru-RU" dirty="0" smtClean="0"/>
              <a:t>Учреждений СПО - 3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585439" y="1107832"/>
            <a:ext cx="5468816" cy="4062045"/>
          </a:xfrm>
        </p:spPr>
        <p:txBody>
          <a:bodyPr>
            <a:normAutofit fontScale="62500" lnSpcReduction="20000"/>
          </a:bodyPr>
          <a:lstStyle/>
          <a:p>
            <a:r>
              <a:rPr lang="ru-RU" b="1" u="sng" dirty="0" smtClean="0"/>
              <a:t>Качественные показатели: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Повышение престижа школы.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Самоорганизующиеся творческие группы педагогов и выстраивание </a:t>
            </a:r>
            <a:r>
              <a:rPr lang="ru-RU" dirty="0"/>
              <a:t>продуктивных отношений между </a:t>
            </a:r>
            <a:r>
              <a:rPr lang="ru-RU" dirty="0" smtClean="0"/>
              <a:t>ними.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Повышение мотивации обучающихся к учебной деятельности.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Воспитание уважения труду, к истории и традициям малой родины, а также дружелюбия, коллективной ответственности и других качеств, направленных на уменьшения проблемы </a:t>
            </a:r>
            <a:r>
              <a:rPr lang="ru-RU" dirty="0" err="1" smtClean="0"/>
              <a:t>буллинга</a:t>
            </a:r>
            <a:r>
              <a:rPr lang="ru-RU" dirty="0" smtClean="0"/>
              <a:t> в подростковой среде.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функциональной грамотности у обучающихся.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4" y="4902583"/>
            <a:ext cx="3996593" cy="17984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229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743200" y="146579"/>
            <a:ext cx="6416039" cy="986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Результаты ГИА в школе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708366"/>
              </p:ext>
            </p:extLst>
          </p:nvPr>
        </p:nvGraphicFramePr>
        <p:xfrm>
          <a:off x="0" y="1345942"/>
          <a:ext cx="12191998" cy="4894580"/>
        </p:xfrm>
        <a:graphic>
          <a:graphicData uri="http://schemas.openxmlformats.org/drawingml/2006/table">
            <a:tbl>
              <a:tblPr firstRow="1" bandRow="1"/>
              <a:tblGrid>
                <a:gridCol w="2593075">
                  <a:extLst>
                    <a:ext uri="{9D8B030D-6E8A-4147-A177-3AD203B41FA5}">
                      <a16:colId xmlns:a16="http://schemas.microsoft.com/office/drawing/2014/main" val="3323638919"/>
                    </a:ext>
                  </a:extLst>
                </a:gridCol>
                <a:gridCol w="988326">
                  <a:extLst>
                    <a:ext uri="{9D8B030D-6E8A-4147-A177-3AD203B41FA5}">
                      <a16:colId xmlns:a16="http://schemas.microsoft.com/office/drawing/2014/main" val="2275768540"/>
                    </a:ext>
                  </a:extLst>
                </a:gridCol>
                <a:gridCol w="1280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473">
                  <a:extLst>
                    <a:ext uri="{9D8B030D-6E8A-4147-A177-3AD203B41FA5}">
                      <a16:colId xmlns:a16="http://schemas.microsoft.com/office/drawing/2014/main" val="2848637833"/>
                    </a:ext>
                  </a:extLst>
                </a:gridCol>
                <a:gridCol w="1280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2230362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0943">
                  <a:extLst>
                    <a:ext uri="{9D8B030D-6E8A-4147-A177-3AD203B41FA5}">
                      <a16:colId xmlns:a16="http://schemas.microsoft.com/office/drawing/2014/main" val="517296207"/>
                    </a:ext>
                  </a:extLst>
                </a:gridCol>
                <a:gridCol w="11609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4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2014-2015</a:t>
                      </a:r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2015-2016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2016-2017</a:t>
                      </a:r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2017-2018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2018-2019</a:t>
                      </a:r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2019-2020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2020-2021</a:t>
                      </a:r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2021-2022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322178"/>
                  </a:ext>
                </a:extLst>
              </a:tr>
              <a:tr h="9372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Средний</a:t>
                      </a:r>
                      <a:r>
                        <a:rPr lang="ru-RU" sz="2400" baseline="0" dirty="0" smtClean="0"/>
                        <a:t> балл ОГЭ по русскому языку</a:t>
                      </a:r>
                    </a:p>
                    <a:p>
                      <a:pPr algn="ctr"/>
                      <a:endParaRPr lang="ru-RU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27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34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27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Не сдавали из-за пандемии</a:t>
                      </a:r>
                      <a:endParaRPr lang="ru-RU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24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67710"/>
                  </a:ext>
                </a:extLst>
              </a:tr>
              <a:tr h="6222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Средний балл ОГЭ по математике</a:t>
                      </a:r>
                    </a:p>
                    <a:p>
                      <a:pPr algn="ctr"/>
                      <a:endParaRPr lang="ru-RU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10,2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13,6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13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13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12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14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16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424766"/>
                  </a:ext>
                </a:extLst>
              </a:tr>
              <a:tr h="9525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Средний балл ЕГЭ по русскому языку</a:t>
                      </a:r>
                    </a:p>
                    <a:p>
                      <a:pPr algn="ctr"/>
                      <a:endParaRPr lang="ru-RU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67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69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11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baseline="0" dirty="0" err="1" smtClean="0"/>
                        <a:t>кл</a:t>
                      </a:r>
                      <a:r>
                        <a:rPr lang="ru-RU" sz="2400" baseline="0" dirty="0" smtClean="0"/>
                        <a:t>. </a:t>
                      </a:r>
                      <a:br>
                        <a:rPr lang="ru-RU" sz="2400" baseline="0" dirty="0" smtClean="0"/>
                      </a:br>
                      <a:r>
                        <a:rPr lang="ru-RU" sz="2400" baseline="0" dirty="0" smtClean="0"/>
                        <a:t>н</a:t>
                      </a:r>
                      <a:r>
                        <a:rPr lang="ru-RU" sz="2400" dirty="0" smtClean="0"/>
                        <a:t>е было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65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66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65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  <a:r>
                        <a:rPr kumimoji="0" lang="ru-RU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кл</a:t>
                      </a: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b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было</a:t>
                      </a:r>
                    </a:p>
                    <a:p>
                      <a:pPr algn="ctr"/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64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4179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4,5/</a:t>
                      </a:r>
                    </a:p>
                    <a:p>
                      <a:pPr algn="ctr"/>
                      <a:r>
                        <a:rPr lang="ru-RU" sz="2800" dirty="0" smtClean="0"/>
                        <a:t>59,5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Средний балл ЕГЭ по математике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4/</a:t>
                      </a:r>
                    </a:p>
                    <a:p>
                      <a:pPr algn="ctr"/>
                      <a:r>
                        <a:rPr lang="ru-RU" sz="2800" dirty="0" smtClean="0"/>
                        <a:t>32,5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4/</a:t>
                      </a:r>
                    </a:p>
                    <a:p>
                      <a:pPr algn="ctr"/>
                      <a:r>
                        <a:rPr lang="ru-RU" sz="2800" dirty="0" smtClean="0"/>
                        <a:t>34,1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4/39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4/35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4/50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21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7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Статистико-аналитический отчет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 результатах государственной итоговой аттестации по образовательным программам среднего общего образования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 2022 году в Республике Карелия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887" y="1825624"/>
            <a:ext cx="11758621" cy="4918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Перечень </a:t>
            </a: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ОО, продемонстрировавших наиболее высокие результаты ЕГЭ по математике (базовый уровень</a:t>
            </a:r>
            <a:r>
              <a:rPr lang="ru-RU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):</a:t>
            </a: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endParaRPr lang="ru-RU" b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Низких результатов нет. </a:t>
            </a:r>
          </a:p>
          <a:p>
            <a:pPr marL="728663" lvl="2" indent="-457200">
              <a:spcBef>
                <a:spcPts val="1000"/>
              </a:spcBef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Общее место в рейтинге всех школ Карелии – в первой трети списка.</a:t>
            </a:r>
            <a:endParaRPr lang="ru-RU" dirty="0">
              <a:latin typeface="Cambria" panose="02040503050406030204" pitchFamily="18" charset="0"/>
              <a:ea typeface="SimSun" panose="02010600030101010101" pitchFamily="2" charset="-122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365017"/>
              </p:ext>
            </p:extLst>
          </p:nvPr>
        </p:nvGraphicFramePr>
        <p:xfrm>
          <a:off x="242888" y="2757488"/>
          <a:ext cx="11758621" cy="2534602"/>
        </p:xfrm>
        <a:graphic>
          <a:graphicData uri="http://schemas.openxmlformats.org/drawingml/2006/table">
            <a:tbl>
              <a:tblPr firstRow="1" firstCol="1" bandRow="1"/>
              <a:tblGrid>
                <a:gridCol w="72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7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1562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участников, получивших от 17 до 21 баллов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участников, получивших от 12 до 16 баллов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достигших минимального балла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4463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Муниципальное бюджетное общеобразовательное учреждение Петрозаводского городского округа "Средняя общеобразовательная школа №36 с углубленным изучением иностранных языков"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50,0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50,0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7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Участие учащихся в олимпиадах, конкурсах, конференциях, соревнованиях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281710"/>
              </p:ext>
            </p:extLst>
          </p:nvPr>
        </p:nvGraphicFramePr>
        <p:xfrm>
          <a:off x="137160" y="1945805"/>
          <a:ext cx="11917094" cy="4696300"/>
        </p:xfrm>
        <a:graphic>
          <a:graphicData uri="http://schemas.openxmlformats.org/drawingml/2006/table">
            <a:tbl>
              <a:tblPr firstRow="1" bandRow="1"/>
              <a:tblGrid>
                <a:gridCol w="2696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8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9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86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1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5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45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76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2015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2016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2017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2018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2019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2020</a:t>
                      </a:r>
                      <a:b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</a:br>
                      <a:endParaRPr kumimoji="0" 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algn="ctr"/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2021</a:t>
                      </a:r>
                      <a:br>
                        <a:rPr lang="ru-RU" sz="2800" dirty="0" smtClean="0"/>
                      </a:br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2022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/>
                        <a:t>Количество учащихся, принявших участие в различных конкурсах</a:t>
                      </a:r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735</a:t>
                      </a:r>
                      <a:r>
                        <a:rPr lang="ru-RU" sz="1800" b="1" baseline="0" dirty="0" smtClean="0"/>
                        <a:t> чел.</a:t>
                      </a:r>
                    </a:p>
                    <a:p>
                      <a:pPr algn="ctr"/>
                      <a:r>
                        <a:rPr lang="ru-RU" sz="1800" b="1" dirty="0" smtClean="0"/>
                        <a:t>115%</a:t>
                      </a:r>
                      <a:endParaRPr lang="ru-RU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1526 чел.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209%</a:t>
                      </a:r>
                      <a:endParaRPr lang="ru-RU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1695 чел.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223%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2318 чел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303%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1741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чел.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225%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1546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чел.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196%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1873 чел.</a:t>
                      </a: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1284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85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000" dirty="0" smtClean="0"/>
                        <a:t>Количество победителей и призёров различных конкурсов, конференций</a:t>
                      </a:r>
                      <a:endParaRPr lang="ru-RU" sz="2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/>
                        <a:t>48</a:t>
                      </a:r>
                      <a:r>
                        <a:rPr lang="ru-RU" sz="1800" b="1" baseline="0" dirty="0" smtClean="0"/>
                        <a:t> </a:t>
                      </a:r>
                      <a:r>
                        <a:rPr lang="ru-RU" sz="1800" b="1" dirty="0" smtClean="0"/>
                        <a:t>чел.</a:t>
                      </a:r>
                    </a:p>
                    <a:p>
                      <a:pPr algn="ctr"/>
                      <a:r>
                        <a:rPr lang="ru-RU" sz="1800" b="1" dirty="0" smtClean="0"/>
                        <a:t>7,5 %</a:t>
                      </a:r>
                    </a:p>
                    <a:p>
                      <a:pPr algn="ctr"/>
                      <a:r>
                        <a:rPr lang="ru-RU" sz="1800" dirty="0" smtClean="0"/>
                        <a:t> </a:t>
                      </a:r>
                      <a:endParaRPr lang="ru-RU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 чел.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21%</a:t>
                      </a:r>
                      <a:endParaRPr lang="ru-RU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220 чел.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29%</a:t>
                      </a:r>
                      <a:endParaRPr lang="ru-RU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338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чел.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43,6%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357 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чел. 45%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 чел.</a:t>
                      </a: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70" marR="39370" marT="39370" marB="6477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0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423081"/>
            <a:ext cx="5181600" cy="29069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u="sng" dirty="0">
                <a:solidFill>
                  <a:prstClr val="black"/>
                </a:solidFill>
              </a:rPr>
              <a:t>Как можно усовершенствовать практику, чтобы она была еще эффективнее</a:t>
            </a:r>
            <a:r>
              <a:rPr lang="ru-RU" sz="2400" u="sng" dirty="0" smtClean="0">
                <a:solidFill>
                  <a:prstClr val="black"/>
                </a:solidFill>
              </a:rPr>
              <a:t>?</a:t>
            </a:r>
          </a:p>
          <a:p>
            <a:pPr marL="0" indent="0" algn="ctr">
              <a:buNone/>
            </a:pPr>
            <a:endParaRPr lang="ru-RU" sz="2400" u="sng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Если сделать в школе проектный офис и реализовывать подобные проекты на регулярной основе практика будет более эффективна.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423080"/>
            <a:ext cx="5544519" cy="61551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u="sng" dirty="0">
                <a:solidFill>
                  <a:prstClr val="black"/>
                </a:solidFill>
              </a:rPr>
              <a:t>Чем может быть ограничено применение практики</a:t>
            </a:r>
            <a:r>
              <a:rPr lang="ru-RU" sz="2400" u="sng" dirty="0" smtClean="0">
                <a:solidFill>
                  <a:prstClr val="black"/>
                </a:solidFill>
              </a:rPr>
              <a:t>?</a:t>
            </a:r>
            <a:endParaRPr lang="ru-RU" sz="24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Практика ограничена сроками реализации конкретного проекта, финансированием (за счёт гранта).</a:t>
            </a:r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sz="2400" u="sng" dirty="0" smtClean="0"/>
              <a:t>В других школах применение практики может быть ограничено:</a:t>
            </a:r>
          </a:p>
          <a:p>
            <a:pPr marL="0" indent="0" algn="ctr">
              <a:buNone/>
            </a:pPr>
            <a:r>
              <a:rPr lang="ru-RU" sz="2400" dirty="0" smtClean="0"/>
              <a:t>-недооценкой эффективности данной практики,</a:t>
            </a:r>
          </a:p>
          <a:p>
            <a:pPr marL="0" indent="0" algn="ctr">
              <a:buNone/>
            </a:pPr>
            <a:r>
              <a:rPr lang="ru-RU" sz="2400" dirty="0" smtClean="0"/>
              <a:t> -отсутствием внутренних ресурсов,</a:t>
            </a:r>
          </a:p>
          <a:p>
            <a:pPr marL="0" indent="0" algn="ctr">
              <a:buNone/>
            </a:pPr>
            <a:r>
              <a:rPr lang="ru-RU" sz="2400" dirty="0" smtClean="0"/>
              <a:t>-отсутствием внешних социальных партнёров, готовых реализовывать совместные проекты.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1" y="3330055"/>
            <a:ext cx="5517506" cy="32481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79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216" y="147381"/>
            <a:ext cx="767678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/>
              <a:t>Что необходимо для </a:t>
            </a:r>
            <a:r>
              <a:rPr lang="ru-RU" sz="2000" b="1" u="sng" dirty="0" smtClean="0"/>
              <a:t>эффективного внедрения </a:t>
            </a:r>
            <a:r>
              <a:rPr lang="ru-RU" sz="2000" b="1" u="sng" dirty="0" smtClean="0"/>
              <a:t>практики? </a:t>
            </a:r>
            <a:endParaRPr lang="ru-RU" sz="2000" b="1" u="sng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 smtClean="0"/>
              <a:t>Наличие и осознание проблемы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 smtClean="0"/>
              <a:t>Желание изменить ситуацию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 smtClean="0"/>
              <a:t>Команда </a:t>
            </a:r>
            <a:r>
              <a:rPr lang="ru-RU" sz="2000" b="1" dirty="0" smtClean="0"/>
              <a:t>единомышленников, вовлеченность</a:t>
            </a:r>
            <a:endParaRPr lang="ru-RU" sz="2000" b="1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 smtClean="0"/>
              <a:t>Поддержка учредителя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 smtClean="0"/>
              <a:t>Компетенции, необходимые для проектной деятельности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 smtClean="0"/>
              <a:t>Ресурсы (кадровые, временные, материальные)</a:t>
            </a:r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ru-RU" sz="2000" b="1" dirty="0">
                <a:solidFill>
                  <a:prstClr val="black"/>
                </a:solidFill>
              </a:rPr>
              <a:t>Социальные </a:t>
            </a:r>
            <a:r>
              <a:rPr lang="ru-RU" sz="2000" b="1" dirty="0" smtClean="0">
                <a:solidFill>
                  <a:prstClr val="black"/>
                </a:solidFill>
              </a:rPr>
              <a:t>партнёры</a:t>
            </a:r>
            <a:endParaRPr lang="ru-RU" sz="2000" b="1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000" b="1" dirty="0" smtClean="0"/>
              <a:t>Целеустремлённость </a:t>
            </a: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261" y="216991"/>
            <a:ext cx="4272432" cy="3204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261" y="3801560"/>
            <a:ext cx="4272432" cy="2926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49" y="4244454"/>
            <a:ext cx="4667305" cy="24833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6" y="4291631"/>
            <a:ext cx="2372151" cy="2436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27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341" y="63305"/>
            <a:ext cx="10515600" cy="2479431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</a:rPr>
              <a:t>Муниципальное бюджетное общеобразовательное учреждение Петрозаводского городского округа </a:t>
            </a:r>
            <a:r>
              <a:rPr lang="ru-RU" sz="2800" dirty="0" smtClean="0">
                <a:solidFill>
                  <a:prstClr val="black"/>
                </a:solidFill>
              </a:rPr>
              <a:t/>
            </a:r>
            <a:br>
              <a:rPr lang="ru-RU" sz="2800" dirty="0" smtClean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«</a:t>
            </a:r>
            <a:r>
              <a:rPr lang="ru-RU" sz="2800" dirty="0">
                <a:solidFill>
                  <a:prstClr val="black"/>
                </a:solidFill>
              </a:rPr>
              <a:t>Средняя общеобразовательная школа №36</a:t>
            </a:r>
            <a:br>
              <a:rPr lang="ru-RU" sz="2800" dirty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 с углубленным изучением иностранных языков</a:t>
            </a:r>
            <a:r>
              <a:rPr lang="ru-RU" sz="2800" dirty="0" smtClean="0">
                <a:solidFill>
                  <a:prstClr val="black"/>
                </a:solidFill>
              </a:rPr>
              <a:t>»</a:t>
            </a:r>
            <a:br>
              <a:rPr lang="ru-RU" sz="2800" dirty="0" smtClean="0">
                <a:solidFill>
                  <a:prstClr val="black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Мы вместе </a:t>
            </a:r>
            <a:r>
              <a:rPr lang="ru-RU" sz="3200" b="1" dirty="0" smtClean="0">
                <a:solidFill>
                  <a:srgbClr val="FF0000"/>
                </a:solidFill>
              </a:rPr>
              <a:t>ежедневно строим </a:t>
            </a:r>
            <a:r>
              <a:rPr lang="ru-RU" sz="3200" b="1" dirty="0" smtClean="0">
                <a:solidFill>
                  <a:srgbClr val="FF0000"/>
                </a:solidFill>
              </a:rPr>
              <a:t>будущее</a:t>
            </a:r>
            <a:r>
              <a:rPr lang="ru-RU" sz="3200" b="1" dirty="0" smtClean="0">
                <a:solidFill>
                  <a:srgbClr val="FF0000"/>
                </a:solidFill>
              </a:rPr>
              <a:t>!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8" y="2479431"/>
            <a:ext cx="6842763" cy="4229479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184409" y="2875085"/>
            <a:ext cx="4184176" cy="3670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libri Light" panose="020F0302020204030204"/>
              </a:rPr>
              <a:t>Приглашаем к сотрудничеству!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dirty="0" smtClean="0">
                <a:solidFill>
                  <a:prstClr val="black"/>
                </a:solidFill>
                <a:latin typeface="Calibri Light" panose="020F0302020204030204"/>
              </a:rPr>
              <a:t>Наши контакты:</a:t>
            </a:r>
            <a:endParaRPr lang="ru-RU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8(8142)77-14-01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sch36@mail.ru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0" y="329184"/>
            <a:ext cx="1406909" cy="13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8200" y="79131"/>
            <a:ext cx="10515600" cy="660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Контингент учащихся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3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416247"/>
              </p:ext>
            </p:extLst>
          </p:nvPr>
        </p:nvGraphicFramePr>
        <p:xfrm>
          <a:off x="128952" y="739726"/>
          <a:ext cx="11844694" cy="2895600"/>
        </p:xfrm>
        <a:graphic>
          <a:graphicData uri="http://schemas.openxmlformats.org/drawingml/2006/table">
            <a:tbl>
              <a:tblPr firstRow="1" bandRow="1"/>
              <a:tblGrid>
                <a:gridCol w="1356948">
                  <a:extLst>
                    <a:ext uri="{9D8B030D-6E8A-4147-A177-3AD203B41FA5}">
                      <a16:colId xmlns:a16="http://schemas.microsoft.com/office/drawing/2014/main" val="1109040106"/>
                    </a:ext>
                  </a:extLst>
                </a:gridCol>
                <a:gridCol w="1120140">
                  <a:extLst>
                    <a:ext uri="{9D8B030D-6E8A-4147-A177-3AD203B41FA5}">
                      <a16:colId xmlns:a16="http://schemas.microsoft.com/office/drawing/2014/main" val="227892673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260936173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193734224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80839357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30681616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43518676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595147198"/>
                    </a:ext>
                  </a:extLst>
                </a:gridCol>
                <a:gridCol w="1262423">
                  <a:extLst>
                    <a:ext uri="{9D8B030D-6E8A-4147-A177-3AD203B41FA5}">
                      <a16:colId xmlns:a16="http://schemas.microsoft.com/office/drawing/2014/main" val="3410656936"/>
                    </a:ext>
                  </a:extLst>
                </a:gridCol>
                <a:gridCol w="12624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2014-2015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2015-2016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2016-2017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2017-2018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2018-2019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2019-2020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2020-2021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2021-2022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2022-2023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3596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400" dirty="0" smtClean="0"/>
                        <a:t>1-4 </a:t>
                      </a:r>
                      <a:r>
                        <a:rPr lang="ru-RU" sz="2400" dirty="0" err="1" smtClean="0"/>
                        <a:t>кл</a:t>
                      </a:r>
                      <a:r>
                        <a:rPr lang="ru-RU" sz="2400" dirty="0" smtClean="0"/>
                        <a:t>.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324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323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360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383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372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390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381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392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404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22548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400" dirty="0" smtClean="0"/>
                        <a:t>5-9 </a:t>
                      </a:r>
                      <a:r>
                        <a:rPr lang="ru-RU" sz="2400" dirty="0" err="1" smtClean="0"/>
                        <a:t>кл</a:t>
                      </a:r>
                      <a:r>
                        <a:rPr lang="ru-RU" sz="2400" dirty="0" smtClean="0"/>
                        <a:t>.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265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276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343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345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346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370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382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396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399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2525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400" dirty="0" smtClean="0"/>
                        <a:t>10-11 </a:t>
                      </a:r>
                      <a:r>
                        <a:rPr lang="ru-RU" sz="2400" dirty="0" err="1" smtClean="0"/>
                        <a:t>кл</a:t>
                      </a:r>
                      <a:r>
                        <a:rPr lang="ru-RU" sz="2400" dirty="0" smtClean="0"/>
                        <a:t>.</a:t>
                      </a:r>
                      <a:endParaRPr lang="ru-RU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33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38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23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37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55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29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25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55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/>
                        <a:t>55</a:t>
                      </a:r>
                      <a:endParaRPr lang="ru-RU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4417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Всего: 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622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637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726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765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773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789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788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843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858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1118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2" y="3949956"/>
            <a:ext cx="7370703" cy="290804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988215"/>
              </p:ext>
            </p:extLst>
          </p:nvPr>
        </p:nvGraphicFramePr>
        <p:xfrm>
          <a:off x="7930529" y="4024758"/>
          <a:ext cx="4043117" cy="2758440"/>
        </p:xfrm>
        <a:graphic>
          <a:graphicData uri="http://schemas.openxmlformats.org/drawingml/2006/table">
            <a:tbl>
              <a:tblPr firstRow="1" bandRow="1"/>
              <a:tblGrid>
                <a:gridCol w="2804879">
                  <a:extLst>
                    <a:ext uri="{9D8B030D-6E8A-4147-A177-3AD203B41FA5}">
                      <a16:colId xmlns:a16="http://schemas.microsoft.com/office/drawing/2014/main" val="681500528"/>
                    </a:ext>
                  </a:extLst>
                </a:gridCol>
                <a:gridCol w="1238238">
                  <a:extLst>
                    <a:ext uri="{9D8B030D-6E8A-4147-A177-3AD203B41FA5}">
                      <a16:colId xmlns:a16="http://schemas.microsoft.com/office/drawing/2014/main" val="3528674723"/>
                    </a:ext>
                  </a:extLst>
                </a:gridCol>
              </a:tblGrid>
              <a:tr h="573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600" dirty="0" smtClean="0"/>
                        <a:t>Количество</a:t>
                      </a:r>
                      <a:r>
                        <a:rPr lang="ru-RU" sz="1600" baseline="0" dirty="0" smtClean="0"/>
                        <a:t> уч-ся в</a:t>
                      </a:r>
                      <a:r>
                        <a:rPr lang="ru-RU" sz="1600" dirty="0" smtClean="0"/>
                        <a:t> коррекционных</a:t>
                      </a:r>
                      <a:r>
                        <a:rPr lang="ru-RU" sz="1600" baseline="0" dirty="0" smtClean="0"/>
                        <a:t> классах</a:t>
                      </a:r>
                      <a:endParaRPr lang="ru-RU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51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3903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600" dirty="0" smtClean="0"/>
                        <a:t>Количество уч-ся</a:t>
                      </a:r>
                      <a:r>
                        <a:rPr lang="ru-RU" sz="1600" baseline="0" dirty="0" smtClean="0"/>
                        <a:t> с ОВЗ, и</a:t>
                      </a:r>
                      <a:r>
                        <a:rPr lang="ru-RU" sz="1600" dirty="0" smtClean="0"/>
                        <a:t>нтегрированных в общеобразовательные классы</a:t>
                      </a:r>
                      <a:endParaRPr lang="ru-RU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23772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600" dirty="0" smtClean="0"/>
                        <a:t>Дети-инвалиды</a:t>
                      </a:r>
                      <a:endParaRPr lang="ru-RU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21634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600" dirty="0" smtClean="0"/>
                        <a:t>На домашнем обучении</a:t>
                      </a:r>
                      <a:endParaRPr lang="ru-RU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51339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600" dirty="0" smtClean="0"/>
                        <a:t>По углубленным программам</a:t>
                      </a:r>
                      <a:endParaRPr lang="ru-RU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172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72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9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7547" y="0"/>
            <a:ext cx="11477766" cy="498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Кадровый состав – 67 педагогов, средний возраст – 43 года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296142"/>
              </p:ext>
            </p:extLst>
          </p:nvPr>
        </p:nvGraphicFramePr>
        <p:xfrm>
          <a:off x="168648" y="645164"/>
          <a:ext cx="11800114" cy="1920363"/>
        </p:xfrm>
        <a:graphic>
          <a:graphicData uri="http://schemas.openxmlformats.org/drawingml/2006/table">
            <a:tbl>
              <a:tblPr firstRow="1" bandRow="1"/>
              <a:tblGrid>
                <a:gridCol w="3468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3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28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МОУ «Средняя школа №36»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педагогов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67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категория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Первая категория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Аттестованы на соответствие </a:t>
                      </a:r>
                      <a:b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занимаемой должности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– 57 чел.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21 чел.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8 чел.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20 чел. (8 чел. не подлежат)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– 70 чел.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/>
                        <a:t>14 чел.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/>
                        <a:t>11 чел.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/>
                        <a:t>27 чел. (18 чел. не подлежат)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509400"/>
              </p:ext>
            </p:extLst>
          </p:nvPr>
        </p:nvGraphicFramePr>
        <p:xfrm>
          <a:off x="168647" y="2540977"/>
          <a:ext cx="11800114" cy="2001715"/>
        </p:xfrm>
        <a:graphic>
          <a:graphicData uri="http://schemas.openxmlformats.org/drawingml/2006/table">
            <a:tbl>
              <a:tblPr firstRow="1" bandRow="1"/>
              <a:tblGrid>
                <a:gridCol w="3468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2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2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251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МОУ «Средняя школа №36»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таж работы в образовательном учреждении, </a:t>
                      </a:r>
                      <a:b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% педагогов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51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до 5 лет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от 5до 10 лет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от 10 до 20 лет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свыше 20 лет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12%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23%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25%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40%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24 чел.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 -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34%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14 чел. - 20%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10 чел. - 14%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22 чел. - 31%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3924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48585" y="4572000"/>
            <a:ext cx="520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Движение педагогических кадров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159546"/>
              </p:ext>
            </p:extLst>
          </p:nvPr>
        </p:nvGraphicFramePr>
        <p:xfrm>
          <a:off x="1" y="5060144"/>
          <a:ext cx="12146509" cy="1481989"/>
        </p:xfrm>
        <a:graphic>
          <a:graphicData uri="http://schemas.openxmlformats.org/drawingml/2006/table">
            <a:tbl>
              <a:tblPr firstRow="1" bandRow="1"/>
              <a:tblGrid>
                <a:gridCol w="861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02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8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42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6669">
                  <a:extLst>
                    <a:ext uri="{9D8B030D-6E8A-4147-A177-3AD203B41FA5}">
                      <a16:colId xmlns:a16="http://schemas.microsoft.com/office/drawing/2014/main" val="1436542478"/>
                    </a:ext>
                  </a:extLst>
                </a:gridCol>
                <a:gridCol w="641838">
                  <a:extLst>
                    <a:ext uri="{9D8B030D-6E8A-4147-A177-3AD203B41FA5}">
                      <a16:colId xmlns:a16="http://schemas.microsoft.com/office/drawing/2014/main" val="311119580"/>
                    </a:ext>
                  </a:extLst>
                </a:gridCol>
                <a:gridCol w="606670">
                  <a:extLst>
                    <a:ext uri="{9D8B030D-6E8A-4147-A177-3AD203B41FA5}">
                      <a16:colId xmlns:a16="http://schemas.microsoft.com/office/drawing/2014/main" val="686057883"/>
                    </a:ext>
                  </a:extLst>
                </a:gridCol>
                <a:gridCol w="624254">
                  <a:extLst>
                    <a:ext uri="{9D8B030D-6E8A-4147-A177-3AD203B41FA5}">
                      <a16:colId xmlns:a16="http://schemas.microsoft.com/office/drawing/2014/main" val="2863074674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1547401483"/>
                    </a:ext>
                  </a:extLst>
                </a:gridCol>
                <a:gridCol w="615461">
                  <a:extLst>
                    <a:ext uri="{9D8B030D-6E8A-4147-A177-3AD203B41FA5}">
                      <a16:colId xmlns:a16="http://schemas.microsoft.com/office/drawing/2014/main" val="252089747"/>
                    </a:ext>
                  </a:extLst>
                </a:gridCol>
                <a:gridCol w="615462">
                  <a:extLst>
                    <a:ext uri="{9D8B030D-6E8A-4147-A177-3AD203B41FA5}">
                      <a16:colId xmlns:a16="http://schemas.microsoft.com/office/drawing/2014/main" val="4211175761"/>
                    </a:ext>
                  </a:extLst>
                </a:gridCol>
                <a:gridCol w="615461">
                  <a:extLst>
                    <a:ext uri="{9D8B030D-6E8A-4147-A177-3AD203B41FA5}">
                      <a16:colId xmlns:a16="http://schemas.microsoft.com/office/drawing/2014/main" val="3425034688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292888864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78503983"/>
                    </a:ext>
                  </a:extLst>
                </a:gridCol>
                <a:gridCol w="646172">
                  <a:extLst>
                    <a:ext uri="{9D8B030D-6E8A-4147-A177-3AD203B41FA5}">
                      <a16:colId xmlns:a16="http://schemas.microsoft.com/office/drawing/2014/main" val="292914108"/>
                    </a:ext>
                  </a:extLst>
                </a:gridCol>
              </a:tblGrid>
              <a:tr h="41746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spc="-3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МОУ «Средняя школа №36»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2000" spc="-3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2000" spc="-3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spc="-3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spc="-3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spc="-3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8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чел.</a:t>
                      </a:r>
                    </a:p>
                    <a:p>
                      <a:pPr algn="ctr"/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чел.</a:t>
                      </a:r>
                    </a:p>
                    <a:p>
                      <a:pPr algn="ctr"/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чел..</a:t>
                      </a:r>
                    </a:p>
                    <a:p>
                      <a:pPr algn="ctr"/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чел.</a:t>
                      </a:r>
                    </a:p>
                    <a:p>
                      <a:pPr algn="ctr"/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900" b="1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прибыло</a:t>
                      </a:r>
                    </a:p>
                    <a:p>
                      <a:pPr algn="ctr"/>
                      <a:r>
                        <a:rPr lang="ru-RU" sz="900" b="0" spc="-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900" b="0" spc="-5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выбыло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7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12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9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15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b="1" dirty="0" smtClean="0"/>
                        <a:t>12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18</a:t>
                      </a:r>
                      <a:endParaRPr lang="ru-RU" b="1" i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/>
                        <a:t>13</a:t>
                      </a:r>
                      <a:endParaRPr lang="ru-RU" b="1" i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2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0265338" y="2586250"/>
            <a:ext cx="1594566" cy="580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8" y="1337481"/>
            <a:ext cx="9423930" cy="53703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0702" y="242295"/>
            <a:ext cx="9423930" cy="876821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ru-RU" dirty="0" smtClean="0"/>
              <a:t>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Федеральный проект «500+» </a:t>
            </a:r>
            <a:r>
              <a:rPr lang="ru-RU" sz="24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240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ru-RU" dirty="0" smtClean="0"/>
              <a:t>Рисковый профиль школы:</a:t>
            </a:r>
            <a:endParaRPr lang="ru-RU" dirty="0"/>
          </a:p>
        </p:txBody>
      </p:sp>
      <p:sp>
        <p:nvSpPr>
          <p:cNvPr id="5" name="Стрелка влево 4"/>
          <p:cNvSpPr/>
          <p:nvPr/>
        </p:nvSpPr>
        <p:spPr>
          <a:xfrm>
            <a:off x="9826388" y="2770496"/>
            <a:ext cx="423081" cy="2866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388" y="5710391"/>
            <a:ext cx="438950" cy="323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388" y="3790506"/>
            <a:ext cx="438950" cy="32311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0265338" y="2586252"/>
            <a:ext cx="1594566" cy="580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393880" y="2645433"/>
            <a:ext cx="133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работу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9468" y="3656382"/>
            <a:ext cx="1609483" cy="5913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9468" y="5576267"/>
            <a:ext cx="1609483" cy="591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468" y="3698501"/>
            <a:ext cx="1518036" cy="646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93880" y="5603701"/>
            <a:ext cx="133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 работу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87" y="1393826"/>
            <a:ext cx="2889918" cy="30781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600" dirty="0">
                <a:solidFill>
                  <a:prstClr val="black"/>
                </a:solidFill>
              </a:rPr>
              <a:t>Разработаны три программы </a:t>
            </a:r>
            <a:r>
              <a:rPr lang="ru-RU" sz="3600" dirty="0" err="1">
                <a:solidFill>
                  <a:prstClr val="black"/>
                </a:solidFill>
              </a:rPr>
              <a:t>антирисковых</a:t>
            </a:r>
            <a:r>
              <a:rPr lang="ru-RU" sz="3600" dirty="0">
                <a:solidFill>
                  <a:prstClr val="black"/>
                </a:solidFill>
              </a:rPr>
              <a:t> мер:</a:t>
            </a:r>
            <a:br>
              <a:rPr lang="ru-RU" sz="3600" dirty="0">
                <a:solidFill>
                  <a:prstClr val="black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7156" y="-1134813"/>
            <a:ext cx="6386512" cy="90276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7154" y="-990889"/>
            <a:ext cx="6386516" cy="9027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3710" y="-1083766"/>
            <a:ext cx="6344214" cy="8967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8" y="0"/>
            <a:ext cx="485163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55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11687175" cy="7273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Паспорт программы </a:t>
            </a:r>
            <a:r>
              <a:rPr lang="ru-RU" sz="2400" b="1" dirty="0" err="1"/>
              <a:t>антирисковых</a:t>
            </a:r>
            <a:r>
              <a:rPr lang="ru-RU" sz="2400" b="1" dirty="0"/>
              <a:t> мер </a:t>
            </a:r>
            <a:br>
              <a:rPr lang="ru-RU" sz="2400" b="1" dirty="0"/>
            </a:br>
            <a:r>
              <a:rPr lang="ru-RU" sz="2400" b="1" dirty="0"/>
              <a:t>«Пониженный уровень качества </a:t>
            </a:r>
            <a:r>
              <a:rPr lang="ru-RU" sz="2400" b="1" dirty="0" smtClean="0"/>
              <a:t>школьной </a:t>
            </a:r>
            <a:r>
              <a:rPr lang="ru-RU" sz="2400" b="1" dirty="0"/>
              <a:t>образовательной и воспитательной среды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269771"/>
              </p:ext>
            </p:extLst>
          </p:nvPr>
        </p:nvGraphicFramePr>
        <p:xfrm>
          <a:off x="200025" y="828675"/>
          <a:ext cx="11818960" cy="6005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94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630555" defTabSz="142875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35100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Выявленные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риски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высокая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регулярно подвергающихся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буллингу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школе - 29 %;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отношения в педагогическом коллективе по ответам учителей недостаточно продуктивные - 70%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  недостаточный уровень мотивации обучающихся - 61%;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высокий уровень распространенности деструктивных педагогических практик (по ответам обучающихся) - 43%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программы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 школе условий для формирования модели комфортной образовательной и воспитательной среды для всех участников образовательных отношений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провести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комфортности школьной образовательной и воспитательной среды среди обучающихся и педагогов;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провести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эффективности применяемых педагогами методик, организовать их адресную корректировку, обмен опытом;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организовать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серию семинаров для педагогов школы «От психологической безопасности до профессионального комфорта»;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продолжить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школы в реализации начатых совместно с социальными партнёрами проектов: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«Благоустройство территории МОУ «Средняя школа №36» и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«Карельский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образовательный ремесленный центр МАСТЕРСКАЯ ПРОШЛОГО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»;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разработать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реализовать подпрограмму «Вместе против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буллинга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Программы развития МОУ «Средняя школа №36» на 2022-2023 гг.;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провести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итоговый мониторинг по результатам реализации программы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презентовать полученный опыт педагогическому сообществу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 программы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диагностическими мероприятиями всех участников образовательных отношений: педагогов - 100%, обучающихся 5-9 классов - не менее 70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%,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(законных представителей) - не менее 70%;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 не менее 3 семинаров для педагогов школы по теме «От психологической безопасности до профессионального комфорта»;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 реализация мероприятий начатых, совместно с социальными партнёрами, проектов: «Карельский образовательный ремесленный центр МАСТЕРСКАЯ ПРОШЛОГО» и «Благоустройство территории МОУ «Средняя школа №36», привлечение к участию в них не менее 100% обучающихся, 100% педагогов, 40% родителей (законных представителей) обучающихся;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разработана и реализована подпрограмма «Вместе против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буллинга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доли обучающихся, имеющих повышенный уровень тревожности (не менее, чем на 3%);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доли обучающихся, показавших в процессе опроса, что они регулярно подвергаются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буллингу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(не менее, чем на 10%);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обучающихся, удовлетворенных комфортной школьной средой (не менее 60%);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педагогических работников, удовлетворенных условиями и результатами труда (не менее, чем на 3%;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родителей (законных представителей), удовлетворенных качеством обучения и воспитания (не менее 80%).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12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365125"/>
            <a:ext cx="11576304" cy="1325563"/>
          </a:xfrm>
        </p:spPr>
        <p:txBody>
          <a:bodyPr/>
          <a:lstStyle/>
          <a:p>
            <a:r>
              <a:rPr lang="ru-RU" dirty="0" smtClean="0"/>
              <a:t>По итогам реализации </a:t>
            </a:r>
            <a:r>
              <a:rPr lang="ru-RU" dirty="0" err="1" smtClean="0"/>
              <a:t>антирисковых</a:t>
            </a:r>
            <a:r>
              <a:rPr lang="ru-RU" dirty="0" smtClean="0"/>
              <a:t> программ: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 этап: 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prstClr val="black"/>
                </a:solidFill>
              </a:rPr>
              <a:t>- отчёты </a:t>
            </a:r>
            <a:r>
              <a:rPr lang="ru-RU" dirty="0">
                <a:solidFill>
                  <a:prstClr val="black"/>
                </a:solidFill>
              </a:rPr>
              <a:t>по каждой </a:t>
            </a:r>
            <a:r>
              <a:rPr lang="ru-RU" dirty="0" smtClean="0">
                <a:solidFill>
                  <a:prstClr val="black"/>
                </a:solidFill>
              </a:rPr>
              <a:t>программе с подтверждающими документами.</a:t>
            </a:r>
            <a:endParaRPr lang="ru-RU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 этап:</a:t>
            </a:r>
          </a:p>
          <a:p>
            <a:pPr marL="0" indent="0">
              <a:buNone/>
            </a:pPr>
            <a:r>
              <a:rPr lang="ru-RU" dirty="0" smtClean="0"/>
              <a:t>- отчёт по взаимной экспертизе </a:t>
            </a:r>
            <a:r>
              <a:rPr lang="ru-RU" dirty="0" err="1" smtClean="0"/>
              <a:t>антирисковых</a:t>
            </a:r>
            <a:r>
              <a:rPr lang="ru-RU" dirty="0" smtClean="0"/>
              <a:t> программ,</a:t>
            </a:r>
          </a:p>
          <a:p>
            <a:pPr>
              <a:buFontTx/>
              <a:buChar char="-"/>
            </a:pPr>
            <a:r>
              <a:rPr lang="ru-RU" dirty="0" smtClean="0"/>
              <a:t>презентация опыта участия в проекте в рамках </a:t>
            </a:r>
            <a:r>
              <a:rPr lang="ru-RU" dirty="0" err="1"/>
              <a:t>в</a:t>
            </a:r>
            <a:r>
              <a:rPr lang="ru-RU" dirty="0" err="1" smtClean="0"/>
              <a:t>ебинара</a:t>
            </a:r>
            <a:r>
              <a:rPr lang="ru-RU" dirty="0" smtClean="0"/>
              <a:t> </a:t>
            </a:r>
            <a:r>
              <a:rPr lang="ru-RU" dirty="0"/>
              <a:t>по обмену опытом для участников проекта </a:t>
            </a:r>
            <a:r>
              <a:rPr lang="ru-RU" dirty="0" smtClean="0"/>
              <a:t>«500+» - 27.10.2022,</a:t>
            </a:r>
          </a:p>
          <a:p>
            <a:pPr>
              <a:buFontTx/>
              <a:buChar char="-"/>
            </a:pPr>
            <a:r>
              <a:rPr lang="ru-RU" dirty="0">
                <a:solidFill>
                  <a:prstClr val="black"/>
                </a:solidFill>
              </a:rPr>
              <a:t>отчёты по каждой </a:t>
            </a:r>
            <a:r>
              <a:rPr lang="ru-RU" dirty="0" smtClean="0">
                <a:solidFill>
                  <a:prstClr val="black"/>
                </a:solidFill>
              </a:rPr>
              <a:t>программе с подтверждающими документами.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3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480101"/>
              </p:ext>
            </p:extLst>
          </p:nvPr>
        </p:nvGraphicFramePr>
        <p:xfrm>
          <a:off x="92075" y="92075"/>
          <a:ext cx="12030748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Презентация" r:id="rId4" imgW="6094361" imgH="3427618" progId="PowerPoint.Show.12">
                  <p:embed/>
                </p:oleObj>
              </mc:Choice>
              <mc:Fallback>
                <p:oleObj name="Презентация" r:id="rId4" imgW="6094361" imgH="34276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2030748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468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3206" y="152580"/>
            <a:ext cx="4421876" cy="823912"/>
          </a:xfrm>
        </p:spPr>
        <p:txBody>
          <a:bodyPr>
            <a:normAutofit/>
          </a:bodyPr>
          <a:lstStyle/>
          <a:p>
            <a:pPr algn="ctr"/>
            <a:r>
              <a:rPr lang="ru-RU" b="0" dirty="0">
                <a:solidFill>
                  <a:prstClr val="black"/>
                </a:solidFill>
              </a:rPr>
              <a:t>Что представляет из себя практика?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57651" y="1173707"/>
            <a:ext cx="4537431" cy="5513695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школы в реализации начатых совместно с социальными партнёрами проектов: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«Благоустройство территории МОУ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«Средняя школа №36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846057" y="152580"/>
            <a:ext cx="4978021" cy="823912"/>
          </a:xfrm>
        </p:spPr>
        <p:txBody>
          <a:bodyPr>
            <a:normAutofit/>
          </a:bodyPr>
          <a:lstStyle/>
          <a:p>
            <a:pPr lvl="0" algn="ctr"/>
            <a:r>
              <a:rPr lang="ru-RU" b="0" dirty="0" smtClean="0">
                <a:solidFill>
                  <a:prstClr val="black"/>
                </a:solidFill>
              </a:rPr>
              <a:t>Какую </a:t>
            </a:r>
            <a:r>
              <a:rPr lang="ru-RU" b="0" dirty="0">
                <a:solidFill>
                  <a:prstClr val="black"/>
                </a:solidFill>
              </a:rPr>
              <a:t>проблему она устраняет</a:t>
            </a:r>
            <a:r>
              <a:rPr lang="ru-RU" b="0" dirty="0" smtClean="0">
                <a:solidFill>
                  <a:prstClr val="black"/>
                </a:solidFill>
              </a:rPr>
              <a:t>?</a:t>
            </a:r>
            <a:r>
              <a:rPr lang="ru-RU" b="0" dirty="0">
                <a:solidFill>
                  <a:prstClr val="black"/>
                </a:solidFill>
              </a:rPr>
              <a:t> Какова её цель?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701050" y="1173707"/>
            <a:ext cx="5268037" cy="551369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посредством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объединения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всех участников образовательного процесса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совместной практической  деятельности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пособствовать устранению риска «Пониженный уровень качества школьной образовательной и воспитательной среды»: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овышению уровня мотивации обучающихся;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выстраиванию продуктивных отношений между педагогами;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амене деструктивных педагогических практик на позитивные и эффективные;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</a:rPr>
              <a:t>уменьшению </a:t>
            </a:r>
            <a:r>
              <a:rPr lang="ru-RU" sz="2400" dirty="0" err="1" smtClean="0">
                <a:latin typeface="Times New Roman" panose="02020603050405020304" pitchFamily="18" charset="0"/>
              </a:rPr>
              <a:t>буллинга</a:t>
            </a:r>
            <a:r>
              <a:rPr lang="ru-RU" sz="2400" dirty="0" smtClean="0">
                <a:latin typeface="Times New Roman" panose="02020603050405020304" pitchFamily="18" charset="0"/>
              </a:rPr>
              <a:t> среди обучающихся.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2" y="4172647"/>
            <a:ext cx="4068980" cy="2476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468658"/>
            <a:ext cx="2308800" cy="16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5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1480</Words>
  <Application>Microsoft Office PowerPoint</Application>
  <PresentationFormat>Широкоэкранный</PresentationFormat>
  <Paragraphs>374</Paragraphs>
  <Slides>19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SimSun</vt:lpstr>
      <vt:lpstr>Arial</vt:lpstr>
      <vt:lpstr>Calibri</vt:lpstr>
      <vt:lpstr>Calibri Light</vt:lpstr>
      <vt:lpstr>Cambria</vt:lpstr>
      <vt:lpstr>Century Gothic</vt:lpstr>
      <vt:lpstr>Times New Roman</vt:lpstr>
      <vt:lpstr>Wingdings</vt:lpstr>
      <vt:lpstr>Тема Office</vt:lpstr>
      <vt:lpstr>Презентация</vt:lpstr>
      <vt:lpstr>Эффективная практика «Проекты в помощь школе» </vt:lpstr>
      <vt:lpstr>Презентация PowerPoint</vt:lpstr>
      <vt:lpstr>Презентация PowerPoint</vt:lpstr>
      <vt:lpstr> Федеральный проект «500+»  Рисковый профиль школы:</vt:lpstr>
      <vt:lpstr>      Разработаны три программы антирисковых мер:       </vt:lpstr>
      <vt:lpstr>Паспорт программы антирисковых мер  «Пониженный уровень качества школьной образовательной и воспитательной среды»</vt:lpstr>
      <vt:lpstr>По итогам реализации антирисковых программ: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Какие результаты принесла практика? В чем они выражаются?  </vt:lpstr>
      <vt:lpstr>Презентация PowerPoint</vt:lpstr>
      <vt:lpstr>Статистико-аналитический отчет  о результатах государственной итоговой аттестации по образовательным программам среднего общего образования  в 2022 году в Республике Карелия</vt:lpstr>
      <vt:lpstr>Презентация PowerPoint</vt:lpstr>
      <vt:lpstr>Презентация PowerPoint</vt:lpstr>
      <vt:lpstr>Презентация PowerPoint</vt:lpstr>
      <vt:lpstr>Муниципальное бюджетное общеобразовательное учреждение Петрозаводского городского округа  «Средняя общеобразовательная школа №36  с углубленным изучением иностранных языков» Мы вместе ежедневно строим будущее!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director</dc:creator>
  <cp:lastModifiedBy>Hewlett-Packard Company</cp:lastModifiedBy>
  <cp:revision>70</cp:revision>
  <dcterms:created xsi:type="dcterms:W3CDTF">2022-10-23T15:05:47Z</dcterms:created>
  <dcterms:modified xsi:type="dcterms:W3CDTF">2023-01-31T05:50:25Z</dcterms:modified>
</cp:coreProperties>
</file>