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6" r:id="rId8"/>
    <p:sldId id="267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5466216216216239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 5 класс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0.18400000000000011</c:v>
                </c:pt>
                <c:pt idx="1">
                  <c:v>0.52800000000000002</c:v>
                </c:pt>
                <c:pt idx="2">
                  <c:v>0.27200000000000002</c:v>
                </c:pt>
                <c:pt idx="3">
                  <c:v>1.6000000000000014E-2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C0-4D72-B894-3A8DB49D2B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9245864976937053"/>
          <c:y val="0.41411798323596688"/>
          <c:w val="0.17795555141406141"/>
          <c:h val="0.43748983997968061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682985279014037"/>
          <c:y val="0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 5 класс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0.21700000000000011</c:v>
                </c:pt>
                <c:pt idx="1">
                  <c:v>0.40100000000000002</c:v>
                </c:pt>
                <c:pt idx="2">
                  <c:v>0.15200000000000011</c:v>
                </c:pt>
                <c:pt idx="3">
                  <c:v>3.5999999999999997E-2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57-4D68-A9B1-F977DA5B60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3859066529727269"/>
          <c:y val="0.34919852409753127"/>
          <c:w val="0.21793107383316229"/>
          <c:h val="0.45570847122370595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окружающий мир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5.8800000000000012E-2</c:v>
                </c:pt>
                <c:pt idx="1">
                  <c:v>0.65500000000000058</c:v>
                </c:pt>
                <c:pt idx="2">
                  <c:v>0.26900000000000002</c:v>
                </c:pt>
                <c:pt idx="3">
                  <c:v>1.6000000000000014E-2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C8-411C-ACCF-3C7EBD1097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 6 класс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0.10199999999999998</c:v>
                </c:pt>
                <c:pt idx="1">
                  <c:v>0.15250000000000011</c:v>
                </c:pt>
                <c:pt idx="2">
                  <c:v>0.23700000000000004</c:v>
                </c:pt>
                <c:pt idx="3">
                  <c:v>0.50800000000000001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A-4BEB-98E9-B3D59C85C7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 6 класс</c:v>
                </c:pt>
              </c:strCache>
            </c:strRef>
          </c:tx>
          <c:explosion val="25"/>
          <c:cat>
            <c:strRef>
              <c:f>Лист1!$A$2:$A$5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4.5000000000000012E-2</c:v>
                </c:pt>
                <c:pt idx="1">
                  <c:v>0.21600000000000011</c:v>
                </c:pt>
                <c:pt idx="2">
                  <c:v>0.36900000000000027</c:v>
                </c:pt>
                <c:pt idx="3">
                  <c:v>0.36900000000000027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23-41B1-8B98-FC9555FC6A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404664"/>
            <a:ext cx="7740352" cy="3672407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Использование результатов процедур оценки качества образования как </a:t>
            </a:r>
            <a:r>
              <a:rPr lang="ru-RU" sz="3600" smtClean="0">
                <a:latin typeface="Georgia" panose="02040502050405020303" pitchFamily="18" charset="0"/>
              </a:rPr>
              <a:t>меры, направленные </a:t>
            </a:r>
            <a:r>
              <a:rPr lang="ru-RU" sz="3600" dirty="0" smtClean="0">
                <a:latin typeface="Georgia" panose="02040502050405020303" pitchFamily="18" charset="0"/>
              </a:rPr>
              <a:t>на повышение объективности образовательных результатов</a:t>
            </a:r>
            <a:endParaRPr lang="ru-RU" sz="3600" dirty="0"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4509120"/>
            <a:ext cx="5968752" cy="1752600"/>
          </a:xfrm>
        </p:spPr>
        <p:txBody>
          <a:bodyPr>
            <a:normAutofit/>
          </a:bodyPr>
          <a:lstStyle/>
          <a:p>
            <a:pPr algn="r"/>
            <a:r>
              <a:rPr lang="ru-RU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Кормакова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 А.В., директор МОУ «Средняя школа № 46»</a:t>
            </a:r>
            <a:b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</a:b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Леонова Н.В., </a:t>
            </a:r>
            <a:r>
              <a:rPr lang="ru-RU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зам.директора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rPr>
              <a:t> по УВР</a:t>
            </a:r>
            <a:endParaRPr lang="ru-RU" sz="2200" dirty="0">
              <a:solidFill>
                <a:schemeClr val="tx1">
                  <a:lumMod val="75000"/>
                  <a:lumOff val="2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7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17637812"/>
              </p:ext>
            </p:extLst>
          </p:nvPr>
        </p:nvGraphicFramePr>
        <p:xfrm>
          <a:off x="251520" y="260648"/>
          <a:ext cx="4752528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36621074"/>
              </p:ext>
            </p:extLst>
          </p:nvPr>
        </p:nvGraphicFramePr>
        <p:xfrm>
          <a:off x="3707904" y="2924944"/>
          <a:ext cx="5005908" cy="353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641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за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000092"/>
              </p:ext>
            </p:extLst>
          </p:nvPr>
        </p:nvGraphicFramePr>
        <p:xfrm>
          <a:off x="467545" y="1628800"/>
          <a:ext cx="8379245" cy="4680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3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7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77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0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34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Понизили (Отметка &lt; Отметка по журналу) 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34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Подтвердили (Отметка = Отметке по журналу) 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34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Повысили (Отметка &gt; Отметка по журналу) 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1485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Меры, направленные на повышение объективности оценки                     образовательных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16832"/>
            <a:ext cx="8229600" cy="4392488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объективности образовательных результатов;</a:t>
            </a: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педагогов,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показывающих низкие и необъективные результаты,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  профилактическая работа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участников образовательных отношений позитивного отношения к объективной оценке образовательных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объективности оценивания            образовательных результатов в 2022-2023 учебном году.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8102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" y="0"/>
            <a:ext cx="9121013" cy="684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Georgia" panose="02040502050405020303" pitchFamily="18" charset="0"/>
              </a:rPr>
              <a:t>Результаты ВПР 2022 (осень)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988840"/>
            <a:ext cx="7211144" cy="413732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Georgia" panose="02040502050405020303" pitchFamily="18" charset="0"/>
              </a:rPr>
              <a:t>Список школ с умеренно-низкими результатами</a:t>
            </a:r>
          </a:p>
          <a:p>
            <a:r>
              <a:rPr lang="ru-RU" sz="2800" dirty="0" smtClean="0">
                <a:latin typeface="Georgia" panose="02040502050405020303" pitchFamily="18" charset="0"/>
              </a:rPr>
              <a:t>Список школ с необъективными результатами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2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Georgia" panose="02040502050405020303" pitchFamily="18" charset="0"/>
              </a:rPr>
              <a:t>Аналитическая справка</a:t>
            </a:r>
            <a:endParaRPr lang="ru-RU" sz="3200" dirty="0"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268760"/>
            <a:ext cx="8208912" cy="5256584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распорядительных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локальных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актов;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анализе результатов ВПР 2022 года с учетом других оценочных процедур (ГИА – 9 и ГИА – 11) и промежуточной аттестации обучающихся;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мерах обеспечения объективности проведения ВПР 2022 года;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выпускниках, претендовавших на аттестат с отличием и медаль «За особые успехи в учении», но не подтвердивших результатами ГИА;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поддержке педагогических работников, имеющих профессиональные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дефициты;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повышению объективности проведения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518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9739" y="116632"/>
            <a:ext cx="8579296" cy="11430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ВПР обучающимися 5 класса (по программе 4 класса)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997920"/>
              </p:ext>
            </p:extLst>
          </p:nvPr>
        </p:nvGraphicFramePr>
        <p:xfrm>
          <a:off x="467544" y="1268760"/>
          <a:ext cx="8496946" cy="5096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51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8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8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8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97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	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Русский язык 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(мах –45 баллов)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125 учащихся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Математика 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(мах–20 баллов)   112 учащихся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Окружающий мир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(мах –32 балла)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119 учащихся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«5»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23 (18,4%)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24 (21,7%)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6 (5,88%)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«4»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66 (52,8%)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50 (40,1%)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78 (65,5%)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«3»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34 (27,2%)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33 (15,2%)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33 (26,9%)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«2»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  (1,6%)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5 (3,6%)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2 (1,6%)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Средняя отметка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3,8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3,8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3,7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Успеваемость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98,4%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95,5%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98,3%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4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Качество знаний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71,2%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66,0%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70,5%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95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82648560"/>
              </p:ext>
            </p:extLst>
          </p:nvPr>
        </p:nvGraphicFramePr>
        <p:xfrm>
          <a:off x="251520" y="188640"/>
          <a:ext cx="3975571" cy="2630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90305127"/>
              </p:ext>
            </p:extLst>
          </p:nvPr>
        </p:nvGraphicFramePr>
        <p:xfrm>
          <a:off x="4716016" y="260648"/>
          <a:ext cx="4081487" cy="2751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39412773"/>
              </p:ext>
            </p:extLst>
          </p:nvPr>
        </p:nvGraphicFramePr>
        <p:xfrm>
          <a:off x="2195736" y="3212976"/>
          <a:ext cx="3869655" cy="32378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89779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за год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768399"/>
              </p:ext>
            </p:extLst>
          </p:nvPr>
        </p:nvGraphicFramePr>
        <p:xfrm>
          <a:off x="467545" y="1700808"/>
          <a:ext cx="8261085" cy="45365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8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9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9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Группы участников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Русский язык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математика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Окружающий мир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Понизили (Отметка &lt; Отметка по журналу) 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12%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2,6%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31,9%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  Подтвердили (Отметка = Отметке по журналу) 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64%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51,7%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59,6%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  Повысили (Отметка &gt; Отметка по журналу) 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24%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45,5%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8,4%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08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 descr="русский язык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836712"/>
            <a:ext cx="9144000" cy="3494087"/>
          </a:xfrm>
          <a:prstGeom prst="rect">
            <a:avLst/>
          </a:prstGeom>
        </p:spPr>
      </p:pic>
      <p:sp>
        <p:nvSpPr>
          <p:cNvPr id="8" name="Овал 7"/>
          <p:cNvSpPr/>
          <p:nvPr/>
        </p:nvSpPr>
        <p:spPr>
          <a:xfrm>
            <a:off x="5220072" y="1412776"/>
            <a:ext cx="1728192" cy="230425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486916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Отметка по пятибалльной шкале 	«2» 	«3» 	«4» 	«5» 	</a:t>
            </a:r>
          </a:p>
          <a:p>
            <a:r>
              <a:rPr lang="ru-RU" dirty="0" smtClean="0"/>
              <a:t>Первичные баллы 	                0–13      14–23         24–32       33–38 	</a:t>
            </a:r>
          </a:p>
        </p:txBody>
      </p:sp>
      <p:sp>
        <p:nvSpPr>
          <p:cNvPr id="11" name="Овал 10"/>
          <p:cNvSpPr/>
          <p:nvPr/>
        </p:nvSpPr>
        <p:spPr>
          <a:xfrm>
            <a:off x="5148064" y="4725144"/>
            <a:ext cx="1008112" cy="936104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971600" y="4365104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Выброс на границе отметок «3» и  «4»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27584" y="4365104"/>
            <a:ext cx="4248472" cy="360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 descr="математи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908720"/>
            <a:ext cx="9144000" cy="3024336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797152"/>
            <a:ext cx="667077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4572000" y="1484784"/>
            <a:ext cx="360040" cy="1872208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588224" y="1556792"/>
            <a:ext cx="432048" cy="1584176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580112" y="4869160"/>
            <a:ext cx="792088" cy="1008112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Эльдар\Desktop\1613467825_57-p-fon-dlya-prezentatsii-strogii-stil-obrazov-6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0"/>
            <a:ext cx="94685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597" y="548680"/>
            <a:ext cx="8568952" cy="782960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выполнения ВПР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класса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программе 5 класса)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140410"/>
              </p:ext>
            </p:extLst>
          </p:nvPr>
        </p:nvGraphicFramePr>
        <p:xfrm>
          <a:off x="467545" y="1813032"/>
          <a:ext cx="8280921" cy="4670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4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2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4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54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	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Русский язык 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(мах –45 баллов)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118 учащихся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Математика 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(мах–20 баллов)   111 учащихся</a:t>
                      </a: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«5»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12 (10,2%)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5 (4,5%)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«4»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 (15,25%)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24 (21,6%)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«3»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29 (23,7%)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41 (36,9%)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«2»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59  (50,8%)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41 (36,9%)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7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Средняя отметка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2,9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2,9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Успеваемость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50%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63%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7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Качество знаний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25%</a:t>
                      </a:r>
                      <a:endParaRPr lang="ru-RU" sz="240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26%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43095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506</Words>
  <Application>Microsoft Office PowerPoint</Application>
  <PresentationFormat>Экран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Arial Unicode MS</vt:lpstr>
      <vt:lpstr>Calibri</vt:lpstr>
      <vt:lpstr>Georgia</vt:lpstr>
      <vt:lpstr>Times New Roman</vt:lpstr>
      <vt:lpstr>Тема Office</vt:lpstr>
      <vt:lpstr>Использование результатов процедур оценки качества образования как меры, направленные на повышение объективности образовательных результатов</vt:lpstr>
      <vt:lpstr>Результаты ВПР 2022 (осень)</vt:lpstr>
      <vt:lpstr>Аналитическая справка</vt:lpstr>
      <vt:lpstr>Результаты выполнения ВПР обучающимися 5 класса (по программе 4 класса)</vt:lpstr>
      <vt:lpstr>Презентация PowerPoint</vt:lpstr>
      <vt:lpstr>Соответствие отметок за выполненную работу и отметок по журналу за год</vt:lpstr>
      <vt:lpstr>Презентация PowerPoint</vt:lpstr>
      <vt:lpstr>Презентация PowerPoint</vt:lpstr>
      <vt:lpstr>Результаты выполнения ВПР обучающимися 6 класса (по программе 5 класса) </vt:lpstr>
      <vt:lpstr>Презентация PowerPoint</vt:lpstr>
      <vt:lpstr>Соответствие отметок за выполненную работу и отметок по журналу за год</vt:lpstr>
      <vt:lpstr>Меры, направленные на повышение объективности оценки                     образовательных результатов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результатов процедур оценки качества образования как меры направленные на повышение объективности образовательных результатов</dc:title>
  <dc:creator>Эльдар</dc:creator>
  <cp:lastModifiedBy>Червова Светлана</cp:lastModifiedBy>
  <cp:revision>20</cp:revision>
  <dcterms:created xsi:type="dcterms:W3CDTF">2023-03-14T08:05:15Z</dcterms:created>
  <dcterms:modified xsi:type="dcterms:W3CDTF">2023-03-16T12:00:47Z</dcterms:modified>
</cp:coreProperties>
</file>