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820" r:id="rId4"/>
  </p:sldMasterIdLst>
  <p:notesMasterIdLst>
    <p:notesMasterId r:id="rId16"/>
  </p:notesMasterIdLst>
  <p:handoutMasterIdLst>
    <p:handoutMasterId r:id="rId17"/>
  </p:handoutMasterIdLst>
  <p:sldIdLst>
    <p:sldId id="256" r:id="rId5"/>
    <p:sldId id="343" r:id="rId6"/>
    <p:sldId id="306" r:id="rId7"/>
    <p:sldId id="340" r:id="rId8"/>
    <p:sldId id="289" r:id="rId9"/>
    <p:sldId id="297" r:id="rId10"/>
    <p:sldId id="324" r:id="rId11"/>
    <p:sldId id="339" r:id="rId12"/>
    <p:sldId id="331" r:id="rId13"/>
    <p:sldId id="342" r:id="rId14"/>
    <p:sldId id="341" r:id="rId15"/>
  </p:sldIdLst>
  <p:sldSz cx="12192000" cy="6858000"/>
  <p:notesSz cx="9926638" cy="6797675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Добро пожаловать!" id="{E75E278A-FF0E-49A4-B170-79828D63BBAD}">
          <p14:sldIdLst>
            <p14:sldId id="256"/>
            <p14:sldId id="343"/>
          </p14:sldIdLst>
        </p14:section>
        <p14:section name="Конструктор, трансформация, добавление заметок, совместная работа, помощник" id="{B9B51309-D148-4332-87C2-07BE32FBCA3B}">
          <p14:sldIdLst>
            <p14:sldId id="306"/>
            <p14:sldId id="340"/>
            <p14:sldId id="289"/>
            <p14:sldId id="297"/>
            <p14:sldId id="324"/>
            <p14:sldId id="339"/>
            <p14:sldId id="331"/>
            <p14:sldId id="342"/>
            <p14:sldId id="34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5" name="Автор" initials="A" lastIdx="0" clrIdx="4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45"/>
    <a:srgbClr val="CCECFF"/>
    <a:srgbClr val="E17359"/>
    <a:srgbClr val="D24726"/>
    <a:srgbClr val="923922"/>
    <a:srgbClr val="DD462F"/>
    <a:srgbClr val="404040"/>
    <a:srgbClr val="F8CFB6"/>
    <a:srgbClr val="F8CAB6"/>
    <a:srgbClr val="F5F5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Средний стиль 2 —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241" autoAdjust="0"/>
  </p:normalViewPr>
  <p:slideViewPr>
    <p:cSldViewPr snapToGrid="0">
      <p:cViewPr varScale="1">
        <p:scale>
          <a:sx n="115" d="100"/>
          <a:sy n="115" d="100"/>
        </p:scale>
        <p:origin x="432" y="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4" d="100"/>
          <a:sy n="74" d="100"/>
        </p:scale>
        <p:origin x="1920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98014AD-F481-4E14-9BD9-D47CBAE72461}" type="datetime1">
              <a:rPr lang="ru-RU" smtClean="0"/>
              <a:t>24.01.2024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/>
          </a:p>
        </p:txBody>
      </p:sp>
      <p:sp>
        <p:nvSpPr>
          <p:cNvPr id="5" name="Номер слайда 4"/>
          <p:cNvSpPr>
            <a:spLocks noGrp="1"/>
          </p:cNvSpPr>
          <p:nvPr>
            <p:ph type="sldNum" sz="quarter" idx="3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C679768-A2FC-4D08-91F6-8DCE6C566B3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025516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 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622798" y="1"/>
            <a:ext cx="4301543" cy="3410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5455C72D-B947-43B7-ACB2-A2F85E78585E}" type="datetime1">
              <a:rPr lang="ru-RU" noProof="0" smtClean="0"/>
              <a:t>24.01.2024</a:t>
            </a:fld>
            <a:endParaRPr lang="ru-RU" noProof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924175" y="849313"/>
            <a:ext cx="4078288" cy="22939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92664" y="3271381"/>
            <a:ext cx="7941310" cy="267658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/>
              <a:t>Щелкните, чтобы изменить стили текста образца слайда</a:t>
            </a:r>
          </a:p>
          <a:p>
            <a:pPr lvl="1" rtl="0"/>
            <a:r>
              <a:rPr lang="ru-RU" noProof="0"/>
              <a:t>Второй уровень</a:t>
            </a:r>
          </a:p>
          <a:p>
            <a:pPr lvl="2" rtl="0"/>
            <a:r>
              <a:rPr lang="ru-RU" noProof="0"/>
              <a:t>Третий уровень</a:t>
            </a:r>
          </a:p>
          <a:p>
            <a:pPr lvl="3" rtl="0"/>
            <a:r>
              <a:rPr lang="ru-RU" noProof="0"/>
              <a:t>Четвертый уровень</a:t>
            </a:r>
          </a:p>
          <a:p>
            <a:pPr lvl="4" rtl="0"/>
            <a:r>
              <a:rPr lang="ru-RU" noProof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5622798" y="6456612"/>
            <a:ext cx="4301543" cy="3410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DF61EA0F-A667-4B49-8422-0062BC55E249}" type="slidenum">
              <a:rPr lang="ru-RU" noProof="0" smtClean="0"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38191029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2924175" y="849313"/>
            <a:ext cx="4078288" cy="2293937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DF61EA0F-A667-4B49-8422-0062BC55E249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176981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rtl="0"/>
            <a:fld id="{DF61EA0F-A667-4B49-8422-0062BC55E249}" type="slidenum">
              <a:rPr lang="ru-RU" noProof="0" smtClean="0"/>
              <a:t>7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7120303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t>24.01.2024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433781060"/>
      </p:ext>
    </p:extLst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t>24.01.2024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019627466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t>24.01.2024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5877698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t>24.01.2024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73511672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t>24.01.2024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7292575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t>24.01.2024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224212016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t>24.01.2024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1642106814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t>24.01.2024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259920459"/>
      </p:ext>
    </p:extLst>
  </p:cSld>
  <p:clrMapOvr>
    <a:masterClrMapping/>
  </p:clrMapOvr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Титульный слайд">
    <p:bg>
      <p:bgPr>
        <a:solidFill>
          <a:schemeClr val="bg1">
            <a:alpha val="31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3816233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54954" y="262787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0"/>
          </a:p>
        </p:txBody>
      </p:sp>
      <p:sp>
        <p:nvSpPr>
          <p:cNvPr id="10" name="Прямоугольник 9"/>
          <p:cNvSpPr/>
          <p:nvPr userDrawn="1"/>
        </p:nvSpPr>
        <p:spPr bwMode="blackWhite">
          <a:xfrm>
            <a:off x="254952" y="262788"/>
            <a:ext cx="11682101" cy="1186787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0"/>
          </a:p>
        </p:txBody>
      </p:sp>
      <p:sp>
        <p:nvSpPr>
          <p:cNvPr id="2" name="Заголовок 1"/>
          <p:cNvSpPr>
            <a:spLocks noGrp="1"/>
          </p:cNvSpPr>
          <p:nvPr>
            <p:ph type="title"/>
          </p:nvPr>
        </p:nvSpPr>
        <p:spPr>
          <a:xfrm>
            <a:off x="379540" y="332946"/>
            <a:ext cx="6876288" cy="640080"/>
          </a:xfrm>
        </p:spPr>
        <p:txBody>
          <a:bodyPr rtlCol="0">
            <a:normAutofit/>
          </a:bodyPr>
          <a:lstStyle>
            <a:lvl1pPr>
              <a:defRPr sz="3600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7" name="Объект 6"/>
          <p:cNvSpPr>
            <a:spLocks noGrp="1"/>
          </p:cNvSpPr>
          <p:nvPr>
            <p:ph sz="quarter" idx="13" hasCustomPrompt="1"/>
          </p:nvPr>
        </p:nvSpPr>
        <p:spPr>
          <a:xfrm>
            <a:off x="539496" y="1506828"/>
            <a:ext cx="9445752" cy="5031132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24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  <a:lvl2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dirty="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 dirty="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Щелкните, чтобы изменить стили текста образца слайда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Второй уровень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Третий уровень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Четвертый уровень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Пятый уровень</a:t>
            </a:r>
          </a:p>
        </p:txBody>
      </p:sp>
    </p:spTree>
    <p:extLst>
      <p:ext uri="{BB962C8B-B14F-4D97-AF65-F5344CB8AC3E}">
        <p14:creationId xmlns:p14="http://schemas.microsoft.com/office/powerpoint/2010/main" val="270198235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 userDrawn="1"/>
        </p:nvSpPr>
        <p:spPr>
          <a:xfrm>
            <a:off x="256034" y="265177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ru-RU" sz="1800" noProof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21210" y="448056"/>
            <a:ext cx="6877119" cy="640080"/>
          </a:xfrm>
        </p:spPr>
        <p:txBody>
          <a:bodyPr rtlCol="0" anchor="b" anchorCtr="0">
            <a:normAutofit/>
          </a:bodyPr>
          <a:lstStyle>
            <a:lvl1pPr>
              <a:defRPr sz="2800">
                <a:solidFill>
                  <a:schemeClr val="bg2">
                    <a:lumMod val="25000"/>
                  </a:schemeClr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/>
          </a:p>
        </p:txBody>
      </p:sp>
      <p:sp>
        <p:nvSpPr>
          <p:cNvPr id="3" name="Объект 2"/>
          <p:cNvSpPr>
            <a:spLocks noGrp="1"/>
          </p:cNvSpPr>
          <p:nvPr>
            <p:ph sz="quarter" idx="10" hasCustomPrompt="1"/>
          </p:nvPr>
        </p:nvSpPr>
        <p:spPr>
          <a:xfrm>
            <a:off x="539496" y="1435608"/>
            <a:ext cx="4416552" cy="3977640"/>
          </a:xfrm>
        </p:spPr>
        <p:txBody>
          <a:bodyPr vert="horz" lIns="91440" tIns="45720" rIns="91440" bIns="45720" rtlCol="0">
            <a:normAutofit/>
          </a:bodyPr>
          <a:lstStyle>
            <a:lvl1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lang="en-US" sz="1200" smtClean="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lang="en-US" sz="12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marL="0" lvl="0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Щелкните, чтобы изменить стили текста образца слайда</a:t>
            </a:r>
          </a:p>
          <a:p>
            <a:pPr marL="0" lvl="1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Второй уровень</a:t>
            </a:r>
          </a:p>
          <a:p>
            <a:pPr marL="0" lvl="2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Третий уровень</a:t>
            </a:r>
          </a:p>
          <a:p>
            <a:pPr marL="0" lvl="3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Четвертый уровень</a:t>
            </a:r>
          </a:p>
          <a:p>
            <a:pPr marL="0" lvl="4" indent="0" rtl="0">
              <a:lnSpc>
                <a:spcPct val="150000"/>
              </a:lnSpc>
              <a:spcBef>
                <a:spcPts val="1000"/>
              </a:spcBef>
              <a:spcAft>
                <a:spcPts val="1200"/>
              </a:spcAft>
              <a:buNone/>
            </a:pPr>
            <a:r>
              <a:rPr lang="ru-RU" noProof="0"/>
              <a:t>Пятый уровень</a:t>
            </a:r>
          </a:p>
        </p:txBody>
      </p:sp>
      <p:sp>
        <p:nvSpPr>
          <p:cNvPr id="6" name="Дата 3"/>
          <p:cNvSpPr>
            <a:spLocks noGrp="1"/>
          </p:cNvSpPr>
          <p:nvPr>
            <p:ph type="dt" sz="half" idx="2"/>
          </p:nvPr>
        </p:nvSpPr>
        <p:spPr>
          <a:xfrm>
            <a:off x="539496" y="6203956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BEA9688-C9C9-4214-807D-21324925409C}" type="datetime1">
              <a:rPr lang="ru-RU" noProof="0" smtClean="0"/>
              <a:t>24.01.2024</a:t>
            </a:fld>
            <a:endParaRPr lang="ru-RU" noProof="0"/>
          </a:p>
        </p:txBody>
      </p:sp>
      <p:sp>
        <p:nvSpPr>
          <p:cNvPr id="7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648200" y="6203956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8" name="Номер слайда 5"/>
          <p:cNvSpPr>
            <a:spLocks noGrp="1"/>
          </p:cNvSpPr>
          <p:nvPr>
            <p:ph type="sldNum" sz="quarter" idx="4"/>
          </p:nvPr>
        </p:nvSpPr>
        <p:spPr>
          <a:xfrm>
            <a:off x="8371927" y="6203956"/>
            <a:ext cx="3276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rtl="0"/>
            <a:fld id="{9860EDB8-5305-433F-BE41-D7A86D811DB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1858365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9BEA9688-C9C9-4214-807D-21324925409C}" type="datetime1">
              <a:rPr lang="ru-RU" noProof="0" smtClean="0"/>
              <a:t>24.01.2024</a:t>
            </a:fld>
            <a:endParaRPr lang="ru-RU" noProof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6034" y="265177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ru-RU" sz="1800" noProof="0"/>
          </a:p>
        </p:txBody>
      </p:sp>
    </p:spTree>
    <p:extLst>
      <p:ext uri="{BB962C8B-B14F-4D97-AF65-F5344CB8AC3E}">
        <p14:creationId xmlns:p14="http://schemas.microsoft.com/office/powerpoint/2010/main" val="1422367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0666-FB37-4B36-9149-507F3B0178E3}" type="datetimeFigureOut">
              <a:rPr lang="en-US" smtClean="0"/>
              <a:pPr/>
              <a:t>1/24/2024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Прямоугольник 6"/>
          <p:cNvSpPr/>
          <p:nvPr userDrawn="1"/>
        </p:nvSpPr>
        <p:spPr>
          <a:xfrm>
            <a:off x="254954" y="262787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0"/>
          </a:p>
        </p:txBody>
      </p:sp>
      <p:sp>
        <p:nvSpPr>
          <p:cNvPr id="8" name="Прямоугольник 7"/>
          <p:cNvSpPr/>
          <p:nvPr userDrawn="1"/>
        </p:nvSpPr>
        <p:spPr bwMode="blackWhite">
          <a:xfrm>
            <a:off x="254952" y="262788"/>
            <a:ext cx="11682101" cy="1186787"/>
          </a:xfrm>
          <a:prstGeom prst="rect">
            <a:avLst/>
          </a:prstGeom>
          <a:solidFill>
            <a:srgbClr val="D247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sz="1800" noProof="0"/>
          </a:p>
        </p:txBody>
      </p:sp>
    </p:spTree>
    <p:extLst>
      <p:ext uri="{BB962C8B-B14F-4D97-AF65-F5344CB8AC3E}">
        <p14:creationId xmlns:p14="http://schemas.microsoft.com/office/powerpoint/2010/main" val="33377765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t>24.01.2024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916948846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t>24.01.2024</a:t>
            </a:fld>
            <a:endParaRPr lang="ru-RU" noProof="0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2321991680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t>24.01.2024</a:t>
            </a:fld>
            <a:endParaRPr lang="ru-RU" noProof="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900559304"/>
      </p:ext>
    </p:extLst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t>24.01.2024</a:t>
            </a:fld>
            <a:endParaRPr lang="ru-RU" noProof="0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743095297"/>
      </p:ext>
    </p:extLst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t>24.01.2024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206352221"/>
      </p:ext>
    </p:extLst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rtl="0"/>
            <a:fld id="{72EB7719-815B-4B5E-83ED-26C3E4DC4C4F}" type="datetime1">
              <a:rPr lang="ru-RU" noProof="0" smtClean="0"/>
              <a:t>24.01.2024</a:t>
            </a:fld>
            <a:endParaRPr lang="ru-RU" noProof="0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rtl="0"/>
            <a:endParaRPr lang="ru-RU" noProof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rtl="0"/>
            <a:fld id="{9860EDB8-5305-433F-BE41-D7A86D811DB3}" type="slidenum">
              <a:rPr lang="ru-RU" noProof="0" smtClean="0"/>
              <a:pPr/>
              <a:t>‹#›</a:t>
            </a:fld>
            <a:endParaRPr lang="ru-RU" noProof="0"/>
          </a:p>
        </p:txBody>
      </p:sp>
    </p:spTree>
    <p:extLst>
      <p:ext uri="{BB962C8B-B14F-4D97-AF65-F5344CB8AC3E}">
        <p14:creationId xmlns:p14="http://schemas.microsoft.com/office/powerpoint/2010/main" val="4235568813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72EB7719-815B-4B5E-83ED-26C3E4DC4C4F}" type="datetime1">
              <a:rPr lang="ru-RU" noProof="0" smtClean="0"/>
              <a:t>24.01.2024</a:t>
            </a:fld>
            <a:endParaRPr lang="ru-RU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endParaRPr lang="ru-RU" noProof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pPr rtl="0"/>
            <a:fld id="{9860EDB8-5305-433F-BE41-D7A86D811DB3}" type="slidenum">
              <a:rPr lang="ru-RU" noProof="0" smtClean="0"/>
              <a:pPr/>
              <a:t>‹#›</a:t>
            </a:fld>
            <a:endParaRPr lang="ru-RU" noProof="0"/>
          </a:p>
        </p:txBody>
      </p:sp>
      <p:sp>
        <p:nvSpPr>
          <p:cNvPr id="18" name="Прямоугольник 17"/>
          <p:cNvSpPr/>
          <p:nvPr userDrawn="1"/>
        </p:nvSpPr>
        <p:spPr>
          <a:xfrm>
            <a:off x="256034" y="265177"/>
            <a:ext cx="11683049" cy="6332433"/>
          </a:xfrm>
          <a:prstGeom prst="rect">
            <a:avLst/>
          </a:prstGeom>
          <a:solidFill>
            <a:srgbClr val="F5F5F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 rtl="0"/>
            <a:endParaRPr lang="ru-RU" sz="1800" noProof="0"/>
          </a:p>
        </p:txBody>
      </p:sp>
      <p:cxnSp>
        <p:nvCxnSpPr>
          <p:cNvPr id="19" name="Прямая соединительная линия 7"/>
          <p:cNvCxnSpPr/>
          <p:nvPr userDrawn="1"/>
        </p:nvCxnSpPr>
        <p:spPr>
          <a:xfrm>
            <a:off x="604435" y="1196392"/>
            <a:ext cx="10983132" cy="0"/>
          </a:xfrm>
          <a:prstGeom prst="line">
            <a:avLst/>
          </a:prstGeom>
          <a:ln w="25400">
            <a:solidFill>
              <a:srgbClr val="D2472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026031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  <p:sldLayoutId id="2147483837" r:id="rId17"/>
    <p:sldLayoutId id="2147483838" r:id="rId18"/>
    <p:sldLayoutId id="2147483662" r:id="rId19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@user-ld8um1ku7g/streams" TargetMode="External"/><Relationship Id="rId2" Type="http://schemas.openxmlformats.org/officeDocument/2006/relationships/hyperlink" Target="https://t.me/antirisk500" TargetMode="External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www.youtube.com/watch?v=VrOIgXVuuYs&amp;t=339s" TargetMode="External"/><Relationship Id="rId4" Type="http://schemas.openxmlformats.org/officeDocument/2006/relationships/hyperlink" Target="https://www.youtube.com/watch?v=ngNsM4k5vmY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1828799" y="274324"/>
            <a:ext cx="9668691" cy="1004667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8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ru-RU" sz="2400" b="1" dirty="0">
              <a:solidFill>
                <a:srgbClr val="C0000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81890" y="2510986"/>
            <a:ext cx="10515600" cy="3472990"/>
          </a:xfrm>
        </p:spPr>
        <p:txBody>
          <a:bodyPr rtlCol="0" anchor="ctr" anchorCtr="0">
            <a:normAutofit/>
          </a:bodyPr>
          <a:lstStyle/>
          <a:p>
            <a:pPr algn="r"/>
            <a:r>
              <a:rPr lang="ru-RU" sz="4800" b="1" dirty="0" smtClean="0">
                <a:solidFill>
                  <a:srgbClr val="C00000"/>
                </a:solidFill>
              </a:rPr>
              <a:t/>
            </a:r>
            <a:br>
              <a:rPr lang="ru-RU" sz="4800" b="1" dirty="0" smtClean="0">
                <a:solidFill>
                  <a:srgbClr val="C00000"/>
                </a:solidFill>
              </a:rPr>
            </a:br>
            <a:r>
              <a:rPr lang="ru-RU" sz="4800" b="1" dirty="0" smtClean="0">
                <a:solidFill>
                  <a:srgbClr val="C00000"/>
                </a:solidFill>
              </a:rPr>
              <a:t/>
            </a:r>
            <a:br>
              <a:rPr lang="ru-RU" sz="4800" b="1" dirty="0" smtClean="0">
                <a:solidFill>
                  <a:srgbClr val="C00000"/>
                </a:solidFill>
              </a:rPr>
            </a:br>
            <a:r>
              <a:rPr lang="ru-RU" sz="4800" b="1" dirty="0" smtClean="0">
                <a:solidFill>
                  <a:srgbClr val="C00000"/>
                </a:solidFill>
              </a:rPr>
              <a:t/>
            </a:r>
            <a:br>
              <a:rPr lang="ru-RU" sz="4800" b="1" dirty="0" smtClean="0">
                <a:solidFill>
                  <a:srgbClr val="C00000"/>
                </a:solidFill>
              </a:rPr>
            </a:br>
            <a:r>
              <a:rPr lang="ru-RU" sz="1400" b="1" dirty="0">
                <a:solidFill>
                  <a:srgbClr val="C00000"/>
                </a:solidFill>
              </a:rPr>
              <a:t/>
            </a:r>
            <a:br>
              <a:rPr lang="ru-RU" sz="1400" b="1" dirty="0">
                <a:solidFill>
                  <a:srgbClr val="C00000"/>
                </a:solidFill>
              </a:rPr>
            </a:br>
            <a:r>
              <a:rPr lang="ru-RU" sz="2000" b="1" dirty="0" smtClean="0">
                <a:solidFill>
                  <a:schemeClr val="accent2"/>
                </a:solidFill>
              </a:rPr>
              <a:t>24.01.2024 </a:t>
            </a:r>
            <a:endParaRPr lang="ru-RU" sz="2000" b="1" dirty="0">
              <a:solidFill>
                <a:schemeClr val="accent2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301263" y="433757"/>
            <a:ext cx="928467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70C0"/>
                </a:solidFill>
              </a:rPr>
              <a:t>Управление </a:t>
            </a:r>
            <a:r>
              <a:rPr lang="ru-RU" sz="2400" b="1" dirty="0">
                <a:solidFill>
                  <a:srgbClr val="0070C0"/>
                </a:solidFill>
              </a:rPr>
              <a:t>образования комитета социального развития Администрации Петрозаводского городского округа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15817" y="2828836"/>
            <a:ext cx="11394831" cy="120032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b="1" dirty="0" smtClean="0">
                <a:solidFill>
                  <a:srgbClr val="0070C0"/>
                </a:solidFill>
              </a:rPr>
              <a:t>Управление качеством образовательных результатов.</a:t>
            </a:r>
          </a:p>
          <a:p>
            <a:pPr algn="ctr"/>
            <a:r>
              <a:rPr lang="ru-RU" b="1" dirty="0" smtClean="0">
                <a:solidFill>
                  <a:srgbClr val="0070C0"/>
                </a:solidFill>
              </a:rPr>
              <a:t> </a:t>
            </a: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Анализ результатов процедур оценки качества</a:t>
            </a:r>
          </a:p>
          <a:p>
            <a:pPr algn="ctr"/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</a:rPr>
              <a:t>2023-2024 учебный год</a:t>
            </a:r>
            <a:endParaRPr lang="ru-RU" dirty="0">
              <a:solidFill>
                <a:schemeClr val="accent2">
                  <a:lumMod val="75000"/>
                </a:schemeClr>
              </a:solidFill>
            </a:endParaRPr>
          </a:p>
          <a:p>
            <a:pPr algn="ctr"/>
            <a:r>
              <a:rPr lang="ru-RU" b="1" dirty="0" smtClean="0">
                <a:solidFill>
                  <a:srgbClr val="0070C0"/>
                </a:solidFill>
              </a:rPr>
              <a:t>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3790" y="200293"/>
            <a:ext cx="1341236" cy="9876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1807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2718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Объект 7"/>
          <p:cNvPicPr>
            <a:picLocks noGrp="1" noChangeAspect="1"/>
          </p:cNvPicPr>
          <p:nvPr>
            <p:ph sz="quarter" idx="13"/>
          </p:nvPr>
        </p:nvPicPr>
        <p:blipFill>
          <a:blip r:embed="rId2"/>
          <a:stretch>
            <a:fillRect/>
          </a:stretch>
        </p:blipFill>
        <p:spPr>
          <a:xfrm>
            <a:off x="84841" y="75414"/>
            <a:ext cx="11906054" cy="65752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56992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Федеральные государственные образовательные стандарты включают в себя требования к:</a:t>
            </a:r>
            <a:br>
              <a:rPr lang="ru-RU" dirty="0"/>
            </a:b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7984528" cy="2394786"/>
          </a:xfrm>
        </p:spPr>
        <p:txBody>
          <a:bodyPr>
            <a:normAutofit fontScale="92500" lnSpcReduction="20000"/>
          </a:bodyPr>
          <a:lstStyle/>
          <a:p>
            <a:r>
              <a:rPr lang="ru-RU" dirty="0"/>
              <a:t>структуре основных образовательных программ (в том числе соотношению обязательной части основной образовательной программы и части, формируемой участниками образовательных отношений) и их объему;</a:t>
            </a:r>
          </a:p>
          <a:p>
            <a:r>
              <a:rPr lang="ru-RU" dirty="0"/>
              <a:t>условиям реализации основных образовательных программ, в том числе кадровым, финансовым, материально-техническим условиям;</a:t>
            </a:r>
          </a:p>
          <a:p>
            <a:r>
              <a:rPr lang="ru-RU" sz="2800" dirty="0"/>
              <a:t>результатам освоения основных образовательных </a:t>
            </a:r>
            <a:r>
              <a:rPr lang="ru-RU" sz="2800" dirty="0" smtClean="0"/>
              <a:t>программ</a:t>
            </a:r>
            <a:endParaRPr lang="ru-RU" sz="2800" dirty="0"/>
          </a:p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5760721" y="5378335"/>
            <a:ext cx="5968538" cy="120534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часть 3 статьи 11 Федерального закона от 29.12.2012 </a:t>
            </a:r>
            <a:r>
              <a:rPr lang="ru-RU" dirty="0" smtClean="0"/>
              <a:t> </a:t>
            </a:r>
          </a:p>
          <a:p>
            <a:pPr marL="0" indent="0">
              <a:buNone/>
            </a:pPr>
            <a:r>
              <a:rPr lang="ru-RU" dirty="0" smtClean="0"/>
              <a:t>№ </a:t>
            </a:r>
            <a:r>
              <a:rPr lang="ru-RU" dirty="0"/>
              <a:t>273-ФЗ «Об образовании в Российской Федерации</a:t>
            </a:r>
          </a:p>
        </p:txBody>
      </p:sp>
    </p:spTree>
    <p:extLst>
      <p:ext uri="{BB962C8B-B14F-4D97-AF65-F5344CB8AC3E}">
        <p14:creationId xmlns:p14="http://schemas.microsoft.com/office/powerpoint/2010/main" val="19048057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23702" y="365760"/>
            <a:ext cx="10601498" cy="54864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 </a:t>
            </a:r>
            <a:r>
              <a:rPr lang="ru-RU" dirty="0"/>
              <a:t>Распределение школ с низкими результатами </a:t>
            </a:r>
            <a:r>
              <a:rPr lang="ru-RU" dirty="0" smtClean="0"/>
              <a:t>обучения</a:t>
            </a:r>
            <a:endParaRPr lang="ru-RU" dirty="0"/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76471420"/>
              </p:ext>
            </p:extLst>
          </p:nvPr>
        </p:nvGraphicFramePr>
        <p:xfrm>
          <a:off x="175674" y="906968"/>
          <a:ext cx="6165826" cy="27294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4194">
                  <a:extLst>
                    <a:ext uri="{9D8B030D-6E8A-4147-A177-3AD203B41FA5}">
                      <a16:colId xmlns:a16="http://schemas.microsoft.com/office/drawing/2014/main" val="1517615207"/>
                    </a:ext>
                  </a:extLst>
                </a:gridCol>
                <a:gridCol w="1039091">
                  <a:extLst>
                    <a:ext uri="{9D8B030D-6E8A-4147-A177-3AD203B41FA5}">
                      <a16:colId xmlns:a16="http://schemas.microsoft.com/office/drawing/2014/main" val="416847229"/>
                    </a:ext>
                  </a:extLst>
                </a:gridCol>
                <a:gridCol w="1155469">
                  <a:extLst>
                    <a:ext uri="{9D8B030D-6E8A-4147-A177-3AD203B41FA5}">
                      <a16:colId xmlns:a16="http://schemas.microsoft.com/office/drawing/2014/main" val="2887438153"/>
                    </a:ext>
                  </a:extLst>
                </a:gridCol>
                <a:gridCol w="964277">
                  <a:extLst>
                    <a:ext uri="{9D8B030D-6E8A-4147-A177-3AD203B41FA5}">
                      <a16:colId xmlns:a16="http://schemas.microsoft.com/office/drawing/2014/main" val="1032413993"/>
                    </a:ext>
                  </a:extLst>
                </a:gridCol>
                <a:gridCol w="1112795">
                  <a:extLst>
                    <a:ext uri="{9D8B030D-6E8A-4147-A177-3AD203B41FA5}">
                      <a16:colId xmlns:a16="http://schemas.microsoft.com/office/drawing/2014/main" val="2082344533"/>
                    </a:ext>
                  </a:extLst>
                </a:gridCol>
              </a:tblGrid>
              <a:tr h="588612">
                <a:tc>
                  <a:txBody>
                    <a:bodyPr/>
                    <a:lstStyle/>
                    <a:p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2020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12978649"/>
                  </a:ext>
                </a:extLst>
              </a:tr>
              <a:tr h="767755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Петрозаводский</a:t>
                      </a:r>
                      <a:r>
                        <a:rPr lang="ru-RU" sz="18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городской округ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 (18%)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12 (31%)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</a:t>
                      </a:r>
                    </a:p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(38%)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 (30,7)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01726176"/>
                  </a:ext>
                </a:extLst>
              </a:tr>
              <a:tr h="720452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по РК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72 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58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67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7278270"/>
                  </a:ext>
                </a:extLst>
              </a:tr>
              <a:tr h="652648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Процент от РК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9,7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20,6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22</a:t>
                      </a:r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ru-RU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80089394"/>
                  </a:ext>
                </a:extLst>
              </a:tr>
            </a:tbl>
          </a:graphicData>
        </a:graphic>
      </p:graphicFrame>
      <p:sp>
        <p:nvSpPr>
          <p:cNvPr id="4" name="Прямоугольник 3"/>
          <p:cNvSpPr/>
          <p:nvPr/>
        </p:nvSpPr>
        <p:spPr>
          <a:xfrm>
            <a:off x="6266687" y="1097279"/>
            <a:ext cx="5695327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Региональная выборка:</a:t>
            </a:r>
          </a:p>
          <a:p>
            <a:r>
              <a:rPr lang="ru-RU" dirty="0"/>
              <a:t>1. Показатели для определения школ с низкими результатами обучения на уровнях  начального общего, основного общего образования и среднего общего образования:</a:t>
            </a:r>
          </a:p>
          <a:p>
            <a:r>
              <a:rPr lang="ru-RU" dirty="0"/>
              <a:t>Доля обучающихся, получивших «2», динамика за два-три года</a:t>
            </a:r>
          </a:p>
          <a:p>
            <a:r>
              <a:rPr lang="ru-RU" dirty="0"/>
              <a:t>Доля высоких результатов, динамика за два-три года</a:t>
            </a:r>
          </a:p>
          <a:p>
            <a:r>
              <a:rPr lang="ru-RU" dirty="0"/>
              <a:t>Объективность результатов</a:t>
            </a:r>
          </a:p>
          <a:p>
            <a:r>
              <a:rPr lang="ru-RU" dirty="0"/>
              <a:t> 2. Показатели для определения школ, функционирующих в неблагоприятных социальных условиях:</a:t>
            </a:r>
          </a:p>
          <a:p>
            <a:r>
              <a:rPr lang="ru-RU" dirty="0"/>
              <a:t>Доля обучающихся с ОВЗ</a:t>
            </a:r>
          </a:p>
          <a:p>
            <a:r>
              <a:rPr lang="ru-RU" sz="1600" i="1" dirty="0"/>
              <a:t>Доля учителей, преподающих по двум и более предметам, по непрофильному образованию</a:t>
            </a:r>
          </a:p>
          <a:p>
            <a:r>
              <a:rPr lang="ru-RU" sz="1600" i="1" dirty="0"/>
              <a:t>Доля обучающихся из семей с низким социальным статусом (низкий доход, безработные, пр.)</a:t>
            </a: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58803" y="3947228"/>
            <a:ext cx="600788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Федеральная выборка: ОО, в которых выявлено не менее 30% участников с отметкой «неудовлетворительно» по двум и более оценочным процедурам в 2023 году и/или хотя бы по одной оценочной процедуре в </a:t>
            </a:r>
            <a:r>
              <a:rPr lang="ru-RU" dirty="0" smtClean="0"/>
              <a:t>202</a:t>
            </a:r>
            <a:r>
              <a:rPr lang="en-US" dirty="0" smtClean="0"/>
              <a:t>1</a:t>
            </a:r>
            <a:r>
              <a:rPr lang="ru-RU" dirty="0" smtClean="0"/>
              <a:t> </a:t>
            </a:r>
            <a:r>
              <a:rPr lang="ru-RU" dirty="0" smtClean="0"/>
              <a:t>и </a:t>
            </a:r>
            <a:r>
              <a:rPr lang="ru-RU" dirty="0" smtClean="0"/>
              <a:t>202</a:t>
            </a:r>
            <a:r>
              <a:rPr lang="en-US" dirty="0" smtClean="0"/>
              <a:t>2</a:t>
            </a:r>
            <a:r>
              <a:rPr lang="ru-RU" dirty="0" smtClean="0"/>
              <a:t> </a:t>
            </a:r>
            <a:r>
              <a:rPr lang="ru-RU" dirty="0" smtClean="0"/>
              <a:t>годах. В ЕГЭ и ОГЭ «неудовлетворительные» отметки определялись по минимальному порогу, предусмотренному спецификацией соответствующей оценочной процедуры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9282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79109" y="609600"/>
            <a:ext cx="11658215" cy="1320800"/>
          </a:xfrm>
        </p:spPr>
        <p:txBody>
          <a:bodyPr>
            <a:normAutofit/>
          </a:bodyPr>
          <a:lstStyle/>
          <a:p>
            <a:r>
              <a:rPr lang="ru-RU" dirty="0"/>
              <a:t>ПРОЦЕНТ </a:t>
            </a:r>
            <a:r>
              <a:rPr lang="ru-RU" dirty="0" smtClean="0"/>
              <a:t>ШКОЛ, </a:t>
            </a:r>
            <a:r>
              <a:rPr lang="ru-RU" dirty="0"/>
              <a:t>имеющих низкие образовательные результаты три года подряд</a:t>
            </a: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323503478"/>
              </p:ext>
            </p:extLst>
          </p:nvPr>
        </p:nvGraphicFramePr>
        <p:xfrm>
          <a:off x="257695" y="2290712"/>
          <a:ext cx="5868784" cy="33088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1355">
                  <a:extLst>
                    <a:ext uri="{9D8B030D-6E8A-4147-A177-3AD203B41FA5}">
                      <a16:colId xmlns:a16="http://schemas.microsoft.com/office/drawing/2014/main" val="4034975781"/>
                    </a:ext>
                  </a:extLst>
                </a:gridCol>
                <a:gridCol w="1281355">
                  <a:extLst>
                    <a:ext uri="{9D8B030D-6E8A-4147-A177-3AD203B41FA5}">
                      <a16:colId xmlns:a16="http://schemas.microsoft.com/office/drawing/2014/main" val="3199519235"/>
                    </a:ext>
                  </a:extLst>
                </a:gridCol>
                <a:gridCol w="1281355">
                  <a:extLst>
                    <a:ext uri="{9D8B030D-6E8A-4147-A177-3AD203B41FA5}">
                      <a16:colId xmlns:a16="http://schemas.microsoft.com/office/drawing/2014/main" val="2685205687"/>
                    </a:ext>
                  </a:extLst>
                </a:gridCol>
                <a:gridCol w="2024719">
                  <a:extLst>
                    <a:ext uri="{9D8B030D-6E8A-4147-A177-3AD203B41FA5}">
                      <a16:colId xmlns:a16="http://schemas.microsoft.com/office/drawing/2014/main" val="69645338"/>
                    </a:ext>
                  </a:extLst>
                </a:gridCol>
              </a:tblGrid>
              <a:tr h="918137">
                <a:tc>
                  <a:txBody>
                    <a:bodyPr/>
                    <a:lstStyle/>
                    <a:p>
                      <a:pPr algn="ctr"/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год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baseline="0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 школ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6202350"/>
                  </a:ext>
                </a:extLst>
              </a:tr>
              <a:tr h="736268">
                <a:tc>
                  <a:txBody>
                    <a:bodyPr/>
                    <a:lstStyle/>
                    <a:p>
                      <a:pPr algn="ctr"/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38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10,5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47818125"/>
                  </a:ext>
                </a:extLst>
              </a:tr>
              <a:tr h="736268">
                <a:tc>
                  <a:txBody>
                    <a:bodyPr/>
                    <a:lstStyle/>
                    <a:p>
                      <a:pPr algn="ctr"/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endParaRPr lang="ru-RU" sz="1800" b="0" i="0" u="none" strike="noStrike" dirty="0" smtClean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 rtl="0" fontAlgn="ctr"/>
                      <a:r>
                        <a:rPr lang="ru-RU" sz="1800" b="0" i="0" u="none" strike="noStrike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ru-RU" sz="1800" b="0" i="0" u="none" strike="noStrike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530215350"/>
                  </a:ext>
                </a:extLst>
              </a:tr>
              <a:tr h="918137">
                <a:tc>
                  <a:txBody>
                    <a:bodyPr/>
                    <a:lstStyle/>
                    <a:p>
                      <a:pPr algn="ctr"/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ru-RU" sz="1800" b="0" dirty="0" smtClean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r>
                        <a:rPr lang="ru-RU" sz="1800" b="0" dirty="0" smtClean="0">
                          <a:solidFill>
                            <a:schemeClr val="tx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  <a:endParaRPr lang="ru-RU" sz="1800" b="0" dirty="0">
                        <a:solidFill>
                          <a:schemeClr val="tx1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39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292708064"/>
                  </a:ext>
                </a:extLst>
              </a:tr>
            </a:tbl>
          </a:graphicData>
        </a:graphic>
      </p:graphicFrame>
      <p:graphicFrame>
        <p:nvGraphicFramePr>
          <p:cNvPr id="8" name="Объект 7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1102594974"/>
              </p:ext>
            </p:extLst>
          </p:nvPr>
        </p:nvGraphicFramePr>
        <p:xfrm>
          <a:off x="6598762" y="1540867"/>
          <a:ext cx="5238560" cy="54345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4159">
                  <a:extLst>
                    <a:ext uri="{9D8B030D-6E8A-4147-A177-3AD203B41FA5}">
                      <a16:colId xmlns:a16="http://schemas.microsoft.com/office/drawing/2014/main" val="1171240147"/>
                    </a:ext>
                  </a:extLst>
                </a:gridCol>
                <a:gridCol w="2808214">
                  <a:extLst>
                    <a:ext uri="{9D8B030D-6E8A-4147-A177-3AD203B41FA5}">
                      <a16:colId xmlns:a16="http://schemas.microsoft.com/office/drawing/2014/main" val="157162134"/>
                    </a:ext>
                  </a:extLst>
                </a:gridCol>
                <a:gridCol w="1746187">
                  <a:extLst>
                    <a:ext uri="{9D8B030D-6E8A-4147-A177-3AD203B41FA5}">
                      <a16:colId xmlns:a16="http://schemas.microsoft.com/office/drawing/2014/main" val="2869187519"/>
                    </a:ext>
                  </a:extLst>
                </a:gridCol>
              </a:tblGrid>
              <a:tr h="313860">
                <a:tc>
                  <a:txBody>
                    <a:bodyPr/>
                    <a:lstStyle/>
                    <a:p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tx1"/>
                          </a:solidFill>
                        </a:rPr>
                        <a:t>МОУ</a:t>
                      </a:r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solidFill>
                            <a:schemeClr val="tx1"/>
                          </a:solidFill>
                        </a:rPr>
                        <a:t>год</a:t>
                      </a:r>
                      <a:endParaRPr lang="ru-RU" sz="9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2229233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«Средняя школа № 6»              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56834390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13185929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88840841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 МОУ «Средняя школа № 9» 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46522004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74219019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endParaRPr lang="ru-RU" sz="1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860145850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«Средняя школа № 14»             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59300688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83424649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endParaRPr lang="ru-RU" sz="1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21373048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«Средняя школа № 20»                            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87425566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51470427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endParaRPr lang="ru-RU" sz="1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26135193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endParaRPr lang="ru-RU" sz="1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«Средняя школа № 25»            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2021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71175750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26780566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endParaRPr lang="ru-RU" sz="1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75423062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endParaRPr lang="ru-RU" sz="1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«Средняя школа № 29»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7116262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562817491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endParaRPr lang="ru-RU" sz="1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«Средняя школа № 43»           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16694379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r>
                        <a:rPr lang="ru-RU" sz="1000" b="1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66139604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endParaRPr lang="ru-RU" sz="1000" b="1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МОУ «Средняя школа № 46»             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2022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40748597"/>
                  </a:ext>
                </a:extLst>
              </a:tr>
              <a:tr h="222071">
                <a:tc>
                  <a:txBody>
                    <a:bodyPr/>
                    <a:lstStyle/>
                    <a:p>
                      <a:pPr algn="ctr"/>
                      <a:endParaRPr lang="ru-RU" sz="1000" b="1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2023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03095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530962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b="1" dirty="0" smtClean="0"/>
              <a:t>Участники – координаторы 2024 год</a:t>
            </a:r>
            <a:endParaRPr lang="ru-RU" b="1" dirty="0"/>
          </a:p>
        </p:txBody>
      </p:sp>
      <p:sp>
        <p:nvSpPr>
          <p:cNvPr id="6" name="Объект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8" name="Объект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90697" y="1676400"/>
            <a:ext cx="11504815" cy="341632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«Средняя финно-угорская школа имени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Элиаса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Леннрота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МОУ «Средняя школа № 2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«Средняя школа № 34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МОУ «Средняя школа № 6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«Университетский лицей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МОУ «Средняя школа № 26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«Лицей № 1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МОУ «Средняя школа № 20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«Гимназия № 17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МОУ «Средняя школа № 29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«Лицей № 40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МОУ «Петровский лицей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«Академический лицей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МОУ «Средняя школа № 43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«Державинский лицей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МОУ «Средняя школа № 46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«Средняя школа № 27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МОУ «Средняя школа №14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Ломоносовская гимназия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МОУ «Средняя школа № 9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«Средняя школа № 48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МОУ «Средняя школа № 25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МОУ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«Средняя школа № 39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МОУ «Основная  школа № 19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9704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117231" y="0"/>
            <a:ext cx="11703467" cy="844062"/>
          </a:xfrm>
        </p:spPr>
        <p:txBody>
          <a:bodyPr>
            <a:noAutofit/>
          </a:bodyPr>
          <a:lstStyle/>
          <a:p>
            <a:pPr algn="ctr"/>
            <a:r>
              <a:rPr lang="ru-RU" sz="1800" dirty="0">
                <a:solidFill>
                  <a:schemeClr val="tx1"/>
                </a:solidFill>
              </a:rPr>
              <a:t>Направления анализа и анализируемые аспекты </a:t>
            </a:r>
            <a:r>
              <a:rPr lang="ru-RU" sz="1800" dirty="0" smtClean="0">
                <a:solidFill>
                  <a:schemeClr val="tx1"/>
                </a:solidFill>
              </a:rPr>
              <a:t/>
            </a:r>
            <a:br>
              <a:rPr lang="ru-RU" sz="1800" dirty="0" smtClean="0">
                <a:solidFill>
                  <a:schemeClr val="tx1"/>
                </a:solidFill>
              </a:rPr>
            </a:br>
            <a:r>
              <a:rPr lang="ru-RU" sz="1800" dirty="0" smtClean="0"/>
              <a:t>Профилактики </a:t>
            </a:r>
            <a:r>
              <a:rPr lang="ru-RU" sz="1800" dirty="0"/>
              <a:t>учебной </a:t>
            </a:r>
            <a:r>
              <a:rPr lang="ru-RU" sz="1800" dirty="0" err="1"/>
              <a:t>неуспешности</a:t>
            </a:r>
            <a:r>
              <a:rPr lang="ru-RU" sz="1800" dirty="0"/>
              <a:t> в </a:t>
            </a:r>
            <a:r>
              <a:rPr lang="ru-RU" sz="1800" dirty="0" smtClean="0"/>
              <a:t>МОО</a:t>
            </a:r>
            <a:r>
              <a:rPr lang="ru-RU" sz="1800" dirty="0"/>
              <a:t/>
            </a:r>
            <a:br>
              <a:rPr lang="ru-RU" sz="1800" dirty="0"/>
            </a:br>
            <a:endParaRPr lang="ru-RU" sz="1800" dirty="0">
              <a:solidFill>
                <a:schemeClr val="tx1"/>
              </a:solidFill>
            </a:endParaRPr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1332216"/>
              </p:ext>
            </p:extLst>
          </p:nvPr>
        </p:nvGraphicFramePr>
        <p:xfrm>
          <a:off x="-1" y="797171"/>
          <a:ext cx="12192000" cy="625529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76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7413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9330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9873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Направление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Анализируемые аспекты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61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Объективность оценки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образовательных результатов в </a:t>
                      </a:r>
                      <a:r>
                        <a:rPr lang="ru-RU" sz="13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Выявление ОО с признаками необъективной оценки образовательных результатов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804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Объективность проведения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оценочных </a:t>
                      </a:r>
                      <a:r>
                        <a:rPr lang="ru-RU" sz="13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процедур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Сравнение показателей объективности оценочных процедур по отдельным процедурам, по годам, по средним показателям </a:t>
                      </a:r>
                      <a:r>
                        <a:rPr lang="ru-RU" sz="13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РК </a:t>
                      </a: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ru-RU" sz="13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РФ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619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Качество массового образования в разрезе учебных предметов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Достижение устойчивых средних результатов по различным предметам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049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ru-RU" sz="16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Качество массового образования в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разрезе оценочных </a:t>
                      </a:r>
                      <a:r>
                        <a:rPr lang="ru-RU" sz="13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процедур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Достижение устойчивых средних результатов обучающимися в рамках различных оценочных процедур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049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Достижение обязательного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минимума базовой подготовки в разрезе учебных предметов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Характеристики групп участников оценочных процедур с низкими результатами по учебным предметам 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0491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Достижение обязательного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минимума базовой подготовки в 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разрезе оценочных процедур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Характеристики групп участников с низкими результатами в различных оценочных процедурах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60982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i="1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7</a:t>
                      </a:r>
                      <a:endParaRPr lang="ru-RU" sz="160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Анализ результатов ВПР 2023 года с учетом других оценочных процедур (ГИА – 9 и ГИА – 11) и промежуточной аттестации обучающихся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300" b="1" i="1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Достижение устойчивых средних результатов по различным </a:t>
                      </a:r>
                      <a:r>
                        <a:rPr lang="ru-RU" sz="1300" b="1" i="1" dirty="0" smtClean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предметам</a:t>
                      </a:r>
                      <a:endParaRPr lang="ru-RU" sz="13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26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8388" y="174764"/>
            <a:ext cx="11731816" cy="927206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 </a:t>
            </a:r>
            <a:r>
              <a:rPr lang="ru-RU" sz="2400" b="1" dirty="0" smtClean="0"/>
              <a:t>Эффективные деятельностные  образовательные организации ориентированы на:</a:t>
            </a:r>
            <a:r>
              <a:rPr lang="ru-RU" b="1" dirty="0"/>
              <a:t/>
            </a:r>
            <a:br>
              <a:rPr lang="ru-RU" b="1" dirty="0"/>
            </a:b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88388" y="914399"/>
            <a:ext cx="11731816" cy="5818909"/>
          </a:xfrm>
        </p:spPr>
        <p:txBody>
          <a:bodyPr/>
          <a:lstStyle/>
          <a:p>
            <a:pPr marL="0" indent="0">
              <a:buNone/>
            </a:pP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222738" y="1101969"/>
            <a:ext cx="11969261" cy="59093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Wingdings" panose="05000000000000000000" pitchFamily="2" charset="2"/>
              <a:buChar char="ü"/>
              <a:defRPr/>
            </a:pPr>
            <a:r>
              <a:rPr lang="ru-RU" sz="2200" b="1" dirty="0" smtClean="0"/>
              <a:t>сохранение </a:t>
            </a:r>
            <a:r>
              <a:rPr lang="ru-RU" sz="2200" b="1" dirty="0"/>
              <a:t>и развитие традиций </a:t>
            </a:r>
            <a:r>
              <a:rPr lang="ru-RU" sz="2200" b="1" dirty="0" smtClean="0"/>
              <a:t>ОО, повышение </a:t>
            </a:r>
            <a:r>
              <a:rPr lang="ru-RU" sz="2200" b="1" dirty="0"/>
              <a:t>престижа </a:t>
            </a:r>
            <a:r>
              <a:rPr lang="ru-RU" sz="2200" b="1" dirty="0" smtClean="0"/>
              <a:t>ОО</a:t>
            </a:r>
          </a:p>
          <a:p>
            <a:pPr marL="342900" indent="-342900" algn="just">
              <a:buFont typeface="Wingdings" panose="05000000000000000000" pitchFamily="2" charset="2"/>
              <a:buChar char="ü"/>
              <a:defRPr/>
            </a:pPr>
            <a:r>
              <a:rPr lang="ru-RU" sz="2200" b="1" dirty="0"/>
              <a:t>п</a:t>
            </a:r>
            <a:r>
              <a:rPr lang="ru-RU" sz="2200" b="1" dirty="0" smtClean="0"/>
              <a:t>оощрение учеников (воспитанников) к образовательной активности, академическим достижениям, участию в конкурсах</a:t>
            </a:r>
            <a:endParaRPr lang="ru-RU" sz="2200" b="1" dirty="0"/>
          </a:p>
          <a:p>
            <a:pPr marL="342900" indent="-342900" algn="just">
              <a:buFont typeface="Wingdings" panose="05000000000000000000" pitchFamily="2" charset="2"/>
              <a:buChar char="ü"/>
              <a:defRPr/>
            </a:pPr>
            <a:r>
              <a:rPr lang="ru-RU" sz="2200" b="1" dirty="0" smtClean="0"/>
              <a:t>использование </a:t>
            </a:r>
            <a:r>
              <a:rPr lang="ru-RU" sz="2200" b="1" dirty="0"/>
              <a:t>открытых </a:t>
            </a:r>
            <a:r>
              <a:rPr lang="ru-RU" sz="2200" b="1" dirty="0" smtClean="0"/>
              <a:t>уроков (мероприятий), конкурсов </a:t>
            </a:r>
            <a:r>
              <a:rPr lang="ru-RU" sz="2200" b="1" dirty="0"/>
              <a:t>как способа повышения квалификации, и обмена опытом использование иных форм внешнего оценивания (кроме ГИА</a:t>
            </a:r>
            <a:r>
              <a:rPr lang="ru-RU" sz="2200" b="1" dirty="0" smtClean="0"/>
              <a:t>)</a:t>
            </a:r>
          </a:p>
          <a:p>
            <a:pPr marL="342900" indent="-342900" algn="just">
              <a:buFont typeface="Wingdings" panose="05000000000000000000" pitchFamily="2" charset="2"/>
              <a:buChar char="ü"/>
              <a:defRPr/>
            </a:pPr>
            <a:r>
              <a:rPr lang="ru-RU" sz="2200" b="1" i="1" dirty="0" smtClean="0"/>
              <a:t>баланс </a:t>
            </a:r>
            <a:r>
              <a:rPr lang="ru-RU" sz="2200" b="1" i="1" dirty="0"/>
              <a:t>внутренней и внешней оценки образовательных </a:t>
            </a:r>
            <a:r>
              <a:rPr lang="ru-RU" sz="2200" b="1" i="1" dirty="0" smtClean="0"/>
              <a:t>результатов</a:t>
            </a:r>
          </a:p>
          <a:p>
            <a:pPr marL="342900" indent="-342900" algn="just">
              <a:buFont typeface="Wingdings" panose="05000000000000000000" pitchFamily="2" charset="2"/>
              <a:buChar char="ü"/>
              <a:defRPr/>
            </a:pPr>
            <a:r>
              <a:rPr lang="ru-RU" sz="2200" b="1" dirty="0"/>
              <a:t>и</a:t>
            </a:r>
            <a:r>
              <a:rPr lang="ru-RU" sz="2200" b="1" dirty="0" smtClean="0"/>
              <a:t>спользование цифровых средств для проведения процедур ОКО</a:t>
            </a:r>
          </a:p>
          <a:p>
            <a:pPr marL="342900" indent="-342900" algn="just">
              <a:buFont typeface="Wingdings" panose="05000000000000000000" pitchFamily="2" charset="2"/>
              <a:buChar char="ü"/>
              <a:defRPr/>
            </a:pPr>
            <a:r>
              <a:rPr lang="ru-RU" sz="2200" b="1" dirty="0" smtClean="0"/>
              <a:t>использование инструментов стимулирования сотрудников (в том числе нематериальных)</a:t>
            </a:r>
          </a:p>
          <a:p>
            <a:pPr marL="342900" indent="-342900" algn="just">
              <a:buFont typeface="Wingdings" panose="05000000000000000000" pitchFamily="2" charset="2"/>
              <a:buChar char="ü"/>
              <a:defRPr/>
            </a:pPr>
            <a:r>
              <a:rPr lang="ru-RU" sz="2200" b="1" dirty="0" smtClean="0"/>
              <a:t>развитие </a:t>
            </a:r>
            <a:r>
              <a:rPr lang="ru-RU" sz="2200" b="1" dirty="0"/>
              <a:t>среды профессионального общения</a:t>
            </a:r>
          </a:p>
          <a:p>
            <a:pPr marL="342900" indent="-342900" algn="just">
              <a:buFont typeface="Wingdings" panose="05000000000000000000" pitchFamily="2" charset="2"/>
              <a:buChar char="ü"/>
              <a:defRPr/>
            </a:pPr>
            <a:r>
              <a:rPr lang="ru-RU" sz="2200" b="1" dirty="0"/>
              <a:t>и</a:t>
            </a:r>
            <a:r>
              <a:rPr lang="ru-RU" sz="2200" b="1" dirty="0" smtClean="0"/>
              <a:t>спользование механизмов сетевой профессиональной </a:t>
            </a:r>
            <a:r>
              <a:rPr lang="ru-RU" sz="2200" b="1" dirty="0"/>
              <a:t>помощи и </a:t>
            </a:r>
            <a:r>
              <a:rPr lang="ru-RU" sz="2200" b="1" dirty="0" smtClean="0"/>
              <a:t>поддержки</a:t>
            </a:r>
          </a:p>
          <a:p>
            <a:pPr marL="342900" indent="-342900" algn="just">
              <a:buFont typeface="Wingdings" panose="05000000000000000000" pitchFamily="2" charset="2"/>
              <a:buChar char="ü"/>
              <a:defRPr/>
            </a:pPr>
            <a:r>
              <a:rPr lang="ru-RU" sz="2200" b="1" i="1" dirty="0" smtClean="0"/>
              <a:t>формирование профессиональной заинтересованности </a:t>
            </a:r>
            <a:r>
              <a:rPr lang="ru-RU" sz="2200" b="1" i="1" dirty="0"/>
              <a:t>у учителей в получении объективных </a:t>
            </a:r>
            <a:r>
              <a:rPr lang="ru-RU" sz="2200" b="1" i="1" dirty="0" smtClean="0"/>
              <a:t>результатов. </a:t>
            </a:r>
            <a:r>
              <a:rPr lang="ru-RU" sz="2200" b="1" i="1" dirty="0"/>
              <a:t>Исключение мотивации для завышения </a:t>
            </a:r>
            <a:r>
              <a:rPr lang="ru-RU" sz="2200" b="1" i="1" dirty="0" smtClean="0"/>
              <a:t>баллов</a:t>
            </a:r>
          </a:p>
          <a:p>
            <a:pPr marL="342900" indent="-342900" algn="just">
              <a:buFont typeface="Wingdings" panose="05000000000000000000" pitchFamily="2" charset="2"/>
              <a:buChar char="ü"/>
              <a:defRPr/>
            </a:pPr>
            <a:r>
              <a:rPr lang="ru-RU" sz="2200" b="1" i="1" dirty="0" smtClean="0"/>
              <a:t>формирование культуры взаимодействия школы и семьи</a:t>
            </a:r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endParaRPr lang="ru-RU" sz="2400" dirty="0"/>
          </a:p>
          <a:p>
            <a:pPr marL="342900" indent="-342900">
              <a:buFont typeface="Wingdings" panose="05000000000000000000" pitchFamily="2" charset="2"/>
              <a:buChar char="ü"/>
              <a:defRPr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1803699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2169" y="169682"/>
            <a:ext cx="11387579" cy="176071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Эффективные условия функционирования образовательной организации: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0698" y="1100629"/>
            <a:ext cx="10734502" cy="544980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- </a:t>
            </a:r>
            <a:r>
              <a:rPr lang="ru-RU" dirty="0" smtClean="0"/>
              <a:t>создание </a:t>
            </a:r>
            <a:r>
              <a:rPr lang="ru-RU" dirty="0" smtClean="0"/>
              <a:t>условий  </a:t>
            </a:r>
            <a:r>
              <a:rPr lang="ru-RU" dirty="0"/>
              <a:t>по вовлечению родителей (законных представителей</a:t>
            </a:r>
            <a:r>
              <a:rPr lang="ru-RU" dirty="0" smtClean="0"/>
              <a:t>) в </a:t>
            </a:r>
            <a:r>
              <a:rPr lang="ru-RU" dirty="0"/>
              <a:t>профилактику учебной </a:t>
            </a:r>
            <a:r>
              <a:rPr lang="ru-RU" dirty="0" smtClean="0"/>
              <a:t>не успешности детей;</a:t>
            </a:r>
          </a:p>
          <a:p>
            <a:pPr algn="just">
              <a:buFontTx/>
              <a:buChar char="-"/>
            </a:pPr>
            <a:r>
              <a:rPr lang="ru-RU" dirty="0" smtClean="0"/>
              <a:t>получение объективных результатов </a:t>
            </a:r>
            <a:r>
              <a:rPr lang="ru-RU" dirty="0"/>
              <a:t>оценивания, </a:t>
            </a:r>
            <a:r>
              <a:rPr lang="ru-RU" dirty="0" smtClean="0"/>
              <a:t>создание условий </a:t>
            </a:r>
            <a:r>
              <a:rPr lang="ru-RU" dirty="0"/>
              <a:t>для формирования у школы мотивации  на обеспечение объективной оценки всех факторов, влияющих на работу </a:t>
            </a:r>
            <a:r>
              <a:rPr lang="ru-RU" dirty="0" smtClean="0"/>
              <a:t>школы; </a:t>
            </a:r>
          </a:p>
          <a:p>
            <a:pPr algn="just">
              <a:buFontTx/>
              <a:buChar char="-"/>
            </a:pPr>
            <a:r>
              <a:rPr lang="ru-RU" dirty="0"/>
              <a:t>функционирование эффективной </a:t>
            </a:r>
            <a:r>
              <a:rPr lang="ru-RU" dirty="0" err="1"/>
              <a:t>внутришкольной</a:t>
            </a:r>
            <a:r>
              <a:rPr lang="ru-RU" dirty="0"/>
              <a:t> системы объективной оценки качества подготовки обучающихся, которая должна обеспечивать возможность каждому учителю периодически оценивать качество подготовки каждого обучающегося, а директору школы – осуществлять объективный мониторинг качества подготовки обучающихся по всем предметам и во всех </a:t>
            </a:r>
            <a:r>
              <a:rPr lang="ru-RU" dirty="0" smtClean="0"/>
              <a:t>классах;</a:t>
            </a:r>
            <a:endParaRPr lang="ru-RU" dirty="0"/>
          </a:p>
          <a:p>
            <a:pPr algn="just">
              <a:buFontTx/>
              <a:buChar char="-"/>
            </a:pPr>
            <a:r>
              <a:rPr lang="ru-RU" dirty="0"/>
              <a:t>лидерство руководства образовательной организации является одним из ключевых условий, определяющих ее успешность; </a:t>
            </a:r>
          </a:p>
          <a:p>
            <a:pPr algn="just">
              <a:buFontTx/>
              <a:buChar char="-"/>
            </a:pPr>
            <a:r>
              <a:rPr lang="ru-RU" dirty="0" smtClean="0"/>
              <a:t>реализация </a:t>
            </a:r>
            <a:r>
              <a:rPr lang="ru-RU" dirty="0" err="1"/>
              <a:t>внутришкольных</a:t>
            </a:r>
            <a:r>
              <a:rPr lang="ru-RU" dirty="0"/>
              <a:t> преобразований в образовательной организации, безусловно, требует готовности руководства школы и педагогического коллектива к  </a:t>
            </a:r>
            <a:r>
              <a:rPr lang="ru-RU" dirty="0" smtClean="0"/>
              <a:t>изменениям; </a:t>
            </a:r>
          </a:p>
          <a:p>
            <a:pPr algn="just">
              <a:buFontTx/>
              <a:buChar char="-"/>
            </a:pPr>
            <a:r>
              <a:rPr lang="ru-RU" dirty="0" smtClean="0"/>
              <a:t>создание </a:t>
            </a:r>
            <a:r>
              <a:rPr lang="ru-RU" dirty="0"/>
              <a:t>атмосферы конструктивного диалога между участниками учебно-воспитательного процесса, основанного на рассмотрении всех аспектов,  совместном решении возникающих </a:t>
            </a:r>
            <a:r>
              <a:rPr lang="ru-RU" dirty="0" smtClean="0"/>
              <a:t>проблем;</a:t>
            </a:r>
          </a:p>
          <a:p>
            <a:pPr algn="just">
              <a:buFontTx/>
              <a:buChar char="-"/>
            </a:pPr>
            <a:r>
              <a:rPr lang="ru-RU" dirty="0"/>
              <a:t>профессиональное взаимодействие – важный элемент непрерывного педагогического образования и одна из эффективных форм профессионального обучения.</a:t>
            </a:r>
          </a:p>
          <a:p>
            <a:pPr algn="just">
              <a:buFontTx/>
              <a:buChar char="-"/>
            </a:pPr>
            <a:endParaRPr lang="ru-RU" dirty="0" smtClean="0"/>
          </a:p>
          <a:p>
            <a:pPr algn="just"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408426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15389" y="365760"/>
            <a:ext cx="11413375" cy="24106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dirty="0" smtClean="0"/>
              <a:t>Систематизация Методических м</a:t>
            </a:r>
            <a:r>
              <a:rPr lang="ru-RU" sz="2000" dirty="0"/>
              <a:t>а</a:t>
            </a:r>
            <a:r>
              <a:rPr lang="ru-RU" sz="2000" dirty="0" smtClean="0"/>
              <a:t>териалов  по проекту 500+</a:t>
            </a:r>
            <a:endParaRPr lang="ru-RU" sz="2000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74567" y="922713"/>
            <a:ext cx="6092121" cy="5120639"/>
          </a:xfrm>
        </p:spPr>
        <p:txBody>
          <a:bodyPr>
            <a:normAutofit fontScale="25000" lnSpcReduction="20000"/>
          </a:bodyPr>
          <a:lstStyle/>
          <a:p>
            <a:r>
              <a:rPr lang="ru-RU" sz="6400" dirty="0"/>
              <a:t>ссылка на канал 500+ </a:t>
            </a:r>
            <a:r>
              <a:rPr lang="ru-RU" dirty="0"/>
              <a:t>: </a:t>
            </a:r>
            <a:r>
              <a:rPr lang="ru-RU" sz="4800" u="sng" dirty="0">
                <a:hlinkClick r:id="rId2"/>
              </a:rPr>
              <a:t>https://</a:t>
            </a:r>
            <a:r>
              <a:rPr lang="ru-RU" sz="4800" u="sng" dirty="0" smtClean="0">
                <a:hlinkClick r:id="rId2"/>
              </a:rPr>
              <a:t>t.me/antirisk500</a:t>
            </a:r>
            <a:endParaRPr lang="ru-RU" sz="4800" u="sng" dirty="0" smtClean="0"/>
          </a:p>
          <a:p>
            <a:r>
              <a:rPr lang="ru-RU" sz="5200" dirty="0" smtClean="0"/>
              <a:t>семинары </a:t>
            </a:r>
            <a:r>
              <a:rPr lang="ru-RU" sz="5200" dirty="0"/>
              <a:t>по </a:t>
            </a:r>
            <a:r>
              <a:rPr lang="ru-RU" sz="5200" dirty="0" smtClean="0"/>
              <a:t>проекту </a:t>
            </a:r>
            <a:r>
              <a:rPr lang="ru-RU" sz="4800" u="sng" dirty="0" smtClean="0">
                <a:hlinkClick r:id="rId3"/>
              </a:rPr>
              <a:t>https</a:t>
            </a:r>
            <a:r>
              <a:rPr lang="ru-RU" sz="4800" u="sng" dirty="0">
                <a:hlinkClick r:id="rId3"/>
              </a:rPr>
              <a:t>://www.youtube.com/@</a:t>
            </a:r>
            <a:r>
              <a:rPr lang="ru-RU" sz="4800" u="sng" dirty="0" smtClean="0">
                <a:hlinkClick r:id="rId3"/>
              </a:rPr>
              <a:t>user-ld8um1ku7g/streams</a:t>
            </a:r>
            <a:endParaRPr lang="ru-RU" sz="4800" u="sng" dirty="0" smtClean="0"/>
          </a:p>
          <a:p>
            <a:r>
              <a:rPr lang="ru-RU" sz="5200" dirty="0"/>
              <a:t>презентации по проекту </a:t>
            </a:r>
            <a:r>
              <a:rPr lang="en-US" sz="5200" dirty="0"/>
              <a:t> </a:t>
            </a:r>
            <a:r>
              <a:rPr lang="ru-RU" sz="4800" dirty="0" smtClean="0"/>
              <a:t>https</a:t>
            </a:r>
            <a:r>
              <a:rPr lang="ru-RU" sz="4800" dirty="0"/>
              <a:t>://disk.yandex.ru/d/26ghTDugk5PCrQ</a:t>
            </a:r>
          </a:p>
          <a:p>
            <a:r>
              <a:rPr lang="ru-RU" sz="5200" dirty="0" smtClean="0"/>
              <a:t>список </a:t>
            </a:r>
            <a:r>
              <a:rPr lang="ru-RU" sz="5200" dirty="0"/>
              <a:t>ссылок на </a:t>
            </a:r>
            <a:r>
              <a:rPr lang="ru-RU" sz="5200" dirty="0" err="1"/>
              <a:t>вебинары</a:t>
            </a:r>
            <a:r>
              <a:rPr lang="ru-RU" sz="5200" dirty="0"/>
              <a:t>: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1    https</a:t>
            </a:r>
            <a:r>
              <a:rPr lang="ru-RU" sz="4000" dirty="0"/>
              <a:t>://www.youtube.com/watch?v=GCawD4svKn8&amp;feature=youtu.be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2   https</a:t>
            </a:r>
            <a:r>
              <a:rPr lang="ru-RU" sz="4000" dirty="0"/>
              <a:t>://www.youtube.com/watch?v=cFDNtmN298s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3   https</a:t>
            </a:r>
            <a:r>
              <a:rPr lang="ru-RU" sz="4000" dirty="0"/>
              <a:t>://www.youtube.com/watch?v=-hIOQWd1cDg&amp;feature=youtu.be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4   https</a:t>
            </a:r>
            <a:r>
              <a:rPr lang="ru-RU" sz="4000" dirty="0"/>
              <a:t>://www.youtube.com/watch?v=7zk8oLDEI_M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5   https</a:t>
            </a:r>
            <a:r>
              <a:rPr lang="ru-RU" sz="4000" dirty="0"/>
              <a:t>://www.youtube.com/watch?v=LbZk3f92nDs&amp;t=5s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6    https</a:t>
            </a:r>
            <a:r>
              <a:rPr lang="ru-RU" sz="4000" dirty="0"/>
              <a:t>://www.youtube.com/watch?v=wPNpIdzicKI&amp;t=61s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7    https</a:t>
            </a:r>
            <a:r>
              <a:rPr lang="ru-RU" sz="4000" dirty="0"/>
              <a:t>://www.youtube.com/watch?v=b2ZF8vbR8Yg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8    https</a:t>
            </a:r>
            <a:r>
              <a:rPr lang="ru-RU" sz="4000" dirty="0"/>
              <a:t>://www.youtube.com/watch?v=ffI50iB0lYI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9    https</a:t>
            </a:r>
            <a:r>
              <a:rPr lang="ru-RU" sz="4000" dirty="0"/>
              <a:t>://www.youtube.com/watch?v=2wD2g286xJA&amp;t=730s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10    https</a:t>
            </a:r>
            <a:r>
              <a:rPr lang="ru-RU" sz="4000" dirty="0"/>
              <a:t>://www.youtube.com/watch?v=zQCVrC5QAbk&amp;t=3117s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11    https</a:t>
            </a:r>
            <a:r>
              <a:rPr lang="ru-RU" sz="4000" dirty="0"/>
              <a:t>://www.youtube.com/watch?v=UFlE9cn0tT0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12    https</a:t>
            </a:r>
            <a:r>
              <a:rPr lang="ru-RU" sz="4000" dirty="0"/>
              <a:t>://www.youtube.com/watch?v=HJ9X7S_6C9k&amp;t=5s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13    https</a:t>
            </a:r>
            <a:r>
              <a:rPr lang="ru-RU" sz="4000" dirty="0"/>
              <a:t>://www.youtube.com/watch?v=J4z7f47SBm4&amp;t=5s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14   https</a:t>
            </a:r>
            <a:r>
              <a:rPr lang="ru-RU" sz="4000" dirty="0"/>
              <a:t>://www.youtube.com/watch?v=KyTgwe_fCYI&amp;t=4s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15    https</a:t>
            </a:r>
            <a:r>
              <a:rPr lang="ru-RU" sz="4000" dirty="0"/>
              <a:t>://www.youtube.com/watch?v=Ja0g6119b48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16    https</a:t>
            </a:r>
            <a:r>
              <a:rPr lang="ru-RU" sz="4000" dirty="0"/>
              <a:t>://www.youtube.com/watch?v=l-J3YY4L4Mc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17     https</a:t>
            </a:r>
            <a:r>
              <a:rPr lang="ru-RU" sz="4000" dirty="0"/>
              <a:t>://www.youtube.com/watch?v=anj1sAd1FvE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18      https</a:t>
            </a:r>
            <a:r>
              <a:rPr lang="ru-RU" sz="4000" dirty="0"/>
              <a:t>://www.youtube.com/watch?v=5uRfjY8YuWQ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19    </a:t>
            </a:r>
            <a:r>
              <a:rPr lang="ru-RU" sz="4000" dirty="0" smtClean="0">
                <a:hlinkClick r:id="rId4"/>
              </a:rPr>
              <a:t>https</a:t>
            </a:r>
            <a:r>
              <a:rPr lang="ru-RU" sz="4000" dirty="0">
                <a:hlinkClick r:id="rId4"/>
              </a:rPr>
              <a:t>://</a:t>
            </a:r>
            <a:r>
              <a:rPr lang="ru-RU" sz="4000" dirty="0" smtClean="0">
                <a:hlinkClick r:id="rId4"/>
              </a:rPr>
              <a:t>www.youtube.com/watch?v=ngNsM4k5vmY</a:t>
            </a:r>
            <a:r>
              <a:rPr lang="ru-RU" sz="4000" dirty="0" smtClean="0"/>
              <a:t>   </a:t>
            </a:r>
          </a:p>
          <a:p>
            <a:r>
              <a:rPr lang="ru-RU" sz="4000" dirty="0" err="1" smtClean="0"/>
              <a:t>Вебинар</a:t>
            </a:r>
            <a:r>
              <a:rPr lang="ru-RU" sz="4000" dirty="0" smtClean="0"/>
              <a:t> 20 </a:t>
            </a:r>
            <a:r>
              <a:rPr lang="en-US" sz="4000" dirty="0"/>
              <a:t> </a:t>
            </a:r>
            <a:r>
              <a:rPr lang="en-US" sz="4000" dirty="0" smtClean="0">
                <a:hlinkClick r:id="rId5"/>
              </a:rPr>
              <a:t>h</a:t>
            </a:r>
            <a:r>
              <a:rPr lang="ru-RU" sz="4000" dirty="0" smtClean="0">
                <a:hlinkClick r:id="rId5"/>
              </a:rPr>
              <a:t>ttps</a:t>
            </a:r>
            <a:r>
              <a:rPr lang="ru-RU" sz="4000" dirty="0">
                <a:hlinkClick r:id="rId5"/>
              </a:rPr>
              <a:t>://</a:t>
            </a:r>
            <a:r>
              <a:rPr lang="ru-RU" sz="4000" dirty="0" smtClean="0">
                <a:hlinkClick r:id="rId5"/>
              </a:rPr>
              <a:t>www.youtube.com/watch?v=VrOIgXVuuYs&amp;t=339s</a:t>
            </a:r>
            <a:endParaRPr lang="en-US" sz="4000" dirty="0" smtClean="0"/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66688" y="847898"/>
            <a:ext cx="5595574" cy="5702531"/>
          </a:xfrm>
        </p:spPr>
        <p:txBody>
          <a:bodyPr>
            <a:normAutofit fontScale="25000" lnSpcReduction="20000"/>
          </a:bodyPr>
          <a:lstStyle/>
          <a:p>
            <a:r>
              <a:rPr lang="ru-RU" sz="4000" dirty="0" err="1" smtClean="0"/>
              <a:t>Вебинар</a:t>
            </a:r>
            <a:r>
              <a:rPr lang="ru-RU" sz="4000" dirty="0" smtClean="0"/>
              <a:t> 21</a:t>
            </a:r>
            <a:r>
              <a:rPr lang="en-US" sz="4000" dirty="0" smtClean="0"/>
              <a:t>    </a:t>
            </a:r>
            <a:r>
              <a:rPr lang="ru-RU" sz="4000" dirty="0" smtClean="0"/>
              <a:t>https</a:t>
            </a:r>
            <a:r>
              <a:rPr lang="ru-RU" sz="4000" dirty="0"/>
              <a:t>://www.youtube.com/watch?v=p9nZxYjHLPc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22</a:t>
            </a:r>
            <a:r>
              <a:rPr lang="en-US" sz="4000" dirty="0" smtClean="0"/>
              <a:t>    </a:t>
            </a:r>
            <a:r>
              <a:rPr lang="ru-RU" sz="4000" dirty="0" smtClean="0"/>
              <a:t>https</a:t>
            </a:r>
            <a:r>
              <a:rPr lang="ru-RU" sz="4000" dirty="0"/>
              <a:t>://www.youtube.com/watch?v=uKQnCqjZE1k&amp;feature=youtu.be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23</a:t>
            </a:r>
            <a:r>
              <a:rPr lang="en-US" sz="4000" dirty="0" smtClean="0"/>
              <a:t>    </a:t>
            </a:r>
            <a:r>
              <a:rPr lang="ru-RU" sz="4000" dirty="0" smtClean="0"/>
              <a:t>https</a:t>
            </a:r>
            <a:r>
              <a:rPr lang="ru-RU" sz="4000" dirty="0"/>
              <a:t>://www.youtube.com/watch?v=k5YKXPxD_UM&amp;feature=youtu.be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24</a:t>
            </a:r>
            <a:r>
              <a:rPr lang="en-US" sz="4000" dirty="0" smtClean="0"/>
              <a:t>     </a:t>
            </a:r>
            <a:r>
              <a:rPr lang="ru-RU" sz="4000" dirty="0" smtClean="0"/>
              <a:t>https</a:t>
            </a:r>
            <a:r>
              <a:rPr lang="ru-RU" sz="4000" dirty="0"/>
              <a:t>://www.youtube.com/watch?v=TWKqu_3SkaE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25</a:t>
            </a:r>
            <a:r>
              <a:rPr lang="en-US" sz="4000" dirty="0" smtClean="0"/>
              <a:t>      </a:t>
            </a:r>
            <a:r>
              <a:rPr lang="ru-RU" sz="4000" dirty="0" smtClean="0"/>
              <a:t>https</a:t>
            </a:r>
            <a:r>
              <a:rPr lang="ru-RU" sz="4000" dirty="0"/>
              <a:t>://www.youtube.com/watch?v=i1Y3NpcBkzY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26</a:t>
            </a:r>
            <a:r>
              <a:rPr lang="en-US" sz="4000" dirty="0" smtClean="0"/>
              <a:t>      </a:t>
            </a:r>
            <a:r>
              <a:rPr lang="ru-RU" sz="4000" dirty="0" smtClean="0"/>
              <a:t>https</a:t>
            </a:r>
            <a:r>
              <a:rPr lang="ru-RU" sz="4000" dirty="0"/>
              <a:t>://www.youtube.com/watch?v=XxSO1ghH_Pw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27</a:t>
            </a:r>
            <a:r>
              <a:rPr lang="en-US" sz="4000" dirty="0" smtClean="0"/>
              <a:t>      </a:t>
            </a:r>
            <a:r>
              <a:rPr lang="ru-RU" sz="4000" dirty="0" smtClean="0"/>
              <a:t>https</a:t>
            </a:r>
            <a:r>
              <a:rPr lang="ru-RU" sz="4000" dirty="0"/>
              <a:t>://www.youtube.com/watch?v=3oTQyEr8RlE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28</a:t>
            </a:r>
            <a:r>
              <a:rPr lang="en-US" sz="4000" dirty="0" smtClean="0"/>
              <a:t>      </a:t>
            </a:r>
            <a:r>
              <a:rPr lang="ru-RU" sz="4000" dirty="0" smtClean="0"/>
              <a:t>https</a:t>
            </a:r>
            <a:r>
              <a:rPr lang="ru-RU" sz="4000" dirty="0"/>
              <a:t>://www.youtube.com/watch?v=_HA_C8pWqnM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29</a:t>
            </a:r>
            <a:r>
              <a:rPr lang="en-US" sz="4000" dirty="0" smtClean="0"/>
              <a:t>      </a:t>
            </a:r>
            <a:r>
              <a:rPr lang="ru-RU" sz="4000" dirty="0" smtClean="0"/>
              <a:t>https</a:t>
            </a:r>
            <a:r>
              <a:rPr lang="ru-RU" sz="4000" dirty="0"/>
              <a:t>://www.youtube.com/watch?v=EFHxVoAmFFU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30</a:t>
            </a:r>
            <a:r>
              <a:rPr lang="en-US" sz="4000" dirty="0" smtClean="0"/>
              <a:t>       </a:t>
            </a:r>
            <a:r>
              <a:rPr lang="ru-RU" sz="4000" dirty="0" smtClean="0"/>
              <a:t>https</a:t>
            </a:r>
            <a:r>
              <a:rPr lang="ru-RU" sz="4000" dirty="0"/>
              <a:t>://www.youtube.com/watch?v=EFHxVoAmFFU</a:t>
            </a:r>
          </a:p>
          <a:p>
            <a:r>
              <a:rPr lang="ru-RU" sz="4000" dirty="0" err="1"/>
              <a:t>Вебинар</a:t>
            </a:r>
            <a:r>
              <a:rPr lang="ru-RU" sz="4000" dirty="0"/>
              <a:t> </a:t>
            </a:r>
            <a:r>
              <a:rPr lang="ru-RU" sz="4000" dirty="0" smtClean="0"/>
              <a:t>31</a:t>
            </a:r>
            <a:r>
              <a:rPr lang="en-US" sz="4000" dirty="0" smtClean="0"/>
              <a:t>       </a:t>
            </a:r>
            <a:r>
              <a:rPr lang="ru-RU" sz="4000" dirty="0" smtClean="0"/>
              <a:t>https</a:t>
            </a:r>
            <a:r>
              <a:rPr lang="ru-RU" sz="4000" dirty="0"/>
              <a:t>://</a:t>
            </a:r>
            <a:r>
              <a:rPr lang="ru-RU" sz="4000" dirty="0" smtClean="0"/>
              <a:t>www.youtube.com/watch?v=7YioRvtRZ7s</a:t>
            </a:r>
            <a:endParaRPr lang="ru-RU" sz="4000" dirty="0"/>
          </a:p>
          <a:p>
            <a:r>
              <a:rPr lang="ru-RU" sz="5200" dirty="0" smtClean="0"/>
              <a:t>Лекции:</a:t>
            </a:r>
            <a:r>
              <a:rPr lang="en-US" sz="5200" dirty="0" smtClean="0"/>
              <a:t>    </a:t>
            </a:r>
            <a:r>
              <a:rPr lang="ru-RU" sz="4000" dirty="0" smtClean="0"/>
              <a:t>Формирующее оценивание https</a:t>
            </a:r>
            <a:r>
              <a:rPr lang="ru-RU" sz="4000" dirty="0"/>
              <a:t>://www.youtube.com/watch?v=JXb5uhboV2g&amp;feature=youtu.be</a:t>
            </a:r>
          </a:p>
          <a:p>
            <a:r>
              <a:rPr lang="ru-RU" sz="4000" dirty="0"/>
              <a:t>Формирующее оценивание-2: https://www.youtube.com/watch?v=1g8gZjm5z6c</a:t>
            </a:r>
          </a:p>
          <a:p>
            <a:r>
              <a:rPr lang="ru-RU" sz="4000" dirty="0"/>
              <a:t>Формирующее оценивание-3: https://www.youtube.com/watch?v=W4vvb72b-pw&amp;feature=youtu.be</a:t>
            </a:r>
          </a:p>
          <a:p>
            <a:r>
              <a:rPr lang="ru-RU" sz="4000" dirty="0"/>
              <a:t>Формирующее оценивание-4: https://</a:t>
            </a:r>
            <a:r>
              <a:rPr lang="ru-RU" sz="4000" dirty="0" smtClean="0"/>
              <a:t>www.youtube.com/watch?v=C43IeTPzY-o</a:t>
            </a:r>
            <a:endParaRPr lang="ru-RU" sz="4000" dirty="0"/>
          </a:p>
          <a:p>
            <a:r>
              <a:rPr lang="ru-RU" sz="4000" dirty="0"/>
              <a:t>Исследование на уроке-1: https://www.youtube.com/watch?v=O_W1oxB-Ob8</a:t>
            </a:r>
          </a:p>
          <a:p>
            <a:r>
              <a:rPr lang="ru-RU" sz="4000" dirty="0"/>
              <a:t>Исследование на уроке-4: https://www.youtube.com/watch?v=xI-g6hlsMVo</a:t>
            </a:r>
          </a:p>
          <a:p>
            <a:r>
              <a:rPr lang="ru-RU" sz="4000" dirty="0"/>
              <a:t> </a:t>
            </a:r>
          </a:p>
          <a:p>
            <a:r>
              <a:rPr lang="ru-RU" sz="4000" dirty="0"/>
              <a:t>Школьный климат-1</a:t>
            </a:r>
          </a:p>
          <a:p>
            <a:r>
              <a:rPr lang="ru-RU" sz="4000" dirty="0"/>
              <a:t>Школьный климат-2: https://www.youtube.com/watch?v=XyzdjaiZp1c</a:t>
            </a:r>
          </a:p>
          <a:p>
            <a:r>
              <a:rPr lang="ru-RU" sz="4000" dirty="0"/>
              <a:t>Школьный климат-3: https://www.youtube.com/watch?v=tggVAifxuEE </a:t>
            </a:r>
          </a:p>
          <a:p>
            <a:r>
              <a:rPr lang="ru-RU" sz="4000" dirty="0"/>
              <a:t>Школьный климат-4: https://</a:t>
            </a:r>
            <a:r>
              <a:rPr lang="ru-RU" sz="4000" dirty="0" smtClean="0"/>
              <a:t>www.youtube.com/watch?v=xBbW4ZLHv50</a:t>
            </a:r>
            <a:endParaRPr lang="ru-RU" sz="4000" dirty="0"/>
          </a:p>
          <a:p>
            <a:r>
              <a:rPr lang="ru-RU" sz="5200" dirty="0"/>
              <a:t>Поддерживающая встреча </a:t>
            </a:r>
            <a:r>
              <a:rPr lang="ru-RU" sz="4000" dirty="0"/>
              <a:t>«Исследование на уроке»: https://www.youtube.com/watch?v=TmDQJ7ai5aU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0039323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a8a52e8c320b9a064ae3583ae3861c92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8020cb39231a0945110f9cd888b521a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FD7FC771-7DFE-49DA-B577-71181BFBCB2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7EE8C63A-4744-4DE4-BB49-0FF0B5375C6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50072C5-DDE0-4258-BA7A-4D4B80DFA632}">
  <ds:schemaRefs>
    <ds:schemaRef ds:uri="http://purl.org/dc/elements/1.1/"/>
    <ds:schemaRef ds:uri="http://schemas.microsoft.com/office/2006/documentManagement/types"/>
    <ds:schemaRef ds:uri="16c05727-aa75-4e4a-9b5f-8a80a1165891"/>
    <ds:schemaRef ds:uri="http://schemas.microsoft.com/office/2006/metadata/properties"/>
    <ds:schemaRef ds:uri="http://schemas.openxmlformats.org/package/2006/metadata/core-properties"/>
    <ds:schemaRef ds:uri="http://purl.org/dc/terms/"/>
    <ds:schemaRef ds:uri="http://schemas.microsoft.com/office/infopath/2007/PartnerControls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1271</Words>
  <Application>Microsoft Office PowerPoint</Application>
  <PresentationFormat>Широкоэкранный</PresentationFormat>
  <Paragraphs>225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Times New Roman</vt:lpstr>
      <vt:lpstr>Trebuchet MS</vt:lpstr>
      <vt:lpstr>Wingdings</vt:lpstr>
      <vt:lpstr>Wingdings 3</vt:lpstr>
      <vt:lpstr>Аспект</vt:lpstr>
      <vt:lpstr>    24.01.2024 </vt:lpstr>
      <vt:lpstr>Федеральные государственные образовательные стандарты включают в себя требования к: </vt:lpstr>
      <vt:lpstr> Распределение школ с низкими результатами обучения</vt:lpstr>
      <vt:lpstr>ПРОЦЕНТ ШКОЛ, имеющих низкие образовательные результаты три года подряд</vt:lpstr>
      <vt:lpstr>Участники – координаторы 2024 год</vt:lpstr>
      <vt:lpstr>Направления анализа и анализируемые аспекты  Профилактики учебной неуспешности в МОО </vt:lpstr>
      <vt:lpstr> Эффективные деятельностные  образовательные организации ориентированы на: </vt:lpstr>
      <vt:lpstr>Эффективные условия функционирования образовательной организации:</vt:lpstr>
      <vt:lpstr>Систематизация Методических материалов  по проекту 500+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2020-10-12T13:13:43Z</dcterms:created>
  <dcterms:modified xsi:type="dcterms:W3CDTF">2024-01-24T10:14:16Z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