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theme/themeOverride1.xml" ContentType="application/vnd.openxmlformats-officedocument.themeOverride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theme/themeOverride2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51" r:id="rId1"/>
  </p:sldMasterIdLst>
  <p:notesMasterIdLst>
    <p:notesMasterId r:id="rId16"/>
  </p:notesMasterIdLst>
  <p:handoutMasterIdLst>
    <p:handoutMasterId r:id="rId17"/>
  </p:handoutMasterIdLst>
  <p:sldIdLst>
    <p:sldId id="256" r:id="rId2"/>
    <p:sldId id="318" r:id="rId3"/>
    <p:sldId id="324" r:id="rId4"/>
    <p:sldId id="338" r:id="rId5"/>
    <p:sldId id="349" r:id="rId6"/>
    <p:sldId id="340" r:id="rId7"/>
    <p:sldId id="341" r:id="rId8"/>
    <p:sldId id="342" r:id="rId9"/>
    <p:sldId id="344" r:id="rId10"/>
    <p:sldId id="343" r:id="rId11"/>
    <p:sldId id="345" r:id="rId12"/>
    <p:sldId id="278" r:id="rId13"/>
    <p:sldId id="348" r:id="rId14"/>
    <p:sldId id="350" r:id="rId15"/>
  </p:sldIdLst>
  <p:sldSz cx="12192000" cy="6858000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Светлана Червова" initials="СЧ" lastIdx="0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BE562"/>
    <a:srgbClr val="415711"/>
    <a:srgbClr val="547016"/>
    <a:srgbClr val="E35DD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034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552" y="13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_____Microsoft_Excel1.xlsx"/><Relationship Id="rId1" Type="http://schemas.openxmlformats.org/officeDocument/2006/relationships/themeOverride" Target="../theme/themeOverride1.xm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2.xlsx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_____Microsoft_Excel3.xlsx"/><Relationship Id="rId1" Type="http://schemas.openxmlformats.org/officeDocument/2006/relationships/themeOverride" Target="../theme/themeOverrid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Лист2!$B$2</c:f>
              <c:strCache>
                <c:ptCount val="1"/>
                <c:pt idx="0">
                  <c:v>Класс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Лист2!$A$3:$A$59</c:f>
              <c:strCache>
                <c:ptCount val="56"/>
                <c:pt idx="0">
                  <c:v>-Русский язык</c:v>
                </c:pt>
                <c:pt idx="2">
                  <c:v>-Русский язык</c:v>
                </c:pt>
                <c:pt idx="4">
                  <c:v>-Русский язык</c:v>
                </c:pt>
                <c:pt idx="6">
                  <c:v>-Русский язык</c:v>
                </c:pt>
                <c:pt idx="8">
                  <c:v>-Математика</c:v>
                </c:pt>
                <c:pt idx="10">
                  <c:v>-Математика</c:v>
                </c:pt>
                <c:pt idx="12">
                  <c:v>-Математика</c:v>
                </c:pt>
                <c:pt idx="14">
                  <c:v>-Математика</c:v>
                </c:pt>
                <c:pt idx="16">
                  <c:v>-математика (углубленный уровень)</c:v>
                </c:pt>
                <c:pt idx="18">
                  <c:v>-математика (углубленный уровень)</c:v>
                </c:pt>
                <c:pt idx="20">
                  <c:v>-История</c:v>
                </c:pt>
                <c:pt idx="21">
                  <c:v>-История</c:v>
                </c:pt>
                <c:pt idx="23">
                  <c:v>-История</c:v>
                </c:pt>
                <c:pt idx="25">
                  <c:v>-История</c:v>
                </c:pt>
                <c:pt idx="27">
                  <c:v>-Физика</c:v>
                </c:pt>
                <c:pt idx="29">
                  <c:v>-Физика</c:v>
                </c:pt>
                <c:pt idx="31">
                  <c:v>-География </c:v>
                </c:pt>
                <c:pt idx="33">
                  <c:v>-География </c:v>
                </c:pt>
                <c:pt idx="35">
                  <c:v>-География</c:v>
                </c:pt>
                <c:pt idx="37">
                  <c:v>-Биология </c:v>
                </c:pt>
                <c:pt idx="39">
                  <c:v>-Биология</c:v>
                </c:pt>
                <c:pt idx="41">
                  <c:v>-Биология </c:v>
                </c:pt>
                <c:pt idx="43">
                  <c:v>-Биология</c:v>
                </c:pt>
                <c:pt idx="45">
                  <c:v>-Обществознание</c:v>
                </c:pt>
                <c:pt idx="47">
                  <c:v>-Обществознание</c:v>
                </c:pt>
                <c:pt idx="49">
                  <c:v>-Обществознание</c:v>
                </c:pt>
                <c:pt idx="51">
                  <c:v>-химия</c:v>
                </c:pt>
                <c:pt idx="53">
                  <c:v>-Английский язык </c:v>
                </c:pt>
                <c:pt idx="55">
                  <c:v>-Немецкий язык</c:v>
                </c:pt>
              </c:strCache>
            </c:strRef>
          </c:cat>
          <c:val>
            <c:numRef>
              <c:f>Лист2!$B$3:$B$59</c:f>
              <c:numCache>
                <c:formatCode>General</c:formatCode>
                <c:ptCount val="57"/>
                <c:pt idx="0">
                  <c:v>5</c:v>
                </c:pt>
                <c:pt idx="2">
                  <c:v>6</c:v>
                </c:pt>
                <c:pt idx="4">
                  <c:v>7</c:v>
                </c:pt>
                <c:pt idx="6">
                  <c:v>8</c:v>
                </c:pt>
                <c:pt idx="8">
                  <c:v>5</c:v>
                </c:pt>
                <c:pt idx="10">
                  <c:v>6</c:v>
                </c:pt>
                <c:pt idx="12">
                  <c:v>7</c:v>
                </c:pt>
                <c:pt idx="14">
                  <c:v>8</c:v>
                </c:pt>
                <c:pt idx="16">
                  <c:v>7</c:v>
                </c:pt>
                <c:pt idx="18">
                  <c:v>8</c:v>
                </c:pt>
                <c:pt idx="20">
                  <c:v>5</c:v>
                </c:pt>
                <c:pt idx="21">
                  <c:v>6</c:v>
                </c:pt>
                <c:pt idx="23">
                  <c:v>7</c:v>
                </c:pt>
                <c:pt idx="25">
                  <c:v>8</c:v>
                </c:pt>
                <c:pt idx="27">
                  <c:v>7</c:v>
                </c:pt>
                <c:pt idx="29">
                  <c:v>8</c:v>
                </c:pt>
                <c:pt idx="31">
                  <c:v>6</c:v>
                </c:pt>
                <c:pt idx="33">
                  <c:v>7</c:v>
                </c:pt>
                <c:pt idx="35">
                  <c:v>8</c:v>
                </c:pt>
                <c:pt idx="37">
                  <c:v>5</c:v>
                </c:pt>
                <c:pt idx="39">
                  <c:v>6</c:v>
                </c:pt>
                <c:pt idx="41">
                  <c:v>7</c:v>
                </c:pt>
                <c:pt idx="43">
                  <c:v>8</c:v>
                </c:pt>
                <c:pt idx="45">
                  <c:v>6</c:v>
                </c:pt>
                <c:pt idx="47">
                  <c:v>7</c:v>
                </c:pt>
                <c:pt idx="49">
                  <c:v>8</c:v>
                </c:pt>
                <c:pt idx="51">
                  <c:v>8</c:v>
                </c:pt>
                <c:pt idx="53">
                  <c:v>7</c:v>
                </c:pt>
                <c:pt idx="55">
                  <c:v>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4CB-4C55-97F5-A7762B27CD0E}"/>
            </c:ext>
          </c:extLst>
        </c:ser>
        <c:ser>
          <c:idx val="1"/>
          <c:order val="1"/>
          <c:tx>
            <c:strRef>
              <c:f>Лист2!$C$2</c:f>
              <c:strCache>
                <c:ptCount val="1"/>
                <c:pt idx="0">
                  <c:v>Успеваемость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dLbl>
              <c:idx val="21"/>
              <c:layout>
                <c:manualLayout>
                  <c:x val="5.3290700772714384E-3"/>
                  <c:y val="-2.4310426923957334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44CB-4C55-97F5-A7762B27CD0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Лист2!$A$3:$A$59</c:f>
              <c:strCache>
                <c:ptCount val="56"/>
                <c:pt idx="0">
                  <c:v>-Русский язык</c:v>
                </c:pt>
                <c:pt idx="2">
                  <c:v>-Русский язык</c:v>
                </c:pt>
                <c:pt idx="4">
                  <c:v>-Русский язык</c:v>
                </c:pt>
                <c:pt idx="6">
                  <c:v>-Русский язык</c:v>
                </c:pt>
                <c:pt idx="8">
                  <c:v>-Математика</c:v>
                </c:pt>
                <c:pt idx="10">
                  <c:v>-Математика</c:v>
                </c:pt>
                <c:pt idx="12">
                  <c:v>-Математика</c:v>
                </c:pt>
                <c:pt idx="14">
                  <c:v>-Математика</c:v>
                </c:pt>
                <c:pt idx="16">
                  <c:v>-математика (углубленный уровень)</c:v>
                </c:pt>
                <c:pt idx="18">
                  <c:v>-математика (углубленный уровень)</c:v>
                </c:pt>
                <c:pt idx="20">
                  <c:v>-История</c:v>
                </c:pt>
                <c:pt idx="21">
                  <c:v>-История</c:v>
                </c:pt>
                <c:pt idx="23">
                  <c:v>-История</c:v>
                </c:pt>
                <c:pt idx="25">
                  <c:v>-История</c:v>
                </c:pt>
                <c:pt idx="27">
                  <c:v>-Физика</c:v>
                </c:pt>
                <c:pt idx="29">
                  <c:v>-Физика</c:v>
                </c:pt>
                <c:pt idx="31">
                  <c:v>-География </c:v>
                </c:pt>
                <c:pt idx="33">
                  <c:v>-География </c:v>
                </c:pt>
                <c:pt idx="35">
                  <c:v>-География</c:v>
                </c:pt>
                <c:pt idx="37">
                  <c:v>-Биология </c:v>
                </c:pt>
                <c:pt idx="39">
                  <c:v>-Биология</c:v>
                </c:pt>
                <c:pt idx="41">
                  <c:v>-Биология </c:v>
                </c:pt>
                <c:pt idx="43">
                  <c:v>-Биология</c:v>
                </c:pt>
                <c:pt idx="45">
                  <c:v>-Обществознание</c:v>
                </c:pt>
                <c:pt idx="47">
                  <c:v>-Обществознание</c:v>
                </c:pt>
                <c:pt idx="49">
                  <c:v>-Обществознание</c:v>
                </c:pt>
                <c:pt idx="51">
                  <c:v>-химия</c:v>
                </c:pt>
                <c:pt idx="53">
                  <c:v>-Английский язык </c:v>
                </c:pt>
                <c:pt idx="55">
                  <c:v>-Немецкий язык</c:v>
                </c:pt>
              </c:strCache>
            </c:strRef>
          </c:cat>
          <c:val>
            <c:numRef>
              <c:f>Лист2!$C$3:$C$59</c:f>
              <c:numCache>
                <c:formatCode>General</c:formatCode>
                <c:ptCount val="57"/>
                <c:pt idx="0" formatCode="0.0">
                  <c:v>87.34</c:v>
                </c:pt>
                <c:pt idx="2" formatCode="0.0">
                  <c:v>83.76</c:v>
                </c:pt>
                <c:pt idx="4" formatCode="0.0">
                  <c:v>82.27</c:v>
                </c:pt>
                <c:pt idx="6" formatCode="0.0">
                  <c:v>80.09</c:v>
                </c:pt>
                <c:pt idx="8" formatCode="0.0">
                  <c:v>90.8</c:v>
                </c:pt>
                <c:pt idx="10" formatCode="0.0">
                  <c:v>84.4</c:v>
                </c:pt>
                <c:pt idx="12" formatCode="0.0">
                  <c:v>85.46</c:v>
                </c:pt>
                <c:pt idx="14" formatCode="0.0">
                  <c:v>84.5</c:v>
                </c:pt>
                <c:pt idx="16" formatCode="0.0">
                  <c:v>93.33</c:v>
                </c:pt>
                <c:pt idx="18" formatCode="0.0">
                  <c:v>87.8</c:v>
                </c:pt>
                <c:pt idx="20" formatCode="0.0">
                  <c:v>90.39</c:v>
                </c:pt>
                <c:pt idx="21" formatCode="0.0">
                  <c:v>92.42</c:v>
                </c:pt>
                <c:pt idx="23" formatCode="0.0">
                  <c:v>90.92</c:v>
                </c:pt>
                <c:pt idx="25" formatCode="0.0">
                  <c:v>93.61</c:v>
                </c:pt>
                <c:pt idx="27" formatCode="0.0">
                  <c:v>88.23</c:v>
                </c:pt>
                <c:pt idx="29" formatCode="0.0">
                  <c:v>88.1</c:v>
                </c:pt>
                <c:pt idx="31" formatCode="0.0">
                  <c:v>96.97</c:v>
                </c:pt>
                <c:pt idx="33" formatCode="0.0">
                  <c:v>86.74</c:v>
                </c:pt>
                <c:pt idx="35" formatCode="0.0">
                  <c:v>90.83</c:v>
                </c:pt>
                <c:pt idx="37" formatCode="0.0">
                  <c:v>90.89</c:v>
                </c:pt>
                <c:pt idx="39" formatCode="0.0">
                  <c:v>82.25</c:v>
                </c:pt>
                <c:pt idx="41" formatCode="0.0">
                  <c:v>87</c:v>
                </c:pt>
                <c:pt idx="43" formatCode="0.0">
                  <c:v>93.1</c:v>
                </c:pt>
                <c:pt idx="45" formatCode="0.0">
                  <c:v>93.87</c:v>
                </c:pt>
                <c:pt idx="47" formatCode="0.0">
                  <c:v>86.66</c:v>
                </c:pt>
                <c:pt idx="49" formatCode="0.0">
                  <c:v>91.99</c:v>
                </c:pt>
                <c:pt idx="51" formatCode="0.0">
                  <c:v>92.32</c:v>
                </c:pt>
                <c:pt idx="53" formatCode="0.0">
                  <c:v>77.84</c:v>
                </c:pt>
                <c:pt idx="55" formatCode="0.0">
                  <c:v>92.86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4CB-4C55-97F5-A7762B27CD0E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259671864"/>
        <c:axId val="259675392"/>
      </c:barChart>
      <c:catAx>
        <c:axId val="25967186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259675392"/>
        <c:crosses val="autoZero"/>
        <c:auto val="1"/>
        <c:lblAlgn val="ctr"/>
        <c:lblOffset val="100"/>
        <c:noMultiLvlLbl val="0"/>
      </c:catAx>
      <c:valAx>
        <c:axId val="25967539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25967186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ПГО</c:v>
                </c:pt>
              </c:strCache>
            </c:strRef>
          </c:tx>
          <c:invertIfNegative val="0"/>
          <c:cat>
            <c:numRef>
              <c:f>Лист1!$A$2:$A$42</c:f>
              <c:numCache>
                <c:formatCode>General</c:formatCode>
                <c:ptCount val="39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17</c:v>
                </c:pt>
                <c:pt idx="17">
                  <c:v>18</c:v>
                </c:pt>
                <c:pt idx="18">
                  <c:v>19</c:v>
                </c:pt>
                <c:pt idx="19">
                  <c:v>20</c:v>
                </c:pt>
                <c:pt idx="20">
                  <c:v>21</c:v>
                </c:pt>
                <c:pt idx="21">
                  <c:v>22</c:v>
                </c:pt>
                <c:pt idx="22">
                  <c:v>23</c:v>
                </c:pt>
                <c:pt idx="23">
                  <c:v>24</c:v>
                </c:pt>
                <c:pt idx="24">
                  <c:v>25</c:v>
                </c:pt>
                <c:pt idx="25">
                  <c:v>26</c:v>
                </c:pt>
                <c:pt idx="26">
                  <c:v>27</c:v>
                </c:pt>
                <c:pt idx="27">
                  <c:v>28</c:v>
                </c:pt>
                <c:pt idx="28">
                  <c:v>29</c:v>
                </c:pt>
                <c:pt idx="29">
                  <c:v>30</c:v>
                </c:pt>
                <c:pt idx="30">
                  <c:v>31</c:v>
                </c:pt>
                <c:pt idx="31">
                  <c:v>32</c:v>
                </c:pt>
                <c:pt idx="32">
                  <c:v>33</c:v>
                </c:pt>
                <c:pt idx="33">
                  <c:v>34</c:v>
                </c:pt>
                <c:pt idx="34">
                  <c:v>35</c:v>
                </c:pt>
                <c:pt idx="35">
                  <c:v>36</c:v>
                </c:pt>
                <c:pt idx="36">
                  <c:v>37</c:v>
                </c:pt>
                <c:pt idx="37">
                  <c:v>38</c:v>
                </c:pt>
              </c:numCache>
            </c:numRef>
          </c:cat>
          <c:val>
            <c:numRef>
              <c:f>Лист1!$B$2:$B$42</c:f>
              <c:numCache>
                <c:formatCode>General</c:formatCode>
                <c:ptCount val="39"/>
                <c:pt idx="0">
                  <c:v>0.1</c:v>
                </c:pt>
                <c:pt idx="1">
                  <c:v>0.1</c:v>
                </c:pt>
                <c:pt idx="2">
                  <c:v>0.1</c:v>
                </c:pt>
                <c:pt idx="3">
                  <c:v>0.2</c:v>
                </c:pt>
                <c:pt idx="4">
                  <c:v>0.4</c:v>
                </c:pt>
                <c:pt idx="5">
                  <c:v>0.30000000000000032</c:v>
                </c:pt>
                <c:pt idx="6">
                  <c:v>0.30000000000000032</c:v>
                </c:pt>
                <c:pt idx="7">
                  <c:v>0.4</c:v>
                </c:pt>
                <c:pt idx="8">
                  <c:v>0.70000000000000062</c:v>
                </c:pt>
                <c:pt idx="9">
                  <c:v>0.5</c:v>
                </c:pt>
                <c:pt idx="10">
                  <c:v>0.4</c:v>
                </c:pt>
                <c:pt idx="11">
                  <c:v>0.60000000000000064</c:v>
                </c:pt>
                <c:pt idx="12">
                  <c:v>0.5</c:v>
                </c:pt>
                <c:pt idx="13">
                  <c:v>2.4</c:v>
                </c:pt>
                <c:pt idx="14">
                  <c:v>1.8</c:v>
                </c:pt>
                <c:pt idx="15">
                  <c:v>2.4</c:v>
                </c:pt>
                <c:pt idx="16">
                  <c:v>2.1</c:v>
                </c:pt>
                <c:pt idx="17">
                  <c:v>2.4</c:v>
                </c:pt>
                <c:pt idx="18">
                  <c:v>2.1</c:v>
                </c:pt>
                <c:pt idx="19">
                  <c:v>2.5</c:v>
                </c:pt>
                <c:pt idx="20">
                  <c:v>3.2</c:v>
                </c:pt>
                <c:pt idx="21">
                  <c:v>4.0999999999999996</c:v>
                </c:pt>
                <c:pt idx="22">
                  <c:v>3.8</c:v>
                </c:pt>
                <c:pt idx="23">
                  <c:v>5.4</c:v>
                </c:pt>
                <c:pt idx="24">
                  <c:v>4.4000000000000004</c:v>
                </c:pt>
                <c:pt idx="25">
                  <c:v>5.2</c:v>
                </c:pt>
                <c:pt idx="26">
                  <c:v>5.6</c:v>
                </c:pt>
                <c:pt idx="27">
                  <c:v>5.3</c:v>
                </c:pt>
                <c:pt idx="28">
                  <c:v>6.3</c:v>
                </c:pt>
                <c:pt idx="29">
                  <c:v>5.5</c:v>
                </c:pt>
                <c:pt idx="30">
                  <c:v>5.7</c:v>
                </c:pt>
                <c:pt idx="31">
                  <c:v>5.4</c:v>
                </c:pt>
                <c:pt idx="32">
                  <c:v>5</c:v>
                </c:pt>
                <c:pt idx="33">
                  <c:v>4.4000000000000004</c:v>
                </c:pt>
                <c:pt idx="34">
                  <c:v>4.0999999999999996</c:v>
                </c:pt>
                <c:pt idx="35">
                  <c:v>3.5</c:v>
                </c:pt>
                <c:pt idx="36">
                  <c:v>1.8</c:v>
                </c:pt>
                <c:pt idx="37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0E0-48F0-AF21-84CDDE8F298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59678920"/>
        <c:axId val="259673432"/>
      </c:barChart>
      <c:lineChart>
        <c:grouping val="standard"/>
        <c:varyColors val="0"/>
        <c:ser>
          <c:idx val="1"/>
          <c:order val="1"/>
          <c:tx>
            <c:strRef>
              <c:f>Лист1!$C$1</c:f>
              <c:strCache>
                <c:ptCount val="1"/>
                <c:pt idx="0">
                  <c:v>РК</c:v>
                </c:pt>
              </c:strCache>
            </c:strRef>
          </c:tx>
          <c:cat>
            <c:numRef>
              <c:f>Лист1!$A$2:$A$42</c:f>
              <c:numCache>
                <c:formatCode>General</c:formatCode>
                <c:ptCount val="39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17</c:v>
                </c:pt>
                <c:pt idx="17">
                  <c:v>18</c:v>
                </c:pt>
                <c:pt idx="18">
                  <c:v>19</c:v>
                </c:pt>
                <c:pt idx="19">
                  <c:v>20</c:v>
                </c:pt>
                <c:pt idx="20">
                  <c:v>21</c:v>
                </c:pt>
                <c:pt idx="21">
                  <c:v>22</c:v>
                </c:pt>
                <c:pt idx="22">
                  <c:v>23</c:v>
                </c:pt>
                <c:pt idx="23">
                  <c:v>24</c:v>
                </c:pt>
                <c:pt idx="24">
                  <c:v>25</c:v>
                </c:pt>
                <c:pt idx="25">
                  <c:v>26</c:v>
                </c:pt>
                <c:pt idx="26">
                  <c:v>27</c:v>
                </c:pt>
                <c:pt idx="27">
                  <c:v>28</c:v>
                </c:pt>
                <c:pt idx="28">
                  <c:v>29</c:v>
                </c:pt>
                <c:pt idx="29">
                  <c:v>30</c:v>
                </c:pt>
                <c:pt idx="30">
                  <c:v>31</c:v>
                </c:pt>
                <c:pt idx="31">
                  <c:v>32</c:v>
                </c:pt>
                <c:pt idx="32">
                  <c:v>33</c:v>
                </c:pt>
                <c:pt idx="33">
                  <c:v>34</c:v>
                </c:pt>
                <c:pt idx="34">
                  <c:v>35</c:v>
                </c:pt>
                <c:pt idx="35">
                  <c:v>36</c:v>
                </c:pt>
                <c:pt idx="36">
                  <c:v>37</c:v>
                </c:pt>
                <c:pt idx="37">
                  <c:v>38</c:v>
                </c:pt>
              </c:numCache>
            </c:numRef>
          </c:cat>
          <c:val>
            <c:numRef>
              <c:f>Лист1!$C$2:$C$42</c:f>
              <c:numCache>
                <c:formatCode>General</c:formatCode>
                <c:ptCount val="39"/>
                <c:pt idx="0">
                  <c:v>0</c:v>
                </c:pt>
                <c:pt idx="1">
                  <c:v>0.1</c:v>
                </c:pt>
                <c:pt idx="2">
                  <c:v>0.1</c:v>
                </c:pt>
                <c:pt idx="3">
                  <c:v>0.2</c:v>
                </c:pt>
                <c:pt idx="4">
                  <c:v>0.30000000000000032</c:v>
                </c:pt>
                <c:pt idx="5">
                  <c:v>0.30000000000000032</c:v>
                </c:pt>
                <c:pt idx="6">
                  <c:v>0.30000000000000032</c:v>
                </c:pt>
                <c:pt idx="7">
                  <c:v>0.4</c:v>
                </c:pt>
                <c:pt idx="8">
                  <c:v>0.60000000000000064</c:v>
                </c:pt>
                <c:pt idx="9">
                  <c:v>0.5</c:v>
                </c:pt>
                <c:pt idx="10">
                  <c:v>0.60000000000000064</c:v>
                </c:pt>
                <c:pt idx="11">
                  <c:v>0.60000000000000064</c:v>
                </c:pt>
                <c:pt idx="12">
                  <c:v>0.60000000000000064</c:v>
                </c:pt>
                <c:pt idx="13">
                  <c:v>2.2999999999999998</c:v>
                </c:pt>
                <c:pt idx="14">
                  <c:v>2</c:v>
                </c:pt>
                <c:pt idx="15">
                  <c:v>2.2000000000000002</c:v>
                </c:pt>
                <c:pt idx="16">
                  <c:v>2.2999999999999998</c:v>
                </c:pt>
                <c:pt idx="17">
                  <c:v>2.6</c:v>
                </c:pt>
                <c:pt idx="18">
                  <c:v>2.4</c:v>
                </c:pt>
                <c:pt idx="19">
                  <c:v>2.9</c:v>
                </c:pt>
                <c:pt idx="20">
                  <c:v>3.6</c:v>
                </c:pt>
                <c:pt idx="21">
                  <c:v>3.9</c:v>
                </c:pt>
                <c:pt idx="22">
                  <c:v>4.4000000000000004</c:v>
                </c:pt>
                <c:pt idx="23">
                  <c:v>5.0999999999999996</c:v>
                </c:pt>
                <c:pt idx="24">
                  <c:v>4.5999999999999996</c:v>
                </c:pt>
                <c:pt idx="25">
                  <c:v>5.0999999999999996</c:v>
                </c:pt>
                <c:pt idx="26">
                  <c:v>5.4</c:v>
                </c:pt>
                <c:pt idx="27">
                  <c:v>5.6</c:v>
                </c:pt>
                <c:pt idx="28">
                  <c:v>5.8</c:v>
                </c:pt>
                <c:pt idx="29">
                  <c:v>5.2</c:v>
                </c:pt>
                <c:pt idx="30">
                  <c:v>5.4</c:v>
                </c:pt>
                <c:pt idx="31">
                  <c:v>5.4</c:v>
                </c:pt>
                <c:pt idx="32">
                  <c:v>5.4</c:v>
                </c:pt>
                <c:pt idx="33">
                  <c:v>4.3</c:v>
                </c:pt>
                <c:pt idx="34">
                  <c:v>3.9</c:v>
                </c:pt>
                <c:pt idx="35">
                  <c:v>2.7</c:v>
                </c:pt>
                <c:pt idx="36">
                  <c:v>1.6</c:v>
                </c:pt>
                <c:pt idx="37">
                  <c:v>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80E0-48F0-AF21-84CDDE8F2983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РФ</c:v>
                </c:pt>
              </c:strCache>
            </c:strRef>
          </c:tx>
          <c:cat>
            <c:numRef>
              <c:f>Лист1!$A$2:$A$42</c:f>
              <c:numCache>
                <c:formatCode>General</c:formatCode>
                <c:ptCount val="39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17</c:v>
                </c:pt>
                <c:pt idx="17">
                  <c:v>18</c:v>
                </c:pt>
                <c:pt idx="18">
                  <c:v>19</c:v>
                </c:pt>
                <c:pt idx="19">
                  <c:v>20</c:v>
                </c:pt>
                <c:pt idx="20">
                  <c:v>21</c:v>
                </c:pt>
                <c:pt idx="21">
                  <c:v>22</c:v>
                </c:pt>
                <c:pt idx="22">
                  <c:v>23</c:v>
                </c:pt>
                <c:pt idx="23">
                  <c:v>24</c:v>
                </c:pt>
                <c:pt idx="24">
                  <c:v>25</c:v>
                </c:pt>
                <c:pt idx="25">
                  <c:v>26</c:v>
                </c:pt>
                <c:pt idx="26">
                  <c:v>27</c:v>
                </c:pt>
                <c:pt idx="27">
                  <c:v>28</c:v>
                </c:pt>
                <c:pt idx="28">
                  <c:v>29</c:v>
                </c:pt>
                <c:pt idx="29">
                  <c:v>30</c:v>
                </c:pt>
                <c:pt idx="30">
                  <c:v>31</c:v>
                </c:pt>
                <c:pt idx="31">
                  <c:v>32</c:v>
                </c:pt>
                <c:pt idx="32">
                  <c:v>33</c:v>
                </c:pt>
                <c:pt idx="33">
                  <c:v>34</c:v>
                </c:pt>
                <c:pt idx="34">
                  <c:v>35</c:v>
                </c:pt>
                <c:pt idx="35">
                  <c:v>36</c:v>
                </c:pt>
                <c:pt idx="36">
                  <c:v>37</c:v>
                </c:pt>
                <c:pt idx="37">
                  <c:v>38</c:v>
                </c:pt>
              </c:numCache>
            </c:numRef>
          </c:cat>
          <c:val>
            <c:numRef>
              <c:f>Лист1!$D$2:$D$42</c:f>
              <c:numCache>
                <c:formatCode>General</c:formatCode>
                <c:ptCount val="39"/>
                <c:pt idx="0">
                  <c:v>0.1</c:v>
                </c:pt>
                <c:pt idx="1">
                  <c:v>0.2</c:v>
                </c:pt>
                <c:pt idx="2">
                  <c:v>0.2</c:v>
                </c:pt>
                <c:pt idx="3">
                  <c:v>0.2</c:v>
                </c:pt>
                <c:pt idx="4">
                  <c:v>0.30000000000000032</c:v>
                </c:pt>
                <c:pt idx="5">
                  <c:v>0.4</c:v>
                </c:pt>
                <c:pt idx="6">
                  <c:v>0.4</c:v>
                </c:pt>
                <c:pt idx="7">
                  <c:v>0.5</c:v>
                </c:pt>
                <c:pt idx="8">
                  <c:v>0.5</c:v>
                </c:pt>
                <c:pt idx="9">
                  <c:v>0.60000000000000064</c:v>
                </c:pt>
                <c:pt idx="10">
                  <c:v>0.60000000000000064</c:v>
                </c:pt>
                <c:pt idx="11">
                  <c:v>0.60000000000000064</c:v>
                </c:pt>
                <c:pt idx="12">
                  <c:v>0.70000000000000062</c:v>
                </c:pt>
                <c:pt idx="13">
                  <c:v>3.2</c:v>
                </c:pt>
                <c:pt idx="14">
                  <c:v>2.7</c:v>
                </c:pt>
                <c:pt idx="15">
                  <c:v>2.5</c:v>
                </c:pt>
                <c:pt idx="16">
                  <c:v>2.6</c:v>
                </c:pt>
                <c:pt idx="17">
                  <c:v>2.6</c:v>
                </c:pt>
                <c:pt idx="18">
                  <c:v>2.8</c:v>
                </c:pt>
                <c:pt idx="19">
                  <c:v>2.2999999999999998</c:v>
                </c:pt>
                <c:pt idx="20">
                  <c:v>3.2</c:v>
                </c:pt>
                <c:pt idx="21">
                  <c:v>3.5</c:v>
                </c:pt>
                <c:pt idx="22">
                  <c:v>4.0999999999999996</c:v>
                </c:pt>
                <c:pt idx="23">
                  <c:v>4.9000000000000004</c:v>
                </c:pt>
                <c:pt idx="24">
                  <c:v>4.9000000000000004</c:v>
                </c:pt>
                <c:pt idx="25">
                  <c:v>4.9000000000000004</c:v>
                </c:pt>
                <c:pt idx="26">
                  <c:v>5.0999999999999996</c:v>
                </c:pt>
                <c:pt idx="27">
                  <c:v>5.3</c:v>
                </c:pt>
                <c:pt idx="28">
                  <c:v>5.3</c:v>
                </c:pt>
                <c:pt idx="29">
                  <c:v>5.4</c:v>
                </c:pt>
                <c:pt idx="30">
                  <c:v>5.3</c:v>
                </c:pt>
                <c:pt idx="31">
                  <c:v>5.2</c:v>
                </c:pt>
                <c:pt idx="32">
                  <c:v>4.7</c:v>
                </c:pt>
                <c:pt idx="33">
                  <c:v>4.3</c:v>
                </c:pt>
                <c:pt idx="34">
                  <c:v>3.6</c:v>
                </c:pt>
                <c:pt idx="35">
                  <c:v>2.7</c:v>
                </c:pt>
                <c:pt idx="36">
                  <c:v>1.9000000000000001</c:v>
                </c:pt>
                <c:pt idx="37">
                  <c:v>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80E0-48F0-AF21-84CDDE8F298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59678920"/>
        <c:axId val="259673432"/>
      </c:lineChart>
      <c:catAx>
        <c:axId val="25967892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259673432"/>
        <c:crosses val="autoZero"/>
        <c:auto val="1"/>
        <c:lblAlgn val="ctr"/>
        <c:lblOffset val="100"/>
        <c:noMultiLvlLbl val="0"/>
      </c:catAx>
      <c:valAx>
        <c:axId val="259673432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259678920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87455830388692557"/>
          <c:y val="0.38957055214724712"/>
          <c:w val="0.11130742049469965"/>
          <c:h val="0.22085889570552147"/>
        </c:manualLayout>
      </c:layout>
      <c:overlay val="0"/>
    </c:legend>
    <c:plotVisOnly val="1"/>
    <c:dispBlanksAs val="gap"/>
    <c:showDLblsOverMax val="0"/>
  </c:chart>
  <c:externalData r:id="rId2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0332435802271482"/>
          <c:y val="4.0089547630075661E-2"/>
          <c:w val="0.7385697360746577"/>
          <c:h val="0.86049931258593504"/>
        </c:manualLayout>
      </c:layout>
      <c:bar3DChart>
        <c:barDir val="col"/>
        <c:grouping val="standar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математика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понизили</c:v>
                </c:pt>
                <c:pt idx="1">
                  <c:v>подтвердили</c:v>
                </c:pt>
                <c:pt idx="2">
                  <c:v>повысили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11.59</c:v>
                </c:pt>
                <c:pt idx="1">
                  <c:v>55.65</c:v>
                </c:pt>
                <c:pt idx="2">
                  <c:v>32.770000000000003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530-4608-9E83-4BBC913213A9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русский язык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понизили</c:v>
                </c:pt>
                <c:pt idx="1">
                  <c:v>подтвердили</c:v>
                </c:pt>
                <c:pt idx="2">
                  <c:v>повысили</c:v>
                </c:pt>
              </c:strCache>
            </c:strRef>
          </c:cat>
          <c:val>
            <c:numRef>
              <c:f>Лист1!$C$2:$C$4</c:f>
              <c:numCache>
                <c:formatCode>General</c:formatCode>
                <c:ptCount val="3"/>
                <c:pt idx="0">
                  <c:v>18.16</c:v>
                </c:pt>
                <c:pt idx="1">
                  <c:v>64.410000000000025</c:v>
                </c:pt>
                <c:pt idx="2">
                  <c:v>17.439999999999987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530-4608-9E83-4BBC913213A9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ОМ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понизили</c:v>
                </c:pt>
                <c:pt idx="1">
                  <c:v>подтвердили</c:v>
                </c:pt>
                <c:pt idx="2">
                  <c:v>повысили</c:v>
                </c:pt>
              </c:strCache>
            </c:strRef>
          </c:cat>
          <c:val>
            <c:numRef>
              <c:f>Лист1!$D$2:$D$4</c:f>
              <c:numCache>
                <c:formatCode>General</c:formatCode>
                <c:ptCount val="3"/>
                <c:pt idx="0">
                  <c:v>14.54</c:v>
                </c:pt>
                <c:pt idx="1">
                  <c:v>60.849999999999994</c:v>
                </c:pt>
                <c:pt idx="2">
                  <c:v>24.610000000000031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4530-4608-9E83-4BBC913213A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one"/>
        <c:axId val="259676176"/>
        <c:axId val="259678528"/>
        <c:axId val="353498640"/>
      </c:bar3DChart>
      <c:catAx>
        <c:axId val="259676176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259678528"/>
        <c:crosses val="autoZero"/>
        <c:auto val="1"/>
        <c:lblAlgn val="ctr"/>
        <c:lblOffset val="100"/>
        <c:noMultiLvlLbl val="0"/>
      </c:catAx>
      <c:valAx>
        <c:axId val="259678528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259676176"/>
        <c:crosses val="autoZero"/>
        <c:crossBetween val="between"/>
      </c:valAx>
      <c:serAx>
        <c:axId val="353498640"/>
        <c:scaling>
          <c:orientation val="minMax"/>
        </c:scaling>
        <c:delete val="0"/>
        <c:axPos val="b"/>
        <c:majorTickMark val="out"/>
        <c:minorTickMark val="none"/>
        <c:tickLblPos val="nextTo"/>
        <c:crossAx val="259678528"/>
        <c:crosses val="autoZero"/>
      </c:serAx>
    </c:plotArea>
    <c:legend>
      <c:legendPos val="r"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ПГО</c:v>
                </c:pt>
              </c:strCache>
            </c:strRef>
          </c:tx>
          <c:invertIfNegative val="0"/>
          <c:cat>
            <c:strRef>
              <c:f>Лист1!$A$2:$A$23</c:f>
              <c:strCache>
                <c:ptCount val="18"/>
                <c:pt idx="0">
                  <c:v>1К1</c:v>
                </c:pt>
                <c:pt idx="1">
                  <c:v>1К2</c:v>
                </c:pt>
                <c:pt idx="2">
                  <c:v>2</c:v>
                </c:pt>
                <c:pt idx="3">
                  <c:v>3</c:v>
                </c:pt>
                <c:pt idx="4">
                  <c:v>3</c:v>
                </c:pt>
                <c:pt idx="5">
                  <c:v>4</c:v>
                </c:pt>
                <c:pt idx="6">
                  <c:v>5</c:v>
                </c:pt>
                <c:pt idx="7">
                  <c:v>6</c:v>
                </c:pt>
                <c:pt idx="8">
                  <c:v>7</c:v>
                </c:pt>
                <c:pt idx="9">
                  <c:v>8</c:v>
                </c:pt>
                <c:pt idx="10">
                  <c:v>9</c:v>
                </c:pt>
                <c:pt idx="11">
                  <c:v>10</c:v>
                </c:pt>
                <c:pt idx="12">
                  <c:v>11</c:v>
                </c:pt>
                <c:pt idx="13">
                  <c:v>12</c:v>
                </c:pt>
                <c:pt idx="14">
                  <c:v>12</c:v>
                </c:pt>
                <c:pt idx="15">
                  <c:v>13</c:v>
                </c:pt>
                <c:pt idx="16">
                  <c:v>13</c:v>
                </c:pt>
                <c:pt idx="17">
                  <c:v>14</c:v>
                </c:pt>
              </c:strCache>
            </c:strRef>
          </c:cat>
          <c:val>
            <c:numRef>
              <c:f>Лист1!$B$2:$B$23</c:f>
              <c:numCache>
                <c:formatCode>General</c:formatCode>
                <c:ptCount val="20"/>
                <c:pt idx="0">
                  <c:v>57.78</c:v>
                </c:pt>
                <c:pt idx="1">
                  <c:v>87.440000000000026</c:v>
                </c:pt>
                <c:pt idx="2">
                  <c:v>69.42</c:v>
                </c:pt>
                <c:pt idx="3">
                  <c:v>85.79</c:v>
                </c:pt>
                <c:pt idx="4">
                  <c:v>78.13</c:v>
                </c:pt>
                <c:pt idx="5">
                  <c:v>75.900000000000006</c:v>
                </c:pt>
                <c:pt idx="6">
                  <c:v>79.430000000000007</c:v>
                </c:pt>
                <c:pt idx="7">
                  <c:v>55.98</c:v>
                </c:pt>
                <c:pt idx="8">
                  <c:v>64.069999999999993</c:v>
                </c:pt>
                <c:pt idx="9">
                  <c:v>72.39</c:v>
                </c:pt>
                <c:pt idx="10">
                  <c:v>73.92</c:v>
                </c:pt>
                <c:pt idx="11">
                  <c:v>73.27</c:v>
                </c:pt>
                <c:pt idx="12">
                  <c:v>65.649999999999991</c:v>
                </c:pt>
                <c:pt idx="13">
                  <c:v>69.78</c:v>
                </c:pt>
                <c:pt idx="14">
                  <c:v>71.97</c:v>
                </c:pt>
                <c:pt idx="15">
                  <c:v>71.940000000000026</c:v>
                </c:pt>
                <c:pt idx="16">
                  <c:v>46.27</c:v>
                </c:pt>
                <c:pt idx="17">
                  <c:v>39.800000000000004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013-4DBE-AEEC-BA144EEF06A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59671472"/>
        <c:axId val="259678136"/>
      </c:barChart>
      <c:lineChart>
        <c:grouping val="standard"/>
        <c:varyColors val="0"/>
        <c:ser>
          <c:idx val="1"/>
          <c:order val="1"/>
          <c:tx>
            <c:strRef>
              <c:f>Лист1!$C$1</c:f>
              <c:strCache>
                <c:ptCount val="1"/>
                <c:pt idx="0">
                  <c:v>РК</c:v>
                </c:pt>
              </c:strCache>
            </c:strRef>
          </c:tx>
          <c:cat>
            <c:strRef>
              <c:f>Лист1!$A$2:$A$23</c:f>
              <c:strCache>
                <c:ptCount val="18"/>
                <c:pt idx="0">
                  <c:v>1К1</c:v>
                </c:pt>
                <c:pt idx="1">
                  <c:v>1К2</c:v>
                </c:pt>
                <c:pt idx="2">
                  <c:v>2</c:v>
                </c:pt>
                <c:pt idx="3">
                  <c:v>3</c:v>
                </c:pt>
                <c:pt idx="4">
                  <c:v>3</c:v>
                </c:pt>
                <c:pt idx="5">
                  <c:v>4</c:v>
                </c:pt>
                <c:pt idx="6">
                  <c:v>5</c:v>
                </c:pt>
                <c:pt idx="7">
                  <c:v>6</c:v>
                </c:pt>
                <c:pt idx="8">
                  <c:v>7</c:v>
                </c:pt>
                <c:pt idx="9">
                  <c:v>8</c:v>
                </c:pt>
                <c:pt idx="10">
                  <c:v>9</c:v>
                </c:pt>
                <c:pt idx="11">
                  <c:v>10</c:v>
                </c:pt>
                <c:pt idx="12">
                  <c:v>11</c:v>
                </c:pt>
                <c:pt idx="13">
                  <c:v>12</c:v>
                </c:pt>
                <c:pt idx="14">
                  <c:v>12</c:v>
                </c:pt>
                <c:pt idx="15">
                  <c:v>13</c:v>
                </c:pt>
                <c:pt idx="16">
                  <c:v>13</c:v>
                </c:pt>
                <c:pt idx="17">
                  <c:v>14</c:v>
                </c:pt>
              </c:strCache>
            </c:strRef>
          </c:cat>
          <c:val>
            <c:numRef>
              <c:f>Лист1!$C$2:$C$23</c:f>
              <c:numCache>
                <c:formatCode>General</c:formatCode>
                <c:ptCount val="20"/>
                <c:pt idx="0">
                  <c:v>58.33</c:v>
                </c:pt>
                <c:pt idx="1">
                  <c:v>86.61999999999999</c:v>
                </c:pt>
                <c:pt idx="2">
                  <c:v>67.400000000000006</c:v>
                </c:pt>
                <c:pt idx="3">
                  <c:v>85.72</c:v>
                </c:pt>
                <c:pt idx="4">
                  <c:v>79.55</c:v>
                </c:pt>
                <c:pt idx="5">
                  <c:v>75.47</c:v>
                </c:pt>
                <c:pt idx="6">
                  <c:v>79.25</c:v>
                </c:pt>
                <c:pt idx="7">
                  <c:v>56.11</c:v>
                </c:pt>
                <c:pt idx="8">
                  <c:v>63.339999999999996</c:v>
                </c:pt>
                <c:pt idx="9">
                  <c:v>70.3</c:v>
                </c:pt>
                <c:pt idx="10">
                  <c:v>72.06</c:v>
                </c:pt>
                <c:pt idx="11">
                  <c:v>70.97</c:v>
                </c:pt>
                <c:pt idx="12">
                  <c:v>65.8</c:v>
                </c:pt>
                <c:pt idx="13">
                  <c:v>69.22</c:v>
                </c:pt>
                <c:pt idx="14">
                  <c:v>72.59</c:v>
                </c:pt>
                <c:pt idx="15">
                  <c:v>69.95</c:v>
                </c:pt>
                <c:pt idx="16">
                  <c:v>44.46</c:v>
                </c:pt>
                <c:pt idx="17">
                  <c:v>37.020000000000003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1013-4DBE-AEEC-BA144EEF06A1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РФ</c:v>
                </c:pt>
              </c:strCache>
            </c:strRef>
          </c:tx>
          <c:cat>
            <c:strRef>
              <c:f>Лист1!$A$2:$A$23</c:f>
              <c:strCache>
                <c:ptCount val="18"/>
                <c:pt idx="0">
                  <c:v>1К1</c:v>
                </c:pt>
                <c:pt idx="1">
                  <c:v>1К2</c:v>
                </c:pt>
                <c:pt idx="2">
                  <c:v>2</c:v>
                </c:pt>
                <c:pt idx="3">
                  <c:v>3</c:v>
                </c:pt>
                <c:pt idx="4">
                  <c:v>3</c:v>
                </c:pt>
                <c:pt idx="5">
                  <c:v>4</c:v>
                </c:pt>
                <c:pt idx="6">
                  <c:v>5</c:v>
                </c:pt>
                <c:pt idx="7">
                  <c:v>6</c:v>
                </c:pt>
                <c:pt idx="8">
                  <c:v>7</c:v>
                </c:pt>
                <c:pt idx="9">
                  <c:v>8</c:v>
                </c:pt>
                <c:pt idx="10">
                  <c:v>9</c:v>
                </c:pt>
                <c:pt idx="11">
                  <c:v>10</c:v>
                </c:pt>
                <c:pt idx="12">
                  <c:v>11</c:v>
                </c:pt>
                <c:pt idx="13">
                  <c:v>12</c:v>
                </c:pt>
                <c:pt idx="14">
                  <c:v>12</c:v>
                </c:pt>
                <c:pt idx="15">
                  <c:v>13</c:v>
                </c:pt>
                <c:pt idx="16">
                  <c:v>13</c:v>
                </c:pt>
                <c:pt idx="17">
                  <c:v>14</c:v>
                </c:pt>
              </c:strCache>
            </c:strRef>
          </c:cat>
          <c:val>
            <c:numRef>
              <c:f>Лист1!$D$2:$D$23</c:f>
              <c:numCache>
                <c:formatCode>General</c:formatCode>
                <c:ptCount val="20"/>
                <c:pt idx="0">
                  <c:v>60.89</c:v>
                </c:pt>
                <c:pt idx="1">
                  <c:v>87.4</c:v>
                </c:pt>
                <c:pt idx="2">
                  <c:v>64.900000000000006</c:v>
                </c:pt>
                <c:pt idx="3">
                  <c:v>83.42</c:v>
                </c:pt>
                <c:pt idx="4">
                  <c:v>75.69</c:v>
                </c:pt>
                <c:pt idx="5">
                  <c:v>75.569999999999993</c:v>
                </c:pt>
                <c:pt idx="6">
                  <c:v>79.649999999999991</c:v>
                </c:pt>
                <c:pt idx="7">
                  <c:v>55.98</c:v>
                </c:pt>
                <c:pt idx="8">
                  <c:v>60.46</c:v>
                </c:pt>
                <c:pt idx="9">
                  <c:v>67.77</c:v>
                </c:pt>
                <c:pt idx="10">
                  <c:v>72.13</c:v>
                </c:pt>
                <c:pt idx="11">
                  <c:v>70.790000000000006</c:v>
                </c:pt>
                <c:pt idx="12">
                  <c:v>64.98</c:v>
                </c:pt>
                <c:pt idx="13">
                  <c:v>69.239999999999995</c:v>
                </c:pt>
                <c:pt idx="14">
                  <c:v>68.5</c:v>
                </c:pt>
                <c:pt idx="15">
                  <c:v>68.099999999999994</c:v>
                </c:pt>
                <c:pt idx="16">
                  <c:v>43.260000000000012</c:v>
                </c:pt>
                <c:pt idx="17">
                  <c:v>39.61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1013-4DBE-AEEC-BA144EEF06A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59671472"/>
        <c:axId val="259678136"/>
      </c:lineChart>
      <c:catAx>
        <c:axId val="25967147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259678136"/>
        <c:crosses val="autoZero"/>
        <c:auto val="1"/>
        <c:lblAlgn val="ctr"/>
        <c:lblOffset val="100"/>
        <c:noMultiLvlLbl val="0"/>
      </c:catAx>
      <c:valAx>
        <c:axId val="259678136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259671472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87455830388692557"/>
          <c:y val="0.38957055214724712"/>
          <c:w val="0.11130742049469965"/>
          <c:h val="0.22085889570552147"/>
        </c:manualLayout>
      </c:layout>
      <c:overlay val="0"/>
    </c:legend>
    <c:plotVisOnly val="1"/>
    <c:dispBlanksAs val="gap"/>
    <c:showDLblsOverMax val="0"/>
  </c:chart>
  <c:externalData r:id="rId2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7C7D9FC-3670-4941-B865-1AE1B4D8FD3F}" type="doc">
      <dgm:prSet loTypeId="urn:microsoft.com/office/officeart/2009/3/layout/StepUpProcess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85C749B7-2621-4645-9C2F-C63CCB7CB9D6}">
      <dgm:prSet phldrT="[Текст]" custT="1"/>
      <dgm:spPr/>
      <dgm:t>
        <a:bodyPr/>
        <a:lstStyle/>
        <a:p>
          <a:r>
            <a:rPr lang="ru-RU" sz="1400" b="1" dirty="0" err="1" smtClean="0">
              <a:solidFill>
                <a:schemeClr val="tx1"/>
              </a:solidFill>
            </a:rPr>
            <a:t>Внутришкольная</a:t>
          </a:r>
          <a:r>
            <a:rPr lang="ru-RU" sz="1400" b="1" dirty="0" smtClean="0">
              <a:solidFill>
                <a:schemeClr val="tx1"/>
              </a:solidFill>
            </a:rPr>
            <a:t> система оценки качества</a:t>
          </a:r>
          <a:endParaRPr lang="ru-RU" sz="1400" b="1" dirty="0">
            <a:solidFill>
              <a:schemeClr val="tx1"/>
            </a:solidFill>
          </a:endParaRPr>
        </a:p>
      </dgm:t>
    </dgm:pt>
    <dgm:pt modelId="{ED19CFCA-29E6-4757-BB03-EEDDED3A62BE}" type="parTrans" cxnId="{73978740-3D7E-4888-913C-1ED3546F5B0F}">
      <dgm:prSet/>
      <dgm:spPr/>
      <dgm:t>
        <a:bodyPr/>
        <a:lstStyle/>
        <a:p>
          <a:endParaRPr lang="ru-RU"/>
        </a:p>
      </dgm:t>
    </dgm:pt>
    <dgm:pt modelId="{B380C202-AECD-48BE-B2BD-CAF87E714E1C}" type="sibTrans" cxnId="{73978740-3D7E-4888-913C-1ED3546F5B0F}">
      <dgm:prSet/>
      <dgm:spPr/>
      <dgm:t>
        <a:bodyPr/>
        <a:lstStyle/>
        <a:p>
          <a:endParaRPr lang="ru-RU"/>
        </a:p>
      </dgm:t>
    </dgm:pt>
    <dgm:pt modelId="{678D5BAF-B235-4E80-8DBD-5B095B1CFC4D}">
      <dgm:prSet phldrT="[Текст]" custT="1"/>
      <dgm:spPr/>
      <dgm:t>
        <a:bodyPr/>
        <a:lstStyle/>
        <a:p>
          <a:r>
            <a:rPr lang="ru-RU" sz="1400" b="1" dirty="0" smtClean="0"/>
            <a:t>Муниципальная система  оценки качества</a:t>
          </a:r>
          <a:endParaRPr lang="ru-RU" sz="1400" b="1" dirty="0"/>
        </a:p>
      </dgm:t>
    </dgm:pt>
    <dgm:pt modelId="{9FF810FC-6288-4F23-8E52-D91B98D4E69F}" type="parTrans" cxnId="{210CA68E-A78D-4C3E-9CB1-99871ECEBAE4}">
      <dgm:prSet/>
      <dgm:spPr/>
      <dgm:t>
        <a:bodyPr/>
        <a:lstStyle/>
        <a:p>
          <a:endParaRPr lang="ru-RU"/>
        </a:p>
      </dgm:t>
    </dgm:pt>
    <dgm:pt modelId="{9BE34133-52E4-4653-9E5E-33B20726870F}" type="sibTrans" cxnId="{210CA68E-A78D-4C3E-9CB1-99871ECEBAE4}">
      <dgm:prSet/>
      <dgm:spPr/>
      <dgm:t>
        <a:bodyPr/>
        <a:lstStyle/>
        <a:p>
          <a:endParaRPr lang="ru-RU"/>
        </a:p>
      </dgm:t>
    </dgm:pt>
    <dgm:pt modelId="{9ACBF4F5-DEC4-433B-8497-DF25ED2DA9D8}">
      <dgm:prSet phldrT="[Текст]" custT="1"/>
      <dgm:spPr/>
      <dgm:t>
        <a:bodyPr/>
        <a:lstStyle/>
        <a:p>
          <a:r>
            <a:rPr lang="ru-RU" sz="1400" b="1" dirty="0" smtClean="0"/>
            <a:t>Региональная система оценки качества </a:t>
          </a:r>
        </a:p>
        <a:p>
          <a:r>
            <a:rPr lang="ru-RU" sz="1400" b="1" dirty="0" smtClean="0"/>
            <a:t>(ГИА –9)</a:t>
          </a:r>
          <a:endParaRPr lang="ru-RU" sz="1400" b="1" dirty="0"/>
        </a:p>
      </dgm:t>
    </dgm:pt>
    <dgm:pt modelId="{6BE27074-067F-4F5C-BEF3-C898130CE71D}" type="parTrans" cxnId="{2520970E-692F-43E1-BF8A-A3E8F03FF05E}">
      <dgm:prSet/>
      <dgm:spPr/>
      <dgm:t>
        <a:bodyPr/>
        <a:lstStyle/>
        <a:p>
          <a:endParaRPr lang="ru-RU"/>
        </a:p>
      </dgm:t>
    </dgm:pt>
    <dgm:pt modelId="{DF3102C4-6349-4290-9F23-3F5E997524F0}" type="sibTrans" cxnId="{2520970E-692F-43E1-BF8A-A3E8F03FF05E}">
      <dgm:prSet/>
      <dgm:spPr/>
      <dgm:t>
        <a:bodyPr/>
        <a:lstStyle/>
        <a:p>
          <a:endParaRPr lang="ru-RU"/>
        </a:p>
      </dgm:t>
    </dgm:pt>
    <dgm:pt modelId="{B8718928-F3CA-42E3-BBF3-252C68579E93}" type="pres">
      <dgm:prSet presAssocID="{77C7D9FC-3670-4941-B865-1AE1B4D8FD3F}" presName="rootnode" presStyleCnt="0">
        <dgm:presLayoutVars>
          <dgm:chMax/>
          <dgm:chPref/>
          <dgm:dir/>
          <dgm:animLvl val="lvl"/>
        </dgm:presLayoutVars>
      </dgm:prSet>
      <dgm:spPr/>
      <dgm:t>
        <a:bodyPr/>
        <a:lstStyle/>
        <a:p>
          <a:endParaRPr lang="ru-RU"/>
        </a:p>
      </dgm:t>
    </dgm:pt>
    <dgm:pt modelId="{F73A2BC4-AE85-48B6-B801-ECE92AF2E874}" type="pres">
      <dgm:prSet presAssocID="{85C749B7-2621-4645-9C2F-C63CCB7CB9D6}" presName="composite" presStyleCnt="0"/>
      <dgm:spPr/>
    </dgm:pt>
    <dgm:pt modelId="{33E907D8-B876-46AA-BF10-4223CD32391A}" type="pres">
      <dgm:prSet presAssocID="{85C749B7-2621-4645-9C2F-C63CCB7CB9D6}" presName="LShape" presStyleLbl="alignNode1" presStyleIdx="0" presStyleCnt="5"/>
      <dgm:spPr/>
    </dgm:pt>
    <dgm:pt modelId="{FBE8E014-5996-4FB6-AAA8-8568BE5EC93C}" type="pres">
      <dgm:prSet presAssocID="{85C749B7-2621-4645-9C2F-C63CCB7CB9D6}" presName="ParentText" presStyleLbl="revTx" presStyleIdx="0" presStyleCnt="3" custScaleX="115405" custScaleY="86987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24449E1-EE6F-4D8D-9582-32FA55A7D13A}" type="pres">
      <dgm:prSet presAssocID="{85C749B7-2621-4645-9C2F-C63CCB7CB9D6}" presName="Triangle" presStyleLbl="alignNode1" presStyleIdx="1" presStyleCnt="5"/>
      <dgm:spPr/>
    </dgm:pt>
    <dgm:pt modelId="{3E48C353-069C-4C2A-8E9E-FDA5FFDCC2C7}" type="pres">
      <dgm:prSet presAssocID="{B380C202-AECD-48BE-B2BD-CAF87E714E1C}" presName="sibTrans" presStyleCnt="0"/>
      <dgm:spPr/>
    </dgm:pt>
    <dgm:pt modelId="{49B3D17F-1C31-4024-971A-F46DCE6DEB7C}" type="pres">
      <dgm:prSet presAssocID="{B380C202-AECD-48BE-B2BD-CAF87E714E1C}" presName="space" presStyleCnt="0"/>
      <dgm:spPr/>
    </dgm:pt>
    <dgm:pt modelId="{7BD932A7-06D3-4087-AFA6-081F97950BF5}" type="pres">
      <dgm:prSet presAssocID="{678D5BAF-B235-4E80-8DBD-5B095B1CFC4D}" presName="composite" presStyleCnt="0"/>
      <dgm:spPr/>
    </dgm:pt>
    <dgm:pt modelId="{9746F184-F0C1-4E0E-947E-30CF1D209A65}" type="pres">
      <dgm:prSet presAssocID="{678D5BAF-B235-4E80-8DBD-5B095B1CFC4D}" presName="LShape" presStyleLbl="alignNode1" presStyleIdx="2" presStyleCnt="5" custScaleX="117804" custLinFactNeighborX="-10725" custLinFactNeighborY="-4725"/>
      <dgm:spPr/>
    </dgm:pt>
    <dgm:pt modelId="{64425A9B-ED7A-452C-802B-482C959B73D6}" type="pres">
      <dgm:prSet presAssocID="{678D5BAF-B235-4E80-8DBD-5B095B1CFC4D}" presName="ParentText" presStyleLbl="revTx" presStyleIdx="1" presStyleCnt="3" custScaleX="136387" custScaleY="96731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9C45E44-8348-4332-A0E9-0F3DFC4DEBD4}" type="pres">
      <dgm:prSet presAssocID="{678D5BAF-B235-4E80-8DBD-5B095B1CFC4D}" presName="Triangle" presStyleLbl="alignNode1" presStyleIdx="3" presStyleCnt="5"/>
      <dgm:spPr/>
    </dgm:pt>
    <dgm:pt modelId="{6A4A5FF7-E1C2-4685-8003-759369E94F69}" type="pres">
      <dgm:prSet presAssocID="{9BE34133-52E4-4653-9E5E-33B20726870F}" presName="sibTrans" presStyleCnt="0"/>
      <dgm:spPr/>
    </dgm:pt>
    <dgm:pt modelId="{B043FE9F-67A8-4BD3-953A-322DF5885C01}" type="pres">
      <dgm:prSet presAssocID="{9BE34133-52E4-4653-9E5E-33B20726870F}" presName="space" presStyleCnt="0"/>
      <dgm:spPr/>
    </dgm:pt>
    <dgm:pt modelId="{72F86508-F90A-4BDC-A6CF-3D2A49AF913E}" type="pres">
      <dgm:prSet presAssocID="{9ACBF4F5-DEC4-433B-8497-DF25ED2DA9D8}" presName="composite" presStyleCnt="0"/>
      <dgm:spPr/>
    </dgm:pt>
    <dgm:pt modelId="{49FE935D-5D23-4554-8EA7-1E99FC0320F6}" type="pres">
      <dgm:prSet presAssocID="{9ACBF4F5-DEC4-433B-8497-DF25ED2DA9D8}" presName="LShape" presStyleLbl="alignNode1" presStyleIdx="4" presStyleCnt="5"/>
      <dgm:spPr/>
      <dgm:t>
        <a:bodyPr/>
        <a:lstStyle/>
        <a:p>
          <a:endParaRPr lang="ru-RU"/>
        </a:p>
      </dgm:t>
    </dgm:pt>
    <dgm:pt modelId="{2BD3C636-A86A-4CED-9C21-0FFC705B58A7}" type="pres">
      <dgm:prSet presAssocID="{9ACBF4F5-DEC4-433B-8497-DF25ED2DA9D8}" presName="ParentText" presStyleLbl="revTx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2520970E-692F-43E1-BF8A-A3E8F03FF05E}" srcId="{77C7D9FC-3670-4941-B865-1AE1B4D8FD3F}" destId="{9ACBF4F5-DEC4-433B-8497-DF25ED2DA9D8}" srcOrd="2" destOrd="0" parTransId="{6BE27074-067F-4F5C-BEF3-C898130CE71D}" sibTransId="{DF3102C4-6349-4290-9F23-3F5E997524F0}"/>
    <dgm:cxn modelId="{DC1CAAF2-5D9D-4F0D-8A9B-3E18D5FF23F0}" type="presOf" srcId="{678D5BAF-B235-4E80-8DBD-5B095B1CFC4D}" destId="{64425A9B-ED7A-452C-802B-482C959B73D6}" srcOrd="0" destOrd="0" presId="urn:microsoft.com/office/officeart/2009/3/layout/StepUpProcess"/>
    <dgm:cxn modelId="{0F6A846A-3CA1-4130-92DB-C5BA4C258C09}" type="presOf" srcId="{77C7D9FC-3670-4941-B865-1AE1B4D8FD3F}" destId="{B8718928-F3CA-42E3-BBF3-252C68579E93}" srcOrd="0" destOrd="0" presId="urn:microsoft.com/office/officeart/2009/3/layout/StepUpProcess"/>
    <dgm:cxn modelId="{F23D4AE2-7E9D-447F-BBC8-522C4463FA17}" type="presOf" srcId="{9ACBF4F5-DEC4-433B-8497-DF25ED2DA9D8}" destId="{2BD3C636-A86A-4CED-9C21-0FFC705B58A7}" srcOrd="0" destOrd="0" presId="urn:microsoft.com/office/officeart/2009/3/layout/StepUpProcess"/>
    <dgm:cxn modelId="{FB68A201-3202-4AFB-80AF-FAAA8941FE87}" type="presOf" srcId="{85C749B7-2621-4645-9C2F-C63CCB7CB9D6}" destId="{FBE8E014-5996-4FB6-AAA8-8568BE5EC93C}" srcOrd="0" destOrd="0" presId="urn:microsoft.com/office/officeart/2009/3/layout/StepUpProcess"/>
    <dgm:cxn modelId="{210CA68E-A78D-4C3E-9CB1-99871ECEBAE4}" srcId="{77C7D9FC-3670-4941-B865-1AE1B4D8FD3F}" destId="{678D5BAF-B235-4E80-8DBD-5B095B1CFC4D}" srcOrd="1" destOrd="0" parTransId="{9FF810FC-6288-4F23-8E52-D91B98D4E69F}" sibTransId="{9BE34133-52E4-4653-9E5E-33B20726870F}"/>
    <dgm:cxn modelId="{73978740-3D7E-4888-913C-1ED3546F5B0F}" srcId="{77C7D9FC-3670-4941-B865-1AE1B4D8FD3F}" destId="{85C749B7-2621-4645-9C2F-C63CCB7CB9D6}" srcOrd="0" destOrd="0" parTransId="{ED19CFCA-29E6-4757-BB03-EEDDED3A62BE}" sibTransId="{B380C202-AECD-48BE-B2BD-CAF87E714E1C}"/>
    <dgm:cxn modelId="{A54578E0-DE99-4785-8B36-A0EB9A572315}" type="presParOf" srcId="{B8718928-F3CA-42E3-BBF3-252C68579E93}" destId="{F73A2BC4-AE85-48B6-B801-ECE92AF2E874}" srcOrd="0" destOrd="0" presId="urn:microsoft.com/office/officeart/2009/3/layout/StepUpProcess"/>
    <dgm:cxn modelId="{70FE5FFE-4426-402E-BC00-53066A648398}" type="presParOf" srcId="{F73A2BC4-AE85-48B6-B801-ECE92AF2E874}" destId="{33E907D8-B876-46AA-BF10-4223CD32391A}" srcOrd="0" destOrd="0" presId="urn:microsoft.com/office/officeart/2009/3/layout/StepUpProcess"/>
    <dgm:cxn modelId="{BC04AB10-2383-4304-B212-9DB616776514}" type="presParOf" srcId="{F73A2BC4-AE85-48B6-B801-ECE92AF2E874}" destId="{FBE8E014-5996-4FB6-AAA8-8568BE5EC93C}" srcOrd="1" destOrd="0" presId="urn:microsoft.com/office/officeart/2009/3/layout/StepUpProcess"/>
    <dgm:cxn modelId="{5454FA0A-CD78-4207-B742-BB920DF8AF35}" type="presParOf" srcId="{F73A2BC4-AE85-48B6-B801-ECE92AF2E874}" destId="{824449E1-EE6F-4D8D-9582-32FA55A7D13A}" srcOrd="2" destOrd="0" presId="urn:microsoft.com/office/officeart/2009/3/layout/StepUpProcess"/>
    <dgm:cxn modelId="{36F2F041-53E3-40A1-B5D0-E8C2FB995F95}" type="presParOf" srcId="{B8718928-F3CA-42E3-BBF3-252C68579E93}" destId="{3E48C353-069C-4C2A-8E9E-FDA5FFDCC2C7}" srcOrd="1" destOrd="0" presId="urn:microsoft.com/office/officeart/2009/3/layout/StepUpProcess"/>
    <dgm:cxn modelId="{61F8F5FF-6AB6-4CAD-8F49-F62DD396273A}" type="presParOf" srcId="{3E48C353-069C-4C2A-8E9E-FDA5FFDCC2C7}" destId="{49B3D17F-1C31-4024-971A-F46DCE6DEB7C}" srcOrd="0" destOrd="0" presId="urn:microsoft.com/office/officeart/2009/3/layout/StepUpProcess"/>
    <dgm:cxn modelId="{016BDFAB-92C8-4ACC-9512-D7211BC1F228}" type="presParOf" srcId="{B8718928-F3CA-42E3-BBF3-252C68579E93}" destId="{7BD932A7-06D3-4087-AFA6-081F97950BF5}" srcOrd="2" destOrd="0" presId="urn:microsoft.com/office/officeart/2009/3/layout/StepUpProcess"/>
    <dgm:cxn modelId="{DEBD588D-1785-47B7-A13A-5EE8023EC99F}" type="presParOf" srcId="{7BD932A7-06D3-4087-AFA6-081F97950BF5}" destId="{9746F184-F0C1-4E0E-947E-30CF1D209A65}" srcOrd="0" destOrd="0" presId="urn:microsoft.com/office/officeart/2009/3/layout/StepUpProcess"/>
    <dgm:cxn modelId="{1E7C02CA-F7C2-431F-91DE-55A6932222DE}" type="presParOf" srcId="{7BD932A7-06D3-4087-AFA6-081F97950BF5}" destId="{64425A9B-ED7A-452C-802B-482C959B73D6}" srcOrd="1" destOrd="0" presId="urn:microsoft.com/office/officeart/2009/3/layout/StepUpProcess"/>
    <dgm:cxn modelId="{D1065C54-7178-4BC3-987F-6E38B1E67825}" type="presParOf" srcId="{7BD932A7-06D3-4087-AFA6-081F97950BF5}" destId="{C9C45E44-8348-4332-A0E9-0F3DFC4DEBD4}" srcOrd="2" destOrd="0" presId="urn:microsoft.com/office/officeart/2009/3/layout/StepUpProcess"/>
    <dgm:cxn modelId="{97CC0FCA-3450-460E-B12E-46DC5081E692}" type="presParOf" srcId="{B8718928-F3CA-42E3-BBF3-252C68579E93}" destId="{6A4A5FF7-E1C2-4685-8003-759369E94F69}" srcOrd="3" destOrd="0" presId="urn:microsoft.com/office/officeart/2009/3/layout/StepUpProcess"/>
    <dgm:cxn modelId="{3D1CC964-5063-4C9C-8DC8-93DD974460D5}" type="presParOf" srcId="{6A4A5FF7-E1C2-4685-8003-759369E94F69}" destId="{B043FE9F-67A8-4BD3-953A-322DF5885C01}" srcOrd="0" destOrd="0" presId="urn:microsoft.com/office/officeart/2009/3/layout/StepUpProcess"/>
    <dgm:cxn modelId="{4F5CAA0D-E0A7-417F-B854-F134B8F9DF01}" type="presParOf" srcId="{B8718928-F3CA-42E3-BBF3-252C68579E93}" destId="{72F86508-F90A-4BDC-A6CF-3D2A49AF913E}" srcOrd="4" destOrd="0" presId="urn:microsoft.com/office/officeart/2009/3/layout/StepUpProcess"/>
    <dgm:cxn modelId="{38FAC30D-FF6D-4310-A305-2802E947D167}" type="presParOf" srcId="{72F86508-F90A-4BDC-A6CF-3D2A49AF913E}" destId="{49FE935D-5D23-4554-8EA7-1E99FC0320F6}" srcOrd="0" destOrd="0" presId="urn:microsoft.com/office/officeart/2009/3/layout/StepUpProcess"/>
    <dgm:cxn modelId="{B6D55B92-519F-4607-A4C1-73C6605C9EAE}" type="presParOf" srcId="{72F86508-F90A-4BDC-A6CF-3D2A49AF913E}" destId="{2BD3C636-A86A-4CED-9C21-0FFC705B58A7}" srcOrd="1" destOrd="0" presId="urn:microsoft.com/office/officeart/2009/3/layout/StepUp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3E907D8-B876-46AA-BF10-4223CD32391A}">
      <dsp:nvSpPr>
        <dsp:cNvPr id="0" name=""/>
        <dsp:cNvSpPr/>
      </dsp:nvSpPr>
      <dsp:spPr>
        <a:xfrm rot="5400000">
          <a:off x="329096" y="1621640"/>
          <a:ext cx="985969" cy="1640630"/>
        </a:xfrm>
        <a:prstGeom prst="corner">
          <a:avLst>
            <a:gd name="adj1" fmla="val 16120"/>
            <a:gd name="adj2" fmla="val 161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BE8E014-5996-4FB6-AAA8-8568BE5EC93C}">
      <dsp:nvSpPr>
        <dsp:cNvPr id="0" name=""/>
        <dsp:cNvSpPr/>
      </dsp:nvSpPr>
      <dsp:spPr>
        <a:xfrm>
          <a:off x="50426" y="2196311"/>
          <a:ext cx="1709345" cy="11293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err="1" smtClean="0">
              <a:solidFill>
                <a:schemeClr val="tx1"/>
              </a:solidFill>
            </a:rPr>
            <a:t>Внутришкольная</a:t>
          </a:r>
          <a:r>
            <a:rPr lang="ru-RU" sz="1400" b="1" kern="1200" dirty="0" smtClean="0">
              <a:solidFill>
                <a:schemeClr val="tx1"/>
              </a:solidFill>
            </a:rPr>
            <a:t> система оценки качества</a:t>
          </a:r>
          <a:endParaRPr lang="ru-RU" sz="1400" b="1" kern="1200" dirty="0">
            <a:solidFill>
              <a:schemeClr val="tx1"/>
            </a:solidFill>
          </a:endParaRPr>
        </a:p>
      </dsp:txBody>
      <dsp:txXfrm>
        <a:off x="50426" y="2196311"/>
        <a:ext cx="1709345" cy="1129380"/>
      </dsp:txXfrm>
    </dsp:sp>
    <dsp:sp modelId="{824449E1-EE6F-4D8D-9582-32FA55A7D13A}">
      <dsp:nvSpPr>
        <dsp:cNvPr id="0" name=""/>
        <dsp:cNvSpPr/>
      </dsp:nvSpPr>
      <dsp:spPr>
        <a:xfrm>
          <a:off x="1366218" y="1500855"/>
          <a:ext cx="279466" cy="279466"/>
        </a:xfrm>
        <a:prstGeom prst="triangle">
          <a:avLst>
            <a:gd name="adj" fmla="val 1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746F184-F0C1-4E0E-947E-30CF1D209A65}">
      <dsp:nvSpPr>
        <dsp:cNvPr id="0" name=""/>
        <dsp:cNvSpPr/>
      </dsp:nvSpPr>
      <dsp:spPr>
        <a:xfrm rot="5400000">
          <a:off x="2226517" y="1001537"/>
          <a:ext cx="985969" cy="1932728"/>
        </a:xfrm>
        <a:prstGeom prst="corner">
          <a:avLst>
            <a:gd name="adj1" fmla="val 16120"/>
            <a:gd name="adj2" fmla="val 161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4425A9B-ED7A-452C-802B-482C959B73D6}">
      <dsp:nvSpPr>
        <dsp:cNvPr id="0" name=""/>
        <dsp:cNvSpPr/>
      </dsp:nvSpPr>
      <dsp:spPr>
        <a:xfrm>
          <a:off x="1968415" y="1705589"/>
          <a:ext cx="2020124" cy="125589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/>
            <a:t>Муниципальная система  оценки качества</a:t>
          </a:r>
          <a:endParaRPr lang="ru-RU" sz="1400" b="1" kern="1200" dirty="0"/>
        </a:p>
      </dsp:txBody>
      <dsp:txXfrm>
        <a:off x="1968415" y="1705589"/>
        <a:ext cx="2020124" cy="1255890"/>
      </dsp:txXfrm>
    </dsp:sp>
    <dsp:sp modelId="{C9C45E44-8348-4332-A0E9-0F3DFC4DEBD4}">
      <dsp:nvSpPr>
        <dsp:cNvPr id="0" name=""/>
        <dsp:cNvSpPr/>
      </dsp:nvSpPr>
      <dsp:spPr>
        <a:xfrm>
          <a:off x="3439597" y="1073388"/>
          <a:ext cx="279466" cy="279466"/>
        </a:xfrm>
        <a:prstGeom prst="triangle">
          <a:avLst>
            <a:gd name="adj" fmla="val 1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9FE935D-5D23-4554-8EA7-1E99FC0320F6}">
      <dsp:nvSpPr>
        <dsp:cNvPr id="0" name=""/>
        <dsp:cNvSpPr/>
      </dsp:nvSpPr>
      <dsp:spPr>
        <a:xfrm rot="5400000">
          <a:off x="4183755" y="745484"/>
          <a:ext cx="985969" cy="1640630"/>
        </a:xfrm>
        <a:prstGeom prst="corner">
          <a:avLst>
            <a:gd name="adj1" fmla="val 16120"/>
            <a:gd name="adj2" fmla="val 161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BD3C636-A86A-4CED-9C21-0FFC705B58A7}">
      <dsp:nvSpPr>
        <dsp:cNvPr id="0" name=""/>
        <dsp:cNvSpPr/>
      </dsp:nvSpPr>
      <dsp:spPr>
        <a:xfrm>
          <a:off x="4019173" y="1235679"/>
          <a:ext cx="1481170" cy="129833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/>
            <a:t>Региональная система оценки качества </a:t>
          </a: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/>
            <a:t>(ГИА –9)</a:t>
          </a:r>
          <a:endParaRPr lang="ru-RU" sz="1400" b="1" kern="1200" dirty="0"/>
        </a:p>
      </dsp:txBody>
      <dsp:txXfrm>
        <a:off x="4019173" y="1235679"/>
        <a:ext cx="1481170" cy="129833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9/3/layout/StepUpProcess">
  <dgm:title val=""/>
  <dgm:desc val=""/>
  <dgm:catLst>
    <dgm:cat type="process" pri="13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grDir" val="bL"/>
          <dgm:param type="flowDir" val="row"/>
          <dgm:param type="off" val="off"/>
          <dgm:param type="bkpt" val="fixed"/>
          <dgm:param type="bkPtFixedVal" val="1"/>
        </dgm:alg>
      </dgm:if>
      <dgm:else name="Name2">
        <dgm:alg type="snake">
          <dgm:param type="grDir" val="bR"/>
          <dgm:param type="flowDir" val="row"/>
          <dgm:param type="off" val="off"/>
          <dgm:param type="bkpt" val="fixed"/>
          <dgm:param type="bkPtFixedVal" val="1"/>
        </dgm:alg>
      </dgm:else>
    </dgm:choose>
    <dgm:shape xmlns:r="http://schemas.openxmlformats.org/officeDocument/2006/relationships" r:blip="">
      <dgm:adjLst/>
    </dgm:shape>
    <dgm:constrLst>
      <dgm:constr type="alignOff" forName="rootnode" val="1"/>
      <dgm:constr type="primFontSz" for="des" ptType="node" op="equ" val="65"/>
      <dgm:constr type="w" for="ch" forName="composite" refType="w"/>
      <dgm:constr type="h" for="ch" forName="composite" refType="h"/>
      <dgm:constr type="sp" refType="h" refFor="ch" refForName="composite" op="equ" fact="-0.765"/>
      <dgm:constr type="w" for="ch" forName="sibTrans" refType="w" fact="0.103"/>
      <dgm:constr type="h" for="ch" forName="sibTrans" refType="h" fact="0.103"/>
    </dgm:constrLst>
    <dgm:forEach name="nodesForEach" axis="ch" ptType="node">
      <dgm:layoutNode name="composite">
        <dgm:alg type="composite">
          <dgm:param type="ar" val="0.861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LShape" refType="w" fact="0"/>
              <dgm:constr type="t" for="ch" forName="LShape" refType="h" fact="0.2347"/>
              <dgm:constr type="w" for="ch" forName="LShape" refType="w" fact="0.998"/>
              <dgm:constr type="h" for="ch" forName="LShape" refType="h" fact="0.5164"/>
              <dgm:constr type="r" for="ch" forName="ParentText" refType="w"/>
              <dgm:constr type="t" for="ch" forName="ParentText" refType="h" fact="0.32"/>
              <dgm:constr type="w" for="ch" forName="ParentText" refType="w" fact="0.901"/>
              <dgm:constr type="h" for="ch" forName="ParentText" refType="h" fact="0.68"/>
              <dgm:constr type="l" for="ch" forName="Triangle" refType="w" fact="0.83"/>
              <dgm:constr type="t" for="ch" forName="Triangle" refType="h" fact="0"/>
              <dgm:constr type="w" for="ch" forName="Triangle" refType="w" fact="0.17"/>
              <dgm:constr type="h" for="ch" forName="Triangle" refType="w" refFor="ch" refForName="Triangle"/>
            </dgm:constrLst>
          </dgm:if>
          <dgm:else name="Name5">
            <dgm:constrLst>
              <dgm:constr type="l" for="ch" forName="LShape" refType="w" fact="0.002"/>
              <dgm:constr type="t" for="ch" forName="LShape" refType="h" fact="0.2347"/>
              <dgm:constr type="w" for="ch" forName="LShape" refType="w"/>
              <dgm:constr type="h" for="ch" forName="LShape" refType="h" fact="0.5164"/>
              <dgm:constr type="l" for="ch" forName="ParentText" refType="w" fact="0"/>
              <dgm:constr type="t" for="ch" forName="ParentText" refType="h" fact="0.32"/>
              <dgm:constr type="w" for="ch" forName="ParentText" refType="w" fact="0.902"/>
              <dgm:constr type="h" for="ch" forName="ParentText" refType="h" fact="0.68"/>
              <dgm:constr type="l" for="ch" forName="Triangle" refType="w" fact="0"/>
              <dgm:constr type="t" for="ch" forName="Triangle" refType="h" fact="0"/>
              <dgm:constr type="w" for="ch" forName="Triangle" refType="w" fact="0.17"/>
              <dgm:constr type="h" for="ch" forName="Triangle" refType="w" refFor="ch" refForName="Triangle"/>
            </dgm:constrLst>
          </dgm:else>
        </dgm:choose>
        <dgm:layoutNode name="LShape" styleLbl="alignNode1">
          <dgm:alg type="sp"/>
          <dgm:choose name="Name6">
            <dgm:if name="Name7" func="var" arg="dir" op="equ" val="norm">
              <dgm:shape xmlns:r="http://schemas.openxmlformats.org/officeDocument/2006/relationships" rot="90" type="corner" r:blip="">
                <dgm:adjLst>
                  <dgm:adj idx="1" val="0.1612"/>
                  <dgm:adj idx="2" val="0.1611"/>
                </dgm:adjLst>
              </dgm:shape>
            </dgm:if>
            <dgm:else name="Name8">
              <dgm:shape xmlns:r="http://schemas.openxmlformats.org/officeDocument/2006/relationships" rot="180" type="corner" r:blip="">
                <dgm:adjLst>
                  <dgm:adj idx="1" val="0.1612"/>
                  <dgm:adj idx="2" val="0.1611"/>
                </dgm:adjLst>
              </dgm:shape>
            </dgm:else>
          </dgm:choose>
          <dgm:presOf/>
        </dgm:layoutNode>
        <dgm:layoutNode name="ParentText" styleLbl="revTx">
          <dgm:varLst>
            <dgm:chMax val="0"/>
            <dgm:chPref val="0"/>
            <dgm:bulletEnabled val="1"/>
          </dgm:varLst>
          <dgm:alg type="tx">
            <dgm:param type="parTxLTRAlign" val="l"/>
            <dgm:param type="txAnchorVert" val="t"/>
          </dgm:alg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choose name="Name9">
          <dgm:if name="Name10" axis="followSib" ptType="node" func="cnt" op="gte" val="1">
            <dgm:layoutNode name="Triangle" styleLbl="alignNode1">
              <dgm:alg type="sp"/>
              <dgm:choose name="Name11">
                <dgm:if name="Name12" func="var" arg="dir" op="equ" val="norm">
                  <dgm:shape xmlns:r="http://schemas.openxmlformats.org/officeDocument/2006/relationships" type="triangle" r:blip="">
                    <dgm:adjLst>
                      <dgm:adj idx="1" val="1"/>
                    </dgm:adjLst>
                  </dgm:shape>
                </dgm:if>
                <dgm:else name="Name13">
                  <dgm:shape xmlns:r="http://schemas.openxmlformats.org/officeDocument/2006/relationships" rot="90" type="triangle" r:blip="">
                    <dgm:adjLst>
                      <dgm:adj idx="1" val="1"/>
                    </dgm:adjLst>
                  </dgm:shape>
                </dgm:else>
              </dgm:choose>
              <dgm:presOf/>
            </dgm:layoutNode>
          </dgm:if>
          <dgm:else name="Name14"/>
        </dgm:choose>
      </dgm:layoutNode>
      <dgm:forEach name="sibTransForEach" axis="followSib" ptType="sibTrans" cnt="1">
        <dgm:layoutNode name="sibTrans">
          <dgm:alg type="composite">
            <dgm:param type="ar" val="0.861"/>
          </dgm:alg>
          <dgm:constrLst>
            <dgm:constr type="w" for="ch" forName="space" refType="w"/>
            <dgm:constr type="h" for="ch" forName="space" refType="w"/>
          </dgm:constrLst>
          <dgm:layoutNode name="space" styleLbl="alignNode1">
            <dgm:alg type="sp"/>
            <dgm:shape xmlns:r="http://schemas.openxmlformats.org/officeDocument/2006/relationships" r:blip="">
              <dgm:adjLst/>
            </dgm:shape>
            <dgm:presOf/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7453BEC-3845-44F6-A6DF-B84198E7DEB0}" type="datetimeFigureOut">
              <a:rPr lang="ru-RU" smtClean="0"/>
              <a:t>15.11.2024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21512A9-672A-472C-A13B-4CDD449FE43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807897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B8E3B88-488F-4849-BA73-C221E9C92CD1}" type="datetimeFigureOut">
              <a:rPr lang="ru-RU" smtClean="0"/>
              <a:t>15.11.2024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9CC792A-3590-48FA-8D07-FC7871538E4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756692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11/15/2024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6985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11/15/2024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8190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11/15/2024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53650595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11/15/2024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805933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11/15/2024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16148891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11/15/2024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529775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smtClean="0"/>
              <a:t>11/15/2024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123635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11/15/2024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924213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571" b="1" i="0">
                <a:solidFill>
                  <a:srgbClr val="006FC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10112" y="1577340"/>
            <a:ext cx="5307976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84156" y="1577340"/>
            <a:ext cx="5307976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11/15/2024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157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pPr marL="48985">
              <a:spcBef>
                <a:spcPts val="19"/>
              </a:spcBef>
            </a:pPr>
            <a:fld id="{81D60167-4931-47E6-BA6A-407CBD079E47}" type="slidenum">
              <a:rPr lang="ru-RU" spc="-6" smtClean="0"/>
              <a:pPr marL="48985">
                <a:spcBef>
                  <a:spcPts val="19"/>
                </a:spcBef>
              </a:pPr>
              <a:t>‹#›</a:t>
            </a:fld>
            <a:endParaRPr lang="ru-RU" spc="-6" dirty="0"/>
          </a:p>
        </p:txBody>
      </p:sp>
    </p:spTree>
    <p:extLst>
      <p:ext uri="{BB962C8B-B14F-4D97-AF65-F5344CB8AC3E}">
        <p14:creationId xmlns:p14="http://schemas.microsoft.com/office/powerpoint/2010/main" val="36381179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11/15/2024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54445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11/15/2024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86657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smtClean="0"/>
              <a:t>11/15/2024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6FF9F0C5-380F-41C2-899A-BAC0F0927E1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95005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11/15/2024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05279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11/15/2024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58807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11/15/2024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99014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/>
              <a:t>11/15/2024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16015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11/15/2024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18689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11/15/2024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645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2" r:id="rId1"/>
    <p:sldLayoutId id="2147483753" r:id="rId2"/>
    <p:sldLayoutId id="2147483754" r:id="rId3"/>
    <p:sldLayoutId id="2147483755" r:id="rId4"/>
    <p:sldLayoutId id="2147483756" r:id="rId5"/>
    <p:sldLayoutId id="2147483757" r:id="rId6"/>
    <p:sldLayoutId id="2147483758" r:id="rId7"/>
    <p:sldLayoutId id="2147483759" r:id="rId8"/>
    <p:sldLayoutId id="2147483760" r:id="rId9"/>
    <p:sldLayoutId id="2147483761" r:id="rId10"/>
    <p:sldLayoutId id="2147483762" r:id="rId11"/>
    <p:sldLayoutId id="2147483763" r:id="rId12"/>
    <p:sldLayoutId id="2147483764" r:id="rId13"/>
    <p:sldLayoutId id="2147483765" r:id="rId14"/>
    <p:sldLayoutId id="2147483766" r:id="rId15"/>
    <p:sldLayoutId id="2147483767" r:id="rId16"/>
    <p:sldLayoutId id="2147483768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diagramLayout" Target="../diagrams/layout1.xml"/><Relationship Id="rId7" Type="http://schemas.openxmlformats.org/officeDocument/2006/relationships/image" Target="../media/image1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86589" y="1612232"/>
            <a:ext cx="10515600" cy="2438604"/>
          </a:xfrm>
        </p:spPr>
        <p:txBody>
          <a:bodyPr/>
          <a:lstStyle/>
          <a:p>
            <a:pPr algn="ctr"/>
            <a:r>
              <a:rPr lang="ru-RU" altLang="ru-RU" sz="2400" b="1" i="1" kern="0" dirty="0" smtClean="0">
                <a:solidFill>
                  <a:prstClr val="black"/>
                </a:solidFill>
                <a:latin typeface="Arial"/>
                <a:ea typeface="+mn-ea"/>
                <a:cs typeface="+mn-cs"/>
              </a:rPr>
              <a:t/>
            </a:r>
            <a:br>
              <a:rPr lang="ru-RU" altLang="ru-RU" sz="2400" b="1" i="1" kern="0" dirty="0" smtClean="0">
                <a:solidFill>
                  <a:prstClr val="black"/>
                </a:solidFill>
                <a:latin typeface="Arial"/>
                <a:ea typeface="+mn-ea"/>
                <a:cs typeface="+mn-cs"/>
              </a:rPr>
            </a:br>
            <a:r>
              <a:rPr lang="ru-RU" altLang="ru-RU" sz="2400" b="1" i="1" kern="0" dirty="0" smtClean="0">
                <a:solidFill>
                  <a:prstClr val="black"/>
                </a:solidFill>
                <a:latin typeface="Arial"/>
                <a:ea typeface="+mn-ea"/>
                <a:cs typeface="+mn-cs"/>
              </a:rPr>
              <a:t>От </a:t>
            </a:r>
            <a:r>
              <a:rPr lang="ru-RU" altLang="ru-RU" sz="2400" b="1" i="1" kern="0" dirty="0">
                <a:solidFill>
                  <a:prstClr val="black"/>
                </a:solidFill>
                <a:latin typeface="Arial"/>
                <a:ea typeface="+mn-ea"/>
                <a:cs typeface="+mn-cs"/>
              </a:rPr>
              <a:t>анализа </a:t>
            </a:r>
            <a:r>
              <a:rPr lang="ru-RU" altLang="ru-RU" sz="2400" b="1" i="1" kern="0" dirty="0" smtClean="0">
                <a:solidFill>
                  <a:prstClr val="black"/>
                </a:solidFill>
                <a:latin typeface="Arial"/>
                <a:ea typeface="+mn-ea"/>
                <a:cs typeface="+mn-cs"/>
              </a:rPr>
              <a:t>до  </a:t>
            </a:r>
            <a:r>
              <a:rPr lang="ru-RU" altLang="ru-RU" sz="2400" b="1" i="1" kern="0" dirty="0">
                <a:solidFill>
                  <a:prstClr val="black"/>
                </a:solidFill>
                <a:latin typeface="Arial"/>
                <a:ea typeface="+mn-ea"/>
                <a:cs typeface="+mn-cs"/>
              </a:rPr>
              <a:t>использования результатов процедур оценки качества образования к постановке задач развития: совместное решение </a:t>
            </a:r>
            <a:r>
              <a:rPr lang="ru-RU" altLang="ru-RU" sz="2400" b="1" i="1" kern="0" dirty="0" smtClean="0">
                <a:solidFill>
                  <a:prstClr val="black"/>
                </a:solidFill>
                <a:latin typeface="Arial"/>
                <a:ea typeface="+mn-ea"/>
                <a:cs typeface="+mn-cs"/>
              </a:rPr>
              <a:t>проблем</a:t>
            </a:r>
            <a:endParaRPr lang="ru-RU" sz="24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409824" y="4050832"/>
            <a:ext cx="9267825" cy="2289809"/>
          </a:xfrm>
        </p:spPr>
        <p:txBody>
          <a:bodyPr>
            <a:normAutofit/>
          </a:bodyPr>
          <a:lstStyle/>
          <a:p>
            <a:pPr algn="r"/>
            <a:endParaRPr lang="ru-RU" dirty="0" smtClean="0"/>
          </a:p>
          <a:p>
            <a:pPr algn="r"/>
            <a:endParaRPr lang="ru-RU" dirty="0"/>
          </a:p>
          <a:p>
            <a:pPr algn="r"/>
            <a:endParaRPr lang="ru-RU" dirty="0" smtClean="0"/>
          </a:p>
          <a:p>
            <a:pPr algn="r"/>
            <a:r>
              <a:rPr lang="ru-RU" dirty="0" smtClean="0"/>
              <a:t>Петрозаводский городской округ </a:t>
            </a:r>
          </a:p>
          <a:p>
            <a:pPr algn="r"/>
            <a:r>
              <a:rPr lang="ru-RU" dirty="0" smtClean="0"/>
              <a:t>08 февраля 2024 </a:t>
            </a:r>
            <a:r>
              <a:rPr lang="ru-RU" dirty="0"/>
              <a:t>года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014789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>
          <a:xfrm>
            <a:off x="628650" y="624110"/>
            <a:ext cx="11563350" cy="1280890"/>
          </a:xfrm>
        </p:spPr>
        <p:txBody>
          <a:bodyPr>
            <a:normAutofit/>
          </a:bodyPr>
          <a:lstStyle/>
          <a:p>
            <a:pPr algn="ctr"/>
            <a:r>
              <a:rPr lang="ru-RU" sz="2400" b="1" dirty="0"/>
              <a:t>Соответствие аттестационных и текущих отметок </a:t>
            </a:r>
          </a:p>
        </p:txBody>
      </p:sp>
      <p:sp>
        <p:nvSpPr>
          <p:cNvPr id="2" name="Текст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НОО</a:t>
            </a:r>
            <a:endParaRPr lang="ru-RU" dirty="0"/>
          </a:p>
        </p:txBody>
      </p:sp>
      <p:graphicFrame>
        <p:nvGraphicFramePr>
          <p:cNvPr id="9" name="Объект 8"/>
          <p:cNvGraphicFramePr>
            <a:graphicFrameLocks noGrp="1"/>
          </p:cNvGraphicFramePr>
          <p:nvPr>
            <p:ph sz="half" idx="2"/>
            <p:extLst/>
          </p:nvPr>
        </p:nvGraphicFramePr>
        <p:xfrm>
          <a:off x="371475" y="2390776"/>
          <a:ext cx="5695950" cy="44672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Текст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 algn="ctr"/>
            <a:r>
              <a:rPr lang="ru-RU" dirty="0" smtClean="0"/>
              <a:t>ООО математика</a:t>
            </a:r>
            <a:endParaRPr lang="ru-RU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quarter" idx="4"/>
          </p:nvPr>
        </p:nvPicPr>
        <p:blipFill>
          <a:blip r:embed="rId3"/>
          <a:stretch>
            <a:fillRect/>
          </a:stretch>
        </p:blipFill>
        <p:spPr>
          <a:xfrm>
            <a:off x="6381750" y="2622784"/>
            <a:ext cx="5667375" cy="40032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293615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562708" y="-64179"/>
            <a:ext cx="11629292" cy="1280890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/>
              <a:t/>
            </a:r>
            <a:br>
              <a:rPr lang="ru-RU" dirty="0"/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Достижение планируемых результатов (в % от числа участников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Текст 4"/>
          <p:cNvSpPr>
            <a:spLocks noGrp="1"/>
          </p:cNvSpPr>
          <p:nvPr>
            <p:ph type="body" idx="1"/>
          </p:nvPr>
        </p:nvSpPr>
        <p:spPr>
          <a:xfrm>
            <a:off x="553915" y="1972703"/>
            <a:ext cx="6378190" cy="576262"/>
          </a:xfrm>
        </p:spPr>
        <p:txBody>
          <a:bodyPr/>
          <a:lstStyle/>
          <a:p>
            <a:r>
              <a:rPr lang="ru-RU" dirty="0"/>
              <a:t>4 класс математика</a:t>
            </a:r>
          </a:p>
        </p:txBody>
      </p:sp>
      <p:pic>
        <p:nvPicPr>
          <p:cNvPr id="9" name="Объект 8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349494" y="2773604"/>
            <a:ext cx="5613156" cy="3588613"/>
          </a:xfrm>
          <a:prstGeom prst="rect">
            <a:avLst/>
          </a:prstGeom>
        </p:spPr>
      </p:pic>
      <p:sp>
        <p:nvSpPr>
          <p:cNvPr id="7" name="Текст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ru-RU" dirty="0" smtClean="0"/>
              <a:t>4 класс русский язык</a:t>
            </a:r>
            <a:endParaRPr lang="ru-RU" dirty="0"/>
          </a:p>
        </p:txBody>
      </p:sp>
      <p:graphicFrame>
        <p:nvGraphicFramePr>
          <p:cNvPr id="10" name="Объект 9"/>
          <p:cNvGraphicFramePr>
            <a:graphicFrameLocks noGrp="1"/>
          </p:cNvGraphicFramePr>
          <p:nvPr>
            <p:ph sz="quarter" idx="4"/>
            <p:extLst/>
          </p:nvPr>
        </p:nvGraphicFramePr>
        <p:xfrm>
          <a:off x="6057900" y="2546349"/>
          <a:ext cx="5715000" cy="381586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53714627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128337"/>
            <a:ext cx="11514666" cy="1320800"/>
          </a:xfrm>
        </p:spPr>
        <p:txBody>
          <a:bodyPr/>
          <a:lstStyle/>
          <a:p>
            <a:pPr algn="ctr"/>
            <a:r>
              <a:rPr lang="ru-RU" sz="24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Способы, приемы и формы повышения объективности проведения </a:t>
            </a:r>
            <a:r>
              <a:rPr lang="ru-RU" sz="24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процедур ОКО</a:t>
            </a:r>
            <a:endParaRPr lang="ru-RU" sz="2400" b="1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80474" y="1720516"/>
            <a:ext cx="12011526" cy="5092860"/>
          </a:xfrm>
          <a:solidFill>
            <a:schemeClr val="accent5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Система общественных и независимых наблюдателей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Организация и проведение процедур ОКО в соответствии с Порядком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Система контроля организации и проведения процедур, определение контрольных групп ОО 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Проверка работ (совместная, независимая (внешняя), перекрестная, уровневая, соответствующая критериям оценивания)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квалификация организаторов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своевременное обучение специалистов стандартизированному оцениванию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обратная связь с родителями</a:t>
            </a:r>
          </a:p>
          <a:p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Исключение мотивации для завышения баллов. Создание условий для заинтересованности ОО в получении объективных результатов для своей дальнейшей 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работы</a:t>
            </a:r>
          </a:p>
          <a:p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Внешняя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оценка качества образования - источник  объективной информации для анализа на уровне образовательной организации</a:t>
            </a:r>
            <a:b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400" dirty="0"/>
          </a:p>
          <a:p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4038865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39616" y="0"/>
            <a:ext cx="11623430" cy="1905000"/>
          </a:xfrm>
        </p:spPr>
        <p:txBody>
          <a:bodyPr>
            <a:normAutofit/>
          </a:bodyPr>
          <a:lstStyle/>
          <a:p>
            <a:pPr algn="ctr"/>
            <a:r>
              <a:rPr lang="ru-RU" b="1" dirty="0" smtClean="0"/>
              <a:t>Использование результатов</a:t>
            </a:r>
            <a:endParaRPr lang="ru-RU" b="1" dirty="0"/>
          </a:p>
        </p:txBody>
      </p:sp>
      <p:sp>
        <p:nvSpPr>
          <p:cNvPr id="5" name="Текст 4"/>
          <p:cNvSpPr>
            <a:spLocks noGrp="1"/>
          </p:cNvSpPr>
          <p:nvPr>
            <p:ph type="body" idx="1"/>
          </p:nvPr>
        </p:nvSpPr>
        <p:spPr>
          <a:xfrm>
            <a:off x="624254" y="2031024"/>
            <a:ext cx="6307851" cy="514713"/>
          </a:xfrm>
        </p:spPr>
        <p:txBody>
          <a:bodyPr/>
          <a:lstStyle/>
          <a:p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 конкретных ситуаций (метод кейсов, метод ситуационного анализа) — техника, использующая описание реальных ситуаций 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half" idx="2"/>
          </p:nvPr>
        </p:nvSpPr>
        <p:spPr>
          <a:xfrm>
            <a:off x="439616" y="2971800"/>
            <a:ext cx="6492489" cy="3613638"/>
          </a:xfrm>
        </p:spPr>
        <p:txBody>
          <a:bodyPr>
            <a:normAutofit fontScale="62500" lnSpcReduction="20000"/>
          </a:bodyPr>
          <a:lstStyle/>
          <a:p>
            <a:r>
              <a:rPr lang="ru-RU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Группа № 1 </a:t>
            </a:r>
          </a:p>
          <a:p>
            <a:r>
              <a:rPr lang="ru-RU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Управленческие решения по использованию результатов ВПР  для организации работы с обучающимися</a:t>
            </a:r>
          </a:p>
          <a:p>
            <a:r>
              <a:rPr lang="ru-RU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Группа №  2</a:t>
            </a:r>
          </a:p>
          <a:p>
            <a:r>
              <a:rPr lang="ru-RU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Управленческие решения по использованию результатов ВПР для организации работы с учителями</a:t>
            </a:r>
          </a:p>
          <a:p>
            <a:r>
              <a:rPr lang="ru-RU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Группа №  3</a:t>
            </a:r>
          </a:p>
          <a:p>
            <a:r>
              <a:rPr lang="ru-RU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Управленческие решения по использованию результатов ВПР для организации работы с </a:t>
            </a:r>
            <a:r>
              <a:rPr lang="ru-RU" sz="2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родителями</a:t>
            </a:r>
          </a:p>
          <a:p>
            <a:r>
              <a:rPr lang="ru-RU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Группа №  </a:t>
            </a:r>
            <a:r>
              <a:rPr lang="ru-RU" sz="2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endParaRPr lang="ru-RU" sz="2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Управленческие решения по использованию результатов ВПР для организации работы </a:t>
            </a:r>
            <a:r>
              <a:rPr lang="ru-RU" sz="2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 административной командой</a:t>
            </a:r>
          </a:p>
          <a:p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4494871" cy="576262"/>
          </a:xfrm>
        </p:spPr>
        <p:txBody>
          <a:bodyPr/>
          <a:lstStyle/>
          <a:p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Документы для анализа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Объект 7"/>
          <p:cNvSpPr>
            <a:spLocks noGrp="1"/>
          </p:cNvSpPr>
          <p:nvPr>
            <p:ph sz="quarter" idx="4"/>
          </p:nvPr>
        </p:nvSpPr>
        <p:spPr>
          <a:xfrm>
            <a:off x="7350369" y="3138854"/>
            <a:ext cx="4155262" cy="3130061"/>
          </a:xfrm>
        </p:spPr>
        <p:txBody>
          <a:bodyPr/>
          <a:lstStyle/>
          <a:p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Описание ВПР по предмету</a:t>
            </a:r>
          </a:p>
          <a:p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Достижение планируемых результатов</a:t>
            </a:r>
          </a:p>
          <a:p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Статистика по отметкам за ВПР по учебному предмету</a:t>
            </a:r>
          </a:p>
          <a:p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Сравнение отметок, полученных на ВПР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7494507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Карта управленческих решений</a:t>
            </a:r>
            <a:br>
              <a:rPr lang="ru-RU" dirty="0"/>
            </a:b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7" name="Объект 6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110405306"/>
              </p:ext>
            </p:extLst>
          </p:nvPr>
        </p:nvGraphicFramePr>
        <p:xfrm>
          <a:off x="193433" y="1397977"/>
          <a:ext cx="11799275" cy="471619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90344">
                  <a:extLst>
                    <a:ext uri="{9D8B030D-6E8A-4147-A177-3AD203B41FA5}">
                      <a16:colId xmlns:a16="http://schemas.microsoft.com/office/drawing/2014/main" val="2330921870"/>
                    </a:ext>
                  </a:extLst>
                </a:gridCol>
                <a:gridCol w="2400300">
                  <a:extLst>
                    <a:ext uri="{9D8B030D-6E8A-4147-A177-3AD203B41FA5}">
                      <a16:colId xmlns:a16="http://schemas.microsoft.com/office/drawing/2014/main" val="107834749"/>
                    </a:ext>
                  </a:extLst>
                </a:gridCol>
                <a:gridCol w="2505808">
                  <a:extLst>
                    <a:ext uri="{9D8B030D-6E8A-4147-A177-3AD203B41FA5}">
                      <a16:colId xmlns:a16="http://schemas.microsoft.com/office/drawing/2014/main" val="3526907350"/>
                    </a:ext>
                  </a:extLst>
                </a:gridCol>
                <a:gridCol w="2642968">
                  <a:extLst>
                    <a:ext uri="{9D8B030D-6E8A-4147-A177-3AD203B41FA5}">
                      <a16:colId xmlns:a16="http://schemas.microsoft.com/office/drawing/2014/main" val="1558481911"/>
                    </a:ext>
                  </a:extLst>
                </a:gridCol>
                <a:gridCol w="2359855">
                  <a:extLst>
                    <a:ext uri="{9D8B030D-6E8A-4147-A177-3AD203B41FA5}">
                      <a16:colId xmlns:a16="http://schemas.microsoft.com/office/drawing/2014/main" val="481390670"/>
                    </a:ext>
                  </a:extLst>
                </a:gridCol>
              </a:tblGrid>
              <a:tr h="2338754"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Документ для анализа</a:t>
                      </a:r>
                      <a:endParaRPr lang="ru-RU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Проблемы, выявленные</a:t>
                      </a:r>
                      <a:r>
                        <a:rPr lang="ru-RU" b="1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в ходе анализа</a:t>
                      </a:r>
                      <a:endParaRPr lang="ru-RU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Задачи, которые необходимо решить для повышения качества </a:t>
                      </a:r>
                      <a:r>
                        <a:rPr lang="ru-RU" b="1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обученности</a:t>
                      </a:r>
                      <a:endParaRPr lang="ru-RU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Пути решения проблемы (рассмотрение со</a:t>
                      </a:r>
                      <a:r>
                        <a:rPr lang="ru-RU" b="1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стороны обучающегося, учителя, родителя, административной команды)</a:t>
                      </a:r>
                      <a:endParaRPr lang="ru-RU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Организация </a:t>
                      </a:r>
                      <a:r>
                        <a:rPr lang="ru-RU" b="1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внутришкольного</a:t>
                      </a:r>
                      <a:r>
                        <a:rPr lang="ru-RU" b="1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контроля (направления, формы, периодичность)</a:t>
                      </a:r>
                      <a:endParaRPr lang="ru-RU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53116407"/>
                  </a:ext>
                </a:extLst>
              </a:tr>
              <a:tr h="448532"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Достижение планируемых результатов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57437453"/>
                  </a:ext>
                </a:extLst>
              </a:tr>
              <a:tr h="448532"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Статистика по отметкам за ВПР по учебному предмету</a:t>
                      </a:r>
                    </a:p>
                    <a:p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847228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875243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1628800"/>
            <a:ext cx="12192000" cy="5184576"/>
          </a:xfrm>
          <a:solidFill>
            <a:schemeClr val="accent5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2000" b="1" dirty="0" smtClean="0"/>
              <a:t> </a:t>
            </a:r>
          </a:p>
          <a:p>
            <a:pPr marL="0" indent="0" algn="ctr">
              <a:buNone/>
            </a:pP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«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Самое главное в нашей работе – качество образования. Мы можем улучшать школы, создавать идеальные условия, но если там нет высокого уровня обучения, никакого смысла в наших усилиях нет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</a:p>
          <a:p>
            <a:pPr marL="0" indent="0" algn="ctr">
              <a:buNone/>
            </a:pPr>
            <a:endParaRPr lang="ru-RU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«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Каждому региону и школе необходимо точечно прорабатывать все неусвоенные темы и предотвратить накопление слабых звеньев в цепи знаний к моменту единого государственного экзамена» </a:t>
            </a:r>
          </a:p>
          <a:p>
            <a:pPr marL="0" indent="0">
              <a:buNone/>
            </a:pP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r">
              <a:buNone/>
            </a:pP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С. С. Кравцов, </a:t>
            </a:r>
            <a:b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Министр просвещения Российской 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Федерации  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894254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2196214" y="288525"/>
            <a:ext cx="7807734" cy="395713"/>
          </a:xfrm>
        </p:spPr>
        <p:txBody>
          <a:bodyPr/>
          <a:lstStyle/>
          <a:p>
            <a:r>
              <a:rPr lang="ru-RU" dirty="0">
                <a:solidFill>
                  <a:schemeClr val="tx1"/>
                </a:solidFill>
              </a:rPr>
              <a:t>Единая система оценки качества образования</a:t>
            </a:r>
          </a:p>
        </p:txBody>
      </p:sp>
      <p:graphicFrame>
        <p:nvGraphicFramePr>
          <p:cNvPr id="7" name="Объект 6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739516121"/>
              </p:ext>
            </p:extLst>
          </p:nvPr>
        </p:nvGraphicFramePr>
        <p:xfrm>
          <a:off x="2351480" y="1567543"/>
          <a:ext cx="5502110" cy="439850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pSp>
        <p:nvGrpSpPr>
          <p:cNvPr id="10" name="Группа 9"/>
          <p:cNvGrpSpPr/>
          <p:nvPr/>
        </p:nvGrpSpPr>
        <p:grpSpPr>
          <a:xfrm>
            <a:off x="7695309" y="979715"/>
            <a:ext cx="4340584" cy="3204375"/>
            <a:chOff x="3730489" y="1152384"/>
            <a:chExt cx="3405342" cy="2334189"/>
          </a:xfrm>
        </p:grpSpPr>
        <p:sp>
          <p:nvSpPr>
            <p:cNvPr id="11" name="Фигура, имеющая форму буквы L 10"/>
            <p:cNvSpPr/>
            <p:nvPr/>
          </p:nvSpPr>
          <p:spPr>
            <a:xfrm rot="5400000">
              <a:off x="4175357" y="1680115"/>
              <a:ext cx="597242" cy="993798"/>
            </a:xfrm>
            <a:prstGeom prst="corner">
              <a:avLst>
                <a:gd name="adj1" fmla="val 16120"/>
                <a:gd name="adj2" fmla="val 16110"/>
              </a:avLst>
            </a:pr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2" name="Полилиния 11"/>
            <p:cNvSpPr/>
            <p:nvPr/>
          </p:nvSpPr>
          <p:spPr>
            <a:xfrm>
              <a:off x="4122863" y="2050431"/>
              <a:ext cx="1222641" cy="1436142"/>
            </a:xfrm>
            <a:custGeom>
              <a:avLst/>
              <a:gdLst>
                <a:gd name="connsiteX0" fmla="*/ 0 w 897206"/>
                <a:gd name="connsiteY0" fmla="*/ 0 h 2695477"/>
                <a:gd name="connsiteX1" fmla="*/ 897206 w 897206"/>
                <a:gd name="connsiteY1" fmla="*/ 0 h 2695477"/>
                <a:gd name="connsiteX2" fmla="*/ 897206 w 897206"/>
                <a:gd name="connsiteY2" fmla="*/ 2695477 h 2695477"/>
                <a:gd name="connsiteX3" fmla="*/ 0 w 897206"/>
                <a:gd name="connsiteY3" fmla="*/ 2695477 h 2695477"/>
                <a:gd name="connsiteX4" fmla="*/ 0 w 897206"/>
                <a:gd name="connsiteY4" fmla="*/ 0 h 269547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97206" h="2695477">
                  <a:moveTo>
                    <a:pt x="0" y="0"/>
                  </a:moveTo>
                  <a:lnTo>
                    <a:pt x="897206" y="0"/>
                  </a:lnTo>
                  <a:lnTo>
                    <a:pt x="897206" y="2695477"/>
                  </a:lnTo>
                  <a:lnTo>
                    <a:pt x="0" y="2695477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39189" tIns="39189" rIns="39189" bIns="39189" numCol="1" spcCol="1270" anchor="t" anchorCtr="0">
              <a:noAutofit/>
            </a:bodyPr>
            <a:lstStyle/>
            <a:p>
              <a:pPr defTabSz="457195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1400" b="1" dirty="0">
                  <a:solidFill>
                    <a:schemeClr val="tx1"/>
                  </a:solidFill>
                </a:rPr>
                <a:t>Федеральная система оценки качества (мониторинги, ВПР, НИКО, </a:t>
              </a:r>
            </a:p>
            <a:p>
              <a:pPr defTabSz="457195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1400" b="1" dirty="0">
                  <a:solidFill>
                    <a:schemeClr val="tx1"/>
                  </a:solidFill>
                </a:rPr>
                <a:t>ГИА-11)</a:t>
              </a:r>
            </a:p>
          </p:txBody>
        </p:sp>
        <p:sp>
          <p:nvSpPr>
            <p:cNvPr id="13" name="Равнобедренный треугольник 12"/>
            <p:cNvSpPr/>
            <p:nvPr/>
          </p:nvSpPr>
          <p:spPr>
            <a:xfrm>
              <a:off x="4865094" y="1656390"/>
              <a:ext cx="169284" cy="169284"/>
            </a:xfrm>
            <a:prstGeom prst="triangle">
              <a:avLst>
                <a:gd name="adj" fmla="val 100000"/>
              </a:avLst>
            </a:pr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4" name="Фигура, имеющая форму буквы L 13"/>
            <p:cNvSpPr/>
            <p:nvPr/>
          </p:nvSpPr>
          <p:spPr>
            <a:xfrm rot="5400000">
              <a:off x="5320693" y="954106"/>
              <a:ext cx="597242" cy="993798"/>
            </a:xfrm>
            <a:prstGeom prst="corner">
              <a:avLst>
                <a:gd name="adj1" fmla="val 16120"/>
                <a:gd name="adj2" fmla="val 16110"/>
              </a:avLst>
            </a:pr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5" name="Полилиния 14"/>
            <p:cNvSpPr/>
            <p:nvPr/>
          </p:nvSpPr>
          <p:spPr>
            <a:xfrm>
              <a:off x="5345504" y="1233316"/>
              <a:ext cx="1667915" cy="2119483"/>
            </a:xfrm>
            <a:custGeom>
              <a:avLst/>
              <a:gdLst>
                <a:gd name="connsiteX0" fmla="*/ 0 w 1216477"/>
                <a:gd name="connsiteY0" fmla="*/ 0 h 1706990"/>
                <a:gd name="connsiteX1" fmla="*/ 1216477 w 1216477"/>
                <a:gd name="connsiteY1" fmla="*/ 0 h 1706990"/>
                <a:gd name="connsiteX2" fmla="*/ 1216477 w 1216477"/>
                <a:gd name="connsiteY2" fmla="*/ 1706990 h 1706990"/>
                <a:gd name="connsiteX3" fmla="*/ 0 w 1216477"/>
                <a:gd name="connsiteY3" fmla="*/ 1706990 h 1706990"/>
                <a:gd name="connsiteX4" fmla="*/ 0 w 1216477"/>
                <a:gd name="connsiteY4" fmla="*/ 0 h 17069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16477" h="1706990">
                  <a:moveTo>
                    <a:pt x="0" y="0"/>
                  </a:moveTo>
                  <a:lnTo>
                    <a:pt x="1216477" y="0"/>
                  </a:lnTo>
                  <a:lnTo>
                    <a:pt x="1216477" y="1706990"/>
                  </a:lnTo>
                  <a:lnTo>
                    <a:pt x="0" y="1706990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39189" tIns="39189" rIns="39189" bIns="39189" numCol="1" spcCol="1270" anchor="t" anchorCtr="0">
              <a:noAutofit/>
            </a:bodyPr>
            <a:lstStyle/>
            <a:p>
              <a:pPr defTabSz="457195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ru-RU" sz="1029" dirty="0"/>
            </a:p>
          </p:txBody>
        </p:sp>
        <p:sp>
          <p:nvSpPr>
            <p:cNvPr id="16" name="Равнобедренный треугольник 15"/>
            <p:cNvSpPr/>
            <p:nvPr/>
          </p:nvSpPr>
          <p:spPr>
            <a:xfrm>
              <a:off x="3730489" y="2092372"/>
              <a:ext cx="169284" cy="169284"/>
            </a:xfrm>
            <a:prstGeom prst="triangle">
              <a:avLst>
                <a:gd name="adj" fmla="val 100000"/>
              </a:avLst>
            </a:pr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8" name="Полилиния 17"/>
            <p:cNvSpPr/>
            <p:nvPr/>
          </p:nvSpPr>
          <p:spPr>
            <a:xfrm>
              <a:off x="6238625" y="1326508"/>
              <a:ext cx="897206" cy="786454"/>
            </a:xfrm>
            <a:custGeom>
              <a:avLst/>
              <a:gdLst>
                <a:gd name="connsiteX0" fmla="*/ 0 w 897206"/>
                <a:gd name="connsiteY0" fmla="*/ 0 h 786454"/>
                <a:gd name="connsiteX1" fmla="*/ 897206 w 897206"/>
                <a:gd name="connsiteY1" fmla="*/ 0 h 786454"/>
                <a:gd name="connsiteX2" fmla="*/ 897206 w 897206"/>
                <a:gd name="connsiteY2" fmla="*/ 786454 h 786454"/>
                <a:gd name="connsiteX3" fmla="*/ 0 w 897206"/>
                <a:gd name="connsiteY3" fmla="*/ 786454 h 786454"/>
                <a:gd name="connsiteX4" fmla="*/ 0 w 897206"/>
                <a:gd name="connsiteY4" fmla="*/ 0 h 7864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97206" h="786454">
                  <a:moveTo>
                    <a:pt x="0" y="0"/>
                  </a:moveTo>
                  <a:lnTo>
                    <a:pt x="897206" y="0"/>
                  </a:lnTo>
                  <a:lnTo>
                    <a:pt x="897206" y="786454"/>
                  </a:lnTo>
                  <a:lnTo>
                    <a:pt x="0" y="786454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39189" tIns="39189" rIns="39189" bIns="39189" numCol="1" spcCol="1270" anchor="t" anchorCtr="0">
              <a:noAutofit/>
            </a:bodyPr>
            <a:lstStyle/>
            <a:p>
              <a:pPr defTabSz="457195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ru-RU" sz="1029"/>
            </a:p>
          </p:txBody>
        </p:sp>
      </p:grpSp>
      <p:pic>
        <p:nvPicPr>
          <p:cNvPr id="20" name="Рисунок 19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404801" y="4382168"/>
            <a:ext cx="2797860" cy="2313546"/>
          </a:xfrm>
          <a:prstGeom prst="rect">
            <a:avLst/>
          </a:prstGeom>
        </p:spPr>
      </p:pic>
      <p:pic>
        <p:nvPicPr>
          <p:cNvPr id="2" name="Рисунок 1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026814" y="4365412"/>
            <a:ext cx="2676021" cy="2303394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378068" y="837880"/>
            <a:ext cx="8836269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/>
              <a:t>Цель проведения оценочных </a:t>
            </a:r>
            <a:r>
              <a:rPr lang="ru-RU" b="1" dirty="0" smtClean="0"/>
              <a:t>процедур:</a:t>
            </a:r>
          </a:p>
          <a:p>
            <a:pPr marL="285750" indent="-285750">
              <a:buFontTx/>
              <a:buChar char="-"/>
            </a:pPr>
            <a:r>
              <a:rPr lang="ru-RU" b="1" dirty="0" smtClean="0"/>
              <a:t>развитие </a:t>
            </a:r>
            <a:r>
              <a:rPr lang="ru-RU" b="1" dirty="0"/>
              <a:t>единого образовательного пространства в Российской </a:t>
            </a:r>
            <a:r>
              <a:rPr lang="ru-RU" b="1" dirty="0" smtClean="0"/>
              <a:t>Федерации</a:t>
            </a:r>
            <a:r>
              <a:rPr lang="ru-RU" b="1" dirty="0"/>
              <a:t>;</a:t>
            </a:r>
            <a:endParaRPr lang="ru-RU" b="1" dirty="0" smtClean="0"/>
          </a:p>
          <a:p>
            <a:pPr marL="285750" indent="-285750">
              <a:buFontTx/>
              <a:buChar char="-"/>
            </a:pPr>
            <a:r>
              <a:rPr lang="ru-RU" b="1" dirty="0" smtClean="0"/>
              <a:t>совершенствование </a:t>
            </a:r>
            <a:r>
              <a:rPr lang="ru-RU" b="1" dirty="0"/>
              <a:t>общероссийской системы оценки качества образования</a:t>
            </a:r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r>
              <a:rPr lang="ru-RU" dirty="0" smtClean="0"/>
              <a:t>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15748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732085" y="624110"/>
            <a:ext cx="10348545" cy="1280890"/>
          </a:xfrm>
        </p:spPr>
        <p:txBody>
          <a:bodyPr>
            <a:normAutofit fontScale="90000"/>
          </a:bodyPr>
          <a:lstStyle/>
          <a:p>
            <a:r>
              <a:rPr lang="ru-RU" b="1" dirty="0"/>
              <a:t>Федеральные государственные образовательные стандарты включают в себя требования к:</a:t>
            </a:r>
            <a:br>
              <a:rPr lang="ru-RU" b="1" dirty="0"/>
            </a:br>
            <a:endParaRPr lang="ru-RU" b="1" dirty="0"/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10119620" cy="2394786"/>
          </a:xfrm>
        </p:spPr>
        <p:txBody>
          <a:bodyPr>
            <a:noAutofit/>
          </a:bodyPr>
          <a:lstStyle/>
          <a:p>
            <a:r>
              <a:rPr lang="ru-RU" sz="2400" dirty="0"/>
              <a:t>структуре основных образовательных программ (в том числе соотношению обязательной части основной образовательной программы и части, формируемой участниками образовательных отношений) и их объему;</a:t>
            </a:r>
          </a:p>
          <a:p>
            <a:r>
              <a:rPr lang="ru-RU" sz="2400" dirty="0"/>
              <a:t>условиям реализации основных образовательных программ, в том числе кадровым, финансовым, материально-техническим условиям;</a:t>
            </a:r>
          </a:p>
          <a:p>
            <a:r>
              <a:rPr lang="ru-RU" sz="2400" b="1" dirty="0"/>
              <a:t>результатам освоения основных образовательных </a:t>
            </a:r>
            <a:r>
              <a:rPr lang="ru-RU" sz="2400" b="1" dirty="0" smtClean="0"/>
              <a:t>программ</a:t>
            </a:r>
            <a:endParaRPr lang="ru-RU" sz="2400" b="1" dirty="0"/>
          </a:p>
          <a:p>
            <a:endParaRPr lang="ru-RU" sz="2400" dirty="0"/>
          </a:p>
        </p:txBody>
      </p:sp>
      <p:sp>
        <p:nvSpPr>
          <p:cNvPr id="5" name="Объект 4"/>
          <p:cNvSpPr>
            <a:spLocks noGrp="1"/>
          </p:cNvSpPr>
          <p:nvPr>
            <p:ph sz="half" idx="2"/>
          </p:nvPr>
        </p:nvSpPr>
        <p:spPr>
          <a:xfrm>
            <a:off x="5760721" y="5378335"/>
            <a:ext cx="5968538" cy="1205345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ru-RU" dirty="0"/>
              <a:t>часть 3 статьи 11 Федерального закона от 29.12.2012 </a:t>
            </a:r>
            <a:r>
              <a:rPr lang="ru-RU" dirty="0" smtClean="0"/>
              <a:t> </a:t>
            </a:r>
          </a:p>
          <a:p>
            <a:pPr marL="0" indent="0">
              <a:buNone/>
            </a:pPr>
            <a:r>
              <a:rPr lang="ru-RU" dirty="0" smtClean="0"/>
              <a:t>№ </a:t>
            </a:r>
            <a:r>
              <a:rPr lang="ru-RU" dirty="0"/>
              <a:t>273-ФЗ «Об образовании в Российской Федерации</a:t>
            </a:r>
          </a:p>
        </p:txBody>
      </p:sp>
    </p:spTree>
    <p:extLst>
      <p:ext uri="{BB962C8B-B14F-4D97-AF65-F5344CB8AC3E}">
        <p14:creationId xmlns:p14="http://schemas.microsoft.com/office/powerpoint/2010/main" val="12033574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-1" y="0"/>
            <a:ext cx="11019295" cy="937260"/>
          </a:xfrm>
        </p:spPr>
        <p:txBody>
          <a:bodyPr>
            <a:normAutofit/>
          </a:bodyPr>
          <a:lstStyle/>
          <a:p>
            <a:pPr algn="ctr"/>
            <a:r>
              <a:rPr lang="ru-RU" sz="2800" dirty="0">
                <a:solidFill>
                  <a:schemeClr val="tx1"/>
                </a:solidFill>
              </a:rPr>
              <a:t>Направления анализа и анализируемые аспекты </a:t>
            </a:r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16436183"/>
              </p:ext>
            </p:extLst>
          </p:nvPr>
        </p:nvGraphicFramePr>
        <p:xfrm>
          <a:off x="0" y="542440"/>
          <a:ext cx="12191999" cy="646108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1766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74133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93300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2252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Направление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Анализируемые аспекты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9847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Объективность оценки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образовательных результатов в </a:t>
                      </a:r>
                      <a:r>
                        <a:rPr lang="ru-RU" sz="1600" b="1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ОО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Выявление ОО с признаками необъективной оценки образовательных результатов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5808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Объективность проведения </a:t>
                      </a:r>
                      <a:r>
                        <a:rPr lang="ru-RU" sz="1600" b="1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оценочных </a:t>
                      </a:r>
                      <a:r>
                        <a:rPr lang="en-US" sz="1600" b="1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ru-RU" sz="1600" b="1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мер обеспечения объективности проведения</a:t>
                      </a:r>
                      <a:r>
                        <a:rPr lang="en-US" sz="1600" b="1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)</a:t>
                      </a:r>
                      <a:r>
                        <a:rPr lang="ru-RU" sz="1600" b="1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Сравнение показателей объективности оценочных процедур по отдельным процедурам, по годам, по средним показателям </a:t>
                      </a:r>
                      <a:r>
                        <a:rPr lang="ru-RU" sz="1600" b="1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РК </a:t>
                      </a: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и </a:t>
                      </a:r>
                      <a:r>
                        <a:rPr lang="ru-RU" sz="1600" b="1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РФ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9972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Качество массового образования в разрезе учебных предметов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Достижение устойчивых средних результатов по различным предметам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0236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Качество массового образования в </a:t>
                      </a:r>
                      <a:r>
                        <a:rPr lang="ru-RU" sz="1400" b="1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разрезе </a:t>
                      </a:r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оценочных </a:t>
                      </a:r>
                      <a:r>
                        <a:rPr lang="ru-RU" sz="1400" b="1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процедур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Достижение устойчивых средних результатов обучающимися в рамках различных оценочных процедур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9847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Достижение обязательного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минимума базовой подготовки в разрезе учебных предметов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Характеристики групп участников оценочных процедур с низкими результатами по учебным предметам 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9847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Достижение обязательного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минимума базовой подготовки в </a:t>
                      </a:r>
                      <a:r>
                        <a:rPr lang="ru-RU" sz="1400" b="1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разрезе </a:t>
                      </a:r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оценочных процедур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Характеристики групп участников с низкими результатами в различных оценочных процедурах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03745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i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</a:t>
                      </a:r>
                      <a:endParaRPr lang="ru-RU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b="1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Сопоставление</a:t>
                      </a:r>
                      <a:r>
                        <a:rPr lang="ru-RU" sz="1500" b="1" baseline="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500" b="1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результатов ВПР с другими оценочными процедурами (ГИА – 9 и ГИА – 11) и промежуточной аттестации обучающихся;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b="1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информации</a:t>
                      </a:r>
                      <a:r>
                        <a:rPr lang="ru-RU" sz="1500" b="1" baseline="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500" b="1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о выпускниках, претендовавших на аттестат с отличием и медаль «За особые успехи в учении», но не подтвердивших результатами ГИА;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b="1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ru-RU" sz="1500" b="1" baseline="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500" b="1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профессиональных дефицитов педагогических работников</a:t>
                      </a:r>
                      <a:r>
                        <a:rPr lang="ru-RU" sz="1500" b="1" baseline="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500" b="1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(прохождение курсов повышения квалификации по учебным предметам,</a:t>
                      </a:r>
                      <a:r>
                        <a:rPr lang="ru-RU" sz="1500" b="1" baseline="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в том числе </a:t>
                      </a:r>
                      <a:r>
                        <a:rPr lang="ru-RU" sz="1500" b="1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по </a:t>
                      </a:r>
                      <a:r>
                        <a:rPr lang="ru-RU" sz="1500" b="1" dirty="0" err="1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критериальному</a:t>
                      </a:r>
                      <a:r>
                        <a:rPr lang="ru-RU" sz="1500" b="1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оцениванию ВПР</a:t>
                      </a:r>
                      <a:r>
                        <a:rPr lang="ru-RU" sz="1500" b="1" baseline="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и </a:t>
                      </a:r>
                      <a:r>
                        <a:rPr lang="ru-RU" sz="1500" b="1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др.)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5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b="1" i="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Достижение устойчивых средних результатов по </a:t>
                      </a:r>
                      <a:r>
                        <a:rPr lang="ru-RU" sz="1500" b="1" i="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учебным предметам</a:t>
                      </a:r>
                      <a:endParaRPr lang="ru-RU" sz="1500" b="1" i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150566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23702" y="365760"/>
            <a:ext cx="11471782" cy="548640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 </a:t>
            </a:r>
            <a:r>
              <a:rPr lang="ru-RU" dirty="0"/>
              <a:t>Распределение школ с низкими результатами </a:t>
            </a:r>
            <a:r>
              <a:rPr lang="ru-RU" dirty="0" smtClean="0"/>
              <a:t>обучения</a:t>
            </a:r>
            <a:endParaRPr lang="ru-RU" sz="2200" dirty="0"/>
          </a:p>
        </p:txBody>
      </p:sp>
      <p:graphicFrame>
        <p:nvGraphicFramePr>
          <p:cNvPr id="7" name="Объект 6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3213666002"/>
              </p:ext>
            </p:extLst>
          </p:nvPr>
        </p:nvGraphicFramePr>
        <p:xfrm>
          <a:off x="304797" y="1743075"/>
          <a:ext cx="5829302" cy="499110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78329">
                  <a:extLst>
                    <a:ext uri="{9D8B030D-6E8A-4147-A177-3AD203B41FA5}">
                      <a16:colId xmlns:a16="http://schemas.microsoft.com/office/drawing/2014/main" val="1517615207"/>
                    </a:ext>
                  </a:extLst>
                </a:gridCol>
                <a:gridCol w="1152443">
                  <a:extLst>
                    <a:ext uri="{9D8B030D-6E8A-4147-A177-3AD203B41FA5}">
                      <a16:colId xmlns:a16="http://schemas.microsoft.com/office/drawing/2014/main" val="1907263327"/>
                    </a:ext>
                  </a:extLst>
                </a:gridCol>
                <a:gridCol w="1046285">
                  <a:extLst>
                    <a:ext uri="{9D8B030D-6E8A-4147-A177-3AD203B41FA5}">
                      <a16:colId xmlns:a16="http://schemas.microsoft.com/office/drawing/2014/main" val="416847229"/>
                    </a:ext>
                  </a:extLst>
                </a:gridCol>
                <a:gridCol w="839502">
                  <a:extLst>
                    <a:ext uri="{9D8B030D-6E8A-4147-A177-3AD203B41FA5}">
                      <a16:colId xmlns:a16="http://schemas.microsoft.com/office/drawing/2014/main" val="2887438153"/>
                    </a:ext>
                  </a:extLst>
                </a:gridCol>
                <a:gridCol w="1012743">
                  <a:extLst>
                    <a:ext uri="{9D8B030D-6E8A-4147-A177-3AD203B41FA5}">
                      <a16:colId xmlns:a16="http://schemas.microsoft.com/office/drawing/2014/main" val="1032413993"/>
                    </a:ext>
                  </a:extLst>
                </a:gridCol>
              </a:tblGrid>
              <a:tr h="922536">
                <a:tc>
                  <a:txBody>
                    <a:bodyPr/>
                    <a:lstStyle/>
                    <a:p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2020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2021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2022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2023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12978649"/>
                  </a:ext>
                </a:extLst>
              </a:tr>
              <a:tr h="1564299"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Петрозаводский</a:t>
                      </a:r>
                      <a:r>
                        <a:rPr lang="ru-RU" sz="18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городской округ</a:t>
                      </a:r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 (18%)</a:t>
                      </a:r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12 (31%)</a:t>
                      </a:r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</a:t>
                      </a:r>
                    </a:p>
                    <a:p>
                      <a:pPr algn="ctr"/>
                      <a:r>
                        <a:rPr lang="ru-RU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(38%)</a:t>
                      </a:r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 (30,7)</a:t>
                      </a:r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01726176"/>
                  </a:ext>
                </a:extLst>
              </a:tr>
              <a:tr h="1134120"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Всего по РК</a:t>
                      </a:r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72 </a:t>
                      </a:r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58</a:t>
                      </a:r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67</a:t>
                      </a:r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77278270"/>
                  </a:ext>
                </a:extLst>
              </a:tr>
              <a:tr h="1370146"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Процент от РК</a:t>
                      </a:r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9,7</a:t>
                      </a:r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20,6</a:t>
                      </a:r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</a:t>
                      </a:r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80089394"/>
                  </a:ext>
                </a:extLst>
              </a:tr>
            </a:tbl>
          </a:graphicData>
        </a:graphic>
      </p:graphicFrame>
      <p:graphicFrame>
        <p:nvGraphicFramePr>
          <p:cNvPr id="3" name="Объект 2"/>
          <p:cNvGraphicFramePr>
            <a:graphicFrameLocks noGrp="1"/>
          </p:cNvGraphicFramePr>
          <p:nvPr>
            <p:ph sz="half" idx="2"/>
            <p:extLst/>
          </p:nvPr>
        </p:nvGraphicFramePr>
        <p:xfrm>
          <a:off x="6305550" y="1743076"/>
          <a:ext cx="5786187" cy="489585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86187">
                  <a:extLst>
                    <a:ext uri="{9D8B030D-6E8A-4147-A177-3AD203B41FA5}">
                      <a16:colId xmlns:a16="http://schemas.microsoft.com/office/drawing/2014/main" val="539209861"/>
                    </a:ext>
                  </a:extLst>
                </a:gridCol>
              </a:tblGrid>
              <a:tr h="454882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Вызовы/дефициты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09913493"/>
                  </a:ext>
                </a:extLst>
              </a:tr>
              <a:tr h="844151">
                <a:tc>
                  <a:txBody>
                    <a:bodyPr/>
                    <a:lstStyle/>
                    <a:p>
                      <a:r>
                        <a:rPr lang="ru-RU" sz="20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Сформированность</a:t>
                      </a:r>
                      <a:r>
                        <a:rPr lang="ru-RU" sz="20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управленческих механизмов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94829476"/>
                  </a:ext>
                </a:extLst>
              </a:tr>
              <a:tr h="84415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Организационные особенности</a:t>
                      </a:r>
                    </a:p>
                    <a:p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70036895"/>
                  </a:ext>
                </a:extLst>
              </a:tr>
              <a:tr h="844151">
                <a:tc>
                  <a:txBody>
                    <a:bodyPr/>
                    <a:lstStyle/>
                    <a:p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Ресурсное, материально-техническое, кадровое</a:t>
                      </a:r>
                      <a:r>
                        <a:rPr lang="ru-RU" sz="20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оснащение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77281572"/>
                  </a:ext>
                </a:extLst>
              </a:tr>
              <a:tr h="477129">
                <a:tc>
                  <a:txBody>
                    <a:bodyPr/>
                    <a:lstStyle/>
                    <a:p>
                      <a:r>
                        <a:rPr lang="ru-RU" sz="20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Педагогико</a:t>
                      </a:r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-методический потенциал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82653105"/>
                  </a:ext>
                </a:extLst>
              </a:tr>
              <a:tr h="477129">
                <a:tc>
                  <a:txBody>
                    <a:bodyPr/>
                    <a:lstStyle/>
                    <a:p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Состав контингента обучающихся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02026007"/>
                  </a:ext>
                </a:extLst>
              </a:tr>
              <a:tr h="477129">
                <a:tc>
                  <a:txBody>
                    <a:bodyPr/>
                    <a:lstStyle/>
                    <a:p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Рост  рисков школьной </a:t>
                      </a:r>
                      <a:r>
                        <a:rPr lang="ru-RU" sz="20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неуспешности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51291415"/>
                  </a:ext>
                </a:extLst>
              </a:tr>
              <a:tr h="477129">
                <a:tc>
                  <a:txBody>
                    <a:bodyPr/>
                    <a:lstStyle/>
                    <a:p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9156072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093015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219809" y="0"/>
            <a:ext cx="5679829" cy="724081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Результаты </a:t>
            </a:r>
            <a:r>
              <a:rPr lang="ru-RU" dirty="0"/>
              <a:t>ВПР в 2023 году</a:t>
            </a:r>
            <a:br>
              <a:rPr lang="ru-RU" dirty="0"/>
            </a:br>
            <a:endParaRPr lang="ru-RU" dirty="0"/>
          </a:p>
        </p:txBody>
      </p:sp>
      <p:graphicFrame>
        <p:nvGraphicFramePr>
          <p:cNvPr id="10" name="Объект 9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574845877"/>
              </p:ext>
            </p:extLst>
          </p:nvPr>
        </p:nvGraphicFramePr>
        <p:xfrm>
          <a:off x="158264" y="724082"/>
          <a:ext cx="5644658" cy="311815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065627">
                  <a:extLst>
                    <a:ext uri="{9D8B030D-6E8A-4147-A177-3AD203B41FA5}">
                      <a16:colId xmlns:a16="http://schemas.microsoft.com/office/drawing/2014/main" val="2087163450"/>
                    </a:ext>
                  </a:extLst>
                </a:gridCol>
                <a:gridCol w="1185202">
                  <a:extLst>
                    <a:ext uri="{9D8B030D-6E8A-4147-A177-3AD203B41FA5}">
                      <a16:colId xmlns:a16="http://schemas.microsoft.com/office/drawing/2014/main" val="1323221488"/>
                    </a:ext>
                  </a:extLst>
                </a:gridCol>
                <a:gridCol w="1185202">
                  <a:extLst>
                    <a:ext uri="{9D8B030D-6E8A-4147-A177-3AD203B41FA5}">
                      <a16:colId xmlns:a16="http://schemas.microsoft.com/office/drawing/2014/main" val="3015016880"/>
                    </a:ext>
                  </a:extLst>
                </a:gridCol>
                <a:gridCol w="1125414">
                  <a:extLst>
                    <a:ext uri="{9D8B030D-6E8A-4147-A177-3AD203B41FA5}">
                      <a16:colId xmlns:a16="http://schemas.microsoft.com/office/drawing/2014/main" val="4212921268"/>
                    </a:ext>
                  </a:extLst>
                </a:gridCol>
                <a:gridCol w="1083213">
                  <a:extLst>
                    <a:ext uri="{9D8B030D-6E8A-4147-A177-3AD203B41FA5}">
                      <a16:colId xmlns:a16="http://schemas.microsoft.com/office/drawing/2014/main" val="4084131135"/>
                    </a:ext>
                  </a:extLst>
                </a:gridCol>
              </a:tblGrid>
              <a:tr h="103938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Класс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2020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2021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2022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2023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864923426"/>
                  </a:ext>
                </a:extLst>
              </a:tr>
              <a:tr h="103938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8096</a:t>
                      </a:r>
                      <a:endParaRPr lang="ru-RU" sz="12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9003</a:t>
                      </a:r>
                      <a:endParaRPr lang="ru-RU" sz="12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8309</a:t>
                      </a:r>
                      <a:endParaRPr lang="ru-RU" sz="12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9183</a:t>
                      </a:r>
                      <a:endParaRPr lang="ru-RU" sz="12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534014102"/>
                  </a:ext>
                </a:extLst>
              </a:tr>
              <a:tr h="103938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9693</a:t>
                      </a:r>
                      <a:endParaRPr lang="ru-RU" sz="12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10072</a:t>
                      </a:r>
                      <a:endParaRPr lang="ru-RU" sz="12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8059</a:t>
                      </a:r>
                      <a:endParaRPr lang="ru-RU" sz="12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11005</a:t>
                      </a:r>
                      <a:endParaRPr lang="ru-RU" sz="12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762289388"/>
                  </a:ext>
                </a:extLst>
              </a:tr>
            </a:tbl>
          </a:graphicData>
        </a:graphic>
      </p:graphicFrame>
      <p:sp>
        <p:nvSpPr>
          <p:cNvPr id="8" name="Текст 7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11" name="Объект 10"/>
          <p:cNvGraphicFramePr>
            <a:graphicFrameLocks noGrp="1"/>
          </p:cNvGraphicFramePr>
          <p:nvPr>
            <p:ph sz="quarter" idx="4"/>
            <p:extLst>
              <p:ext uri="{D42A27DB-BD31-4B8C-83A1-F6EECF244321}">
                <p14:modId xmlns:p14="http://schemas.microsoft.com/office/powerpoint/2010/main" val="2033615894"/>
              </p:ext>
            </p:extLst>
          </p:nvPr>
        </p:nvGraphicFramePr>
        <p:xfrm>
          <a:off x="5899638" y="105508"/>
          <a:ext cx="6292363" cy="380993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03385">
                  <a:extLst>
                    <a:ext uri="{9D8B030D-6E8A-4147-A177-3AD203B41FA5}">
                      <a16:colId xmlns:a16="http://schemas.microsoft.com/office/drawing/2014/main" val="778604080"/>
                    </a:ext>
                  </a:extLst>
                </a:gridCol>
                <a:gridCol w="281354">
                  <a:extLst>
                    <a:ext uri="{9D8B030D-6E8A-4147-A177-3AD203B41FA5}">
                      <a16:colId xmlns:a16="http://schemas.microsoft.com/office/drawing/2014/main" val="3061857290"/>
                    </a:ext>
                  </a:extLst>
                </a:gridCol>
                <a:gridCol w="579784">
                  <a:extLst>
                    <a:ext uri="{9D8B030D-6E8A-4147-A177-3AD203B41FA5}">
                      <a16:colId xmlns:a16="http://schemas.microsoft.com/office/drawing/2014/main" val="2891366301"/>
                    </a:ext>
                  </a:extLst>
                </a:gridCol>
                <a:gridCol w="544748">
                  <a:extLst>
                    <a:ext uri="{9D8B030D-6E8A-4147-A177-3AD203B41FA5}">
                      <a16:colId xmlns:a16="http://schemas.microsoft.com/office/drawing/2014/main" val="443640226"/>
                    </a:ext>
                  </a:extLst>
                </a:gridCol>
                <a:gridCol w="540611">
                  <a:extLst>
                    <a:ext uri="{9D8B030D-6E8A-4147-A177-3AD203B41FA5}">
                      <a16:colId xmlns:a16="http://schemas.microsoft.com/office/drawing/2014/main" val="1892082149"/>
                    </a:ext>
                  </a:extLst>
                </a:gridCol>
                <a:gridCol w="549474">
                  <a:extLst>
                    <a:ext uri="{9D8B030D-6E8A-4147-A177-3AD203B41FA5}">
                      <a16:colId xmlns:a16="http://schemas.microsoft.com/office/drawing/2014/main" val="860559347"/>
                    </a:ext>
                  </a:extLst>
                </a:gridCol>
                <a:gridCol w="549474">
                  <a:extLst>
                    <a:ext uri="{9D8B030D-6E8A-4147-A177-3AD203B41FA5}">
                      <a16:colId xmlns:a16="http://schemas.microsoft.com/office/drawing/2014/main" val="702673415"/>
                    </a:ext>
                  </a:extLst>
                </a:gridCol>
                <a:gridCol w="522886">
                  <a:extLst>
                    <a:ext uri="{9D8B030D-6E8A-4147-A177-3AD203B41FA5}">
                      <a16:colId xmlns:a16="http://schemas.microsoft.com/office/drawing/2014/main" val="2668897964"/>
                    </a:ext>
                  </a:extLst>
                </a:gridCol>
                <a:gridCol w="593787">
                  <a:extLst>
                    <a:ext uri="{9D8B030D-6E8A-4147-A177-3AD203B41FA5}">
                      <a16:colId xmlns:a16="http://schemas.microsoft.com/office/drawing/2014/main" val="2342759480"/>
                    </a:ext>
                  </a:extLst>
                </a:gridCol>
                <a:gridCol w="522886">
                  <a:extLst>
                    <a:ext uri="{9D8B030D-6E8A-4147-A177-3AD203B41FA5}">
                      <a16:colId xmlns:a16="http://schemas.microsoft.com/office/drawing/2014/main" val="1705572313"/>
                    </a:ext>
                  </a:extLst>
                </a:gridCol>
                <a:gridCol w="487437">
                  <a:extLst>
                    <a:ext uri="{9D8B030D-6E8A-4147-A177-3AD203B41FA5}">
                      <a16:colId xmlns:a16="http://schemas.microsoft.com/office/drawing/2014/main" val="1828630713"/>
                    </a:ext>
                  </a:extLst>
                </a:gridCol>
                <a:gridCol w="416537">
                  <a:extLst>
                    <a:ext uri="{9D8B030D-6E8A-4147-A177-3AD203B41FA5}">
                      <a16:colId xmlns:a16="http://schemas.microsoft.com/office/drawing/2014/main" val="3938383185"/>
                    </a:ext>
                  </a:extLst>
                </a:gridCol>
              </a:tblGrid>
              <a:tr h="150348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Наименование процедуры 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162" marR="48162" marT="0" marB="0" vert="vert27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Класс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162" marR="48162" marT="0" marB="0" vert="vert27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 dirty="0">
                          <a:effectLst/>
                        </a:rPr>
                        <a:t>Количество участников</a:t>
                      </a:r>
                      <a:endParaRPr lang="ru-RU" sz="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162" marR="48162" marT="0" marB="0" vert="vert27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Количество ОО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162" marR="48162" marT="0" marB="0" vert="vert27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 dirty="0" smtClean="0">
                          <a:effectLst/>
                        </a:rPr>
                        <a:t>Уровень</a:t>
                      </a:r>
                      <a:r>
                        <a:rPr lang="ru-RU" sz="700" baseline="0" dirty="0" smtClean="0">
                          <a:effectLst/>
                        </a:rPr>
                        <a:t>  </a:t>
                      </a:r>
                      <a:r>
                        <a:rPr lang="ru-RU" sz="700" dirty="0" smtClean="0">
                          <a:effectLst/>
                        </a:rPr>
                        <a:t>Успеваемости</a:t>
                      </a:r>
                      <a:endParaRPr lang="ru-RU" sz="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162" marR="48162" marT="0" marB="0" vert="vert27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 dirty="0">
                          <a:effectLst/>
                        </a:rPr>
                        <a:t>Успеваемость РК</a:t>
                      </a:r>
                      <a:endParaRPr lang="ru-RU" sz="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162" marR="48162" marT="0" marB="0" vert="vert27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 dirty="0">
                          <a:effectLst/>
                        </a:rPr>
                        <a:t>Качество </a:t>
                      </a:r>
                      <a:r>
                        <a:rPr lang="ru-RU" sz="700" dirty="0" err="1">
                          <a:effectLst/>
                        </a:rPr>
                        <a:t>обученности</a:t>
                      </a:r>
                      <a:endParaRPr lang="ru-RU" sz="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162" marR="48162" marT="0" marB="0" vert="vert27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Качество обученности РК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162" marR="48162" marT="0" marB="0" vert="vert27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Отметка "2"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162" marR="48162" marT="0" marB="0" vert="vert27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Отметка "3"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162" marR="48162" marT="0" marB="0" vert="vert27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 dirty="0">
                          <a:effectLst/>
                        </a:rPr>
                        <a:t>Отметка "4"</a:t>
                      </a:r>
                      <a:endParaRPr lang="ru-RU" sz="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162" marR="48162" marT="0" marB="0" vert="vert27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Отметка "5"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162" marR="48162" marT="0" marB="0" vert="vert270" anchor="ctr"/>
                </a:tc>
                <a:extLst>
                  <a:ext uri="{0D108BD9-81ED-4DB2-BD59-A6C34878D82A}">
                    <a16:rowId xmlns:a16="http://schemas.microsoft.com/office/drawing/2014/main" val="4172473345"/>
                  </a:ext>
                </a:extLst>
              </a:tr>
              <a:tr h="71956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ВПР-Русский язык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162" marR="4816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2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162" marR="4816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200" b="1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1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3068</a:t>
                      </a:r>
                      <a:endParaRPr lang="ru-RU" sz="1200" b="1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162" marR="4816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37</a:t>
                      </a:r>
                      <a:endParaRPr lang="ru-RU" sz="12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162" marR="4816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1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95,5</a:t>
                      </a: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162" marR="4816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95,33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162" marR="4816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66,63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162" marR="4816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64,45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162" marR="4816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4,5</a:t>
                      </a:r>
                      <a:endParaRPr lang="ru-RU" sz="12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162" marR="48162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1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26,9</a:t>
                      </a:r>
                      <a:endParaRPr lang="ru-RU" sz="12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162" marR="48162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1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48,8</a:t>
                      </a:r>
                      <a:endParaRPr lang="ru-RU" sz="12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162" marR="48162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1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19,8</a:t>
                      </a:r>
                      <a:endParaRPr lang="ru-RU" sz="12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162" marR="48162" marT="0" marB="0" anchor="b"/>
                </a:tc>
                <a:extLst>
                  <a:ext uri="{0D108BD9-81ED-4DB2-BD59-A6C34878D82A}">
                    <a16:rowId xmlns:a16="http://schemas.microsoft.com/office/drawing/2014/main" val="2366781123"/>
                  </a:ext>
                </a:extLst>
              </a:tr>
              <a:tr h="58211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ВПР-математика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162" marR="4816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2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162" marR="4816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3055</a:t>
                      </a:r>
                      <a:endParaRPr lang="ru-RU" sz="12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162" marR="4816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36</a:t>
                      </a:r>
                      <a:endParaRPr lang="ru-RU" sz="12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162" marR="4816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1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98,3</a:t>
                      </a: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162" marR="4816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97,85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162" marR="4816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82,09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162" marR="4816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79,83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162" marR="4816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1,73</a:t>
                      </a:r>
                      <a:endParaRPr lang="ru-RU" sz="12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162" marR="48162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16,17</a:t>
                      </a:r>
                      <a:endParaRPr lang="ru-RU" sz="12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162" marR="48162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1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46,4</a:t>
                      </a:r>
                      <a:endParaRPr lang="ru-RU" sz="12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162" marR="48162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1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35,8</a:t>
                      </a:r>
                      <a:endParaRPr lang="ru-RU" sz="12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162" marR="48162" marT="0" marB="0" anchor="b"/>
                </a:tc>
                <a:extLst>
                  <a:ext uri="{0D108BD9-81ED-4DB2-BD59-A6C34878D82A}">
                    <a16:rowId xmlns:a16="http://schemas.microsoft.com/office/drawing/2014/main" val="2236233220"/>
                  </a:ext>
                </a:extLst>
              </a:tr>
              <a:tr h="73572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ВПР-Окружающий мир 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162" marR="4816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2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162" marR="4816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3060</a:t>
                      </a:r>
                      <a:endParaRPr lang="ru-RU" sz="12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162" marR="4816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36</a:t>
                      </a:r>
                      <a:endParaRPr lang="ru-RU" sz="12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162" marR="4816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1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99,4</a:t>
                      </a:r>
                      <a:endParaRPr lang="ru-RU" sz="1200" b="1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162" marR="4816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99,58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162" marR="4816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86,9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162" marR="4816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85,64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162" marR="4816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0,56</a:t>
                      </a:r>
                      <a:endParaRPr lang="ru-RU" sz="12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162" marR="48162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1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12,5</a:t>
                      </a:r>
                      <a:endParaRPr lang="ru-RU" sz="12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162" marR="48162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1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58,3</a:t>
                      </a:r>
                      <a:endParaRPr lang="ru-RU" sz="12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162" marR="48162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1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28,6</a:t>
                      </a:r>
                      <a:endParaRPr lang="ru-RU" sz="12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162" marR="48162" marT="0" marB="0" anchor="b"/>
                </a:tc>
                <a:extLst>
                  <a:ext uri="{0D108BD9-81ED-4DB2-BD59-A6C34878D82A}">
                    <a16:rowId xmlns:a16="http://schemas.microsoft.com/office/drawing/2014/main" val="1422917914"/>
                  </a:ext>
                </a:extLst>
              </a:tr>
            </a:tbl>
          </a:graphicData>
        </a:graphic>
      </p:graphicFrame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71558359"/>
              </p:ext>
            </p:extLst>
          </p:nvPr>
        </p:nvGraphicFramePr>
        <p:xfrm>
          <a:off x="61547" y="3988952"/>
          <a:ext cx="5838088" cy="253799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17006">
                  <a:extLst>
                    <a:ext uri="{9D8B030D-6E8A-4147-A177-3AD203B41FA5}">
                      <a16:colId xmlns:a16="http://schemas.microsoft.com/office/drawing/2014/main" val="1842045061"/>
                    </a:ext>
                  </a:extLst>
                </a:gridCol>
                <a:gridCol w="486507">
                  <a:extLst>
                    <a:ext uri="{9D8B030D-6E8A-4147-A177-3AD203B41FA5}">
                      <a16:colId xmlns:a16="http://schemas.microsoft.com/office/drawing/2014/main" val="1637603556"/>
                    </a:ext>
                  </a:extLst>
                </a:gridCol>
                <a:gridCol w="608135">
                  <a:extLst>
                    <a:ext uri="{9D8B030D-6E8A-4147-A177-3AD203B41FA5}">
                      <a16:colId xmlns:a16="http://schemas.microsoft.com/office/drawing/2014/main" val="3021193003"/>
                    </a:ext>
                  </a:extLst>
                </a:gridCol>
                <a:gridCol w="542925">
                  <a:extLst>
                    <a:ext uri="{9D8B030D-6E8A-4147-A177-3AD203B41FA5}">
                      <a16:colId xmlns:a16="http://schemas.microsoft.com/office/drawing/2014/main" val="3916588856"/>
                    </a:ext>
                  </a:extLst>
                </a:gridCol>
                <a:gridCol w="478183">
                  <a:extLst>
                    <a:ext uri="{9D8B030D-6E8A-4147-A177-3AD203B41FA5}">
                      <a16:colId xmlns:a16="http://schemas.microsoft.com/office/drawing/2014/main" val="2375638250"/>
                    </a:ext>
                  </a:extLst>
                </a:gridCol>
                <a:gridCol w="475449">
                  <a:extLst>
                    <a:ext uri="{9D8B030D-6E8A-4147-A177-3AD203B41FA5}">
                      <a16:colId xmlns:a16="http://schemas.microsoft.com/office/drawing/2014/main" val="3256568132"/>
                    </a:ext>
                  </a:extLst>
                </a:gridCol>
                <a:gridCol w="419519">
                  <a:extLst>
                    <a:ext uri="{9D8B030D-6E8A-4147-A177-3AD203B41FA5}">
                      <a16:colId xmlns:a16="http://schemas.microsoft.com/office/drawing/2014/main" val="1500215685"/>
                    </a:ext>
                  </a:extLst>
                </a:gridCol>
                <a:gridCol w="515619">
                  <a:extLst>
                    <a:ext uri="{9D8B030D-6E8A-4147-A177-3AD203B41FA5}">
                      <a16:colId xmlns:a16="http://schemas.microsoft.com/office/drawing/2014/main" val="949202028"/>
                    </a:ext>
                  </a:extLst>
                </a:gridCol>
                <a:gridCol w="468174">
                  <a:extLst>
                    <a:ext uri="{9D8B030D-6E8A-4147-A177-3AD203B41FA5}">
                      <a16:colId xmlns:a16="http://schemas.microsoft.com/office/drawing/2014/main" val="4249468422"/>
                    </a:ext>
                  </a:extLst>
                </a:gridCol>
                <a:gridCol w="426421">
                  <a:extLst>
                    <a:ext uri="{9D8B030D-6E8A-4147-A177-3AD203B41FA5}">
                      <a16:colId xmlns:a16="http://schemas.microsoft.com/office/drawing/2014/main" val="1784394268"/>
                    </a:ext>
                  </a:extLst>
                </a:gridCol>
                <a:gridCol w="426765">
                  <a:extLst>
                    <a:ext uri="{9D8B030D-6E8A-4147-A177-3AD203B41FA5}">
                      <a16:colId xmlns:a16="http://schemas.microsoft.com/office/drawing/2014/main" val="4009915512"/>
                    </a:ext>
                  </a:extLst>
                </a:gridCol>
                <a:gridCol w="573385">
                  <a:extLst>
                    <a:ext uri="{9D8B030D-6E8A-4147-A177-3AD203B41FA5}">
                      <a16:colId xmlns:a16="http://schemas.microsoft.com/office/drawing/2014/main" val="4186056052"/>
                    </a:ext>
                  </a:extLst>
                </a:gridCol>
              </a:tblGrid>
              <a:tr h="80190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Наименование процедуры 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vert27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Класс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vert27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Количество участников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vert27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Количество ОО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vert27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Успеваемость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vert27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Успеваемость РК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vert27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Качество </a:t>
                      </a:r>
                      <a:r>
                        <a:rPr lang="ru-RU" sz="12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обученности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vert27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Качество </a:t>
                      </a:r>
                      <a:r>
                        <a:rPr lang="ru-RU" sz="12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обученности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РК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vert27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Отметка "2"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vert27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Отметка "3"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vert27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Отметка "4"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vert27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Отметка "5"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vert270" anchor="ctr"/>
                </a:tc>
                <a:extLst>
                  <a:ext uri="{0D108BD9-81ED-4DB2-BD59-A6C34878D82A}">
                    <a16:rowId xmlns:a16="http://schemas.microsoft.com/office/drawing/2014/main" val="1554054217"/>
                  </a:ext>
                </a:extLst>
              </a:tr>
              <a:tr h="791903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ВПР-Русский язык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2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200" b="1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1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2738</a:t>
                      </a:r>
                      <a:endParaRPr lang="ru-RU" sz="1200" b="1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200" b="1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1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36</a:t>
                      </a:r>
                      <a:endParaRPr lang="ru-RU" sz="1200" b="1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87,3</a:t>
                      </a:r>
                      <a:endParaRPr lang="ru-RU" sz="12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88,3</a:t>
                      </a:r>
                      <a:endParaRPr lang="ru-RU" sz="12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200" b="1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1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46,4</a:t>
                      </a:r>
                      <a:endParaRPr lang="ru-RU" sz="1200" b="1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200" b="1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1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46,4</a:t>
                      </a:r>
                      <a:endParaRPr lang="ru-RU" sz="1200" b="1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1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12,7</a:t>
                      </a:r>
                      <a:endParaRPr lang="ru-RU" sz="12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1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40,9</a:t>
                      </a:r>
                      <a:endParaRPr lang="ru-RU" sz="12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1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34,1</a:t>
                      </a:r>
                      <a:endParaRPr lang="ru-RU" sz="12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1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12,3</a:t>
                      </a:r>
                      <a:endParaRPr lang="ru-RU" sz="12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2005594006"/>
                  </a:ext>
                </a:extLst>
              </a:tr>
              <a:tr h="791903">
                <a:tc v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RU" sz="12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200" b="1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1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2677</a:t>
                      </a:r>
                      <a:endParaRPr lang="ru-RU" sz="1200" b="1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38</a:t>
                      </a:r>
                      <a:endParaRPr lang="ru-RU" sz="12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200" b="1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1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83,8</a:t>
                      </a:r>
                      <a:endParaRPr lang="ru-RU" sz="1200" b="1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200" b="1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1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83,7</a:t>
                      </a:r>
                      <a:endParaRPr lang="ru-RU" sz="1200" b="1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200" b="1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1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43,5</a:t>
                      </a:r>
                      <a:endParaRPr lang="ru-RU" sz="1200" b="1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200" b="1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1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43,2</a:t>
                      </a:r>
                      <a:endParaRPr lang="ru-RU" sz="1200" b="1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1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16,2</a:t>
                      </a:r>
                      <a:endParaRPr lang="ru-RU" sz="12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1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40,3</a:t>
                      </a:r>
                      <a:endParaRPr lang="ru-RU" sz="12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1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34,7</a:t>
                      </a:r>
                      <a:endParaRPr lang="ru-RU" sz="12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1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8,7</a:t>
                      </a:r>
                      <a:endParaRPr lang="ru-RU" sz="12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3107613970"/>
                  </a:ext>
                </a:extLst>
              </a:tr>
            </a:tbl>
          </a:graphicData>
        </a:graphic>
      </p:graphicFrame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76336691"/>
              </p:ext>
            </p:extLst>
          </p:nvPr>
        </p:nvGraphicFramePr>
        <p:xfrm>
          <a:off x="5899636" y="4044461"/>
          <a:ext cx="6292365" cy="253790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82139">
                  <a:extLst>
                    <a:ext uri="{9D8B030D-6E8A-4147-A177-3AD203B41FA5}">
                      <a16:colId xmlns:a16="http://schemas.microsoft.com/office/drawing/2014/main" val="2516509101"/>
                    </a:ext>
                  </a:extLst>
                </a:gridCol>
                <a:gridCol w="276225">
                  <a:extLst>
                    <a:ext uri="{9D8B030D-6E8A-4147-A177-3AD203B41FA5}">
                      <a16:colId xmlns:a16="http://schemas.microsoft.com/office/drawing/2014/main" val="2329417822"/>
                    </a:ext>
                  </a:extLst>
                </a:gridCol>
                <a:gridCol w="624254">
                  <a:extLst>
                    <a:ext uri="{9D8B030D-6E8A-4147-A177-3AD203B41FA5}">
                      <a16:colId xmlns:a16="http://schemas.microsoft.com/office/drawing/2014/main" val="2148197013"/>
                    </a:ext>
                  </a:extLst>
                </a:gridCol>
                <a:gridCol w="511879">
                  <a:extLst>
                    <a:ext uri="{9D8B030D-6E8A-4147-A177-3AD203B41FA5}">
                      <a16:colId xmlns:a16="http://schemas.microsoft.com/office/drawing/2014/main" val="2421371022"/>
                    </a:ext>
                  </a:extLst>
                </a:gridCol>
                <a:gridCol w="551990">
                  <a:extLst>
                    <a:ext uri="{9D8B030D-6E8A-4147-A177-3AD203B41FA5}">
                      <a16:colId xmlns:a16="http://schemas.microsoft.com/office/drawing/2014/main" val="1307974964"/>
                    </a:ext>
                  </a:extLst>
                </a:gridCol>
                <a:gridCol w="571500">
                  <a:extLst>
                    <a:ext uri="{9D8B030D-6E8A-4147-A177-3AD203B41FA5}">
                      <a16:colId xmlns:a16="http://schemas.microsoft.com/office/drawing/2014/main" val="3734181401"/>
                    </a:ext>
                  </a:extLst>
                </a:gridCol>
                <a:gridCol w="527539">
                  <a:extLst>
                    <a:ext uri="{9D8B030D-6E8A-4147-A177-3AD203B41FA5}">
                      <a16:colId xmlns:a16="http://schemas.microsoft.com/office/drawing/2014/main" val="4094273851"/>
                    </a:ext>
                  </a:extLst>
                </a:gridCol>
                <a:gridCol w="553915">
                  <a:extLst>
                    <a:ext uri="{9D8B030D-6E8A-4147-A177-3AD203B41FA5}">
                      <a16:colId xmlns:a16="http://schemas.microsoft.com/office/drawing/2014/main" val="2695629759"/>
                    </a:ext>
                  </a:extLst>
                </a:gridCol>
                <a:gridCol w="553915">
                  <a:extLst>
                    <a:ext uri="{9D8B030D-6E8A-4147-A177-3AD203B41FA5}">
                      <a16:colId xmlns:a16="http://schemas.microsoft.com/office/drawing/2014/main" val="362585066"/>
                    </a:ext>
                  </a:extLst>
                </a:gridCol>
                <a:gridCol w="545123">
                  <a:extLst>
                    <a:ext uri="{9D8B030D-6E8A-4147-A177-3AD203B41FA5}">
                      <a16:colId xmlns:a16="http://schemas.microsoft.com/office/drawing/2014/main" val="3202504403"/>
                    </a:ext>
                  </a:extLst>
                </a:gridCol>
                <a:gridCol w="474785">
                  <a:extLst>
                    <a:ext uri="{9D8B030D-6E8A-4147-A177-3AD203B41FA5}">
                      <a16:colId xmlns:a16="http://schemas.microsoft.com/office/drawing/2014/main" val="957211509"/>
                    </a:ext>
                  </a:extLst>
                </a:gridCol>
                <a:gridCol w="419101">
                  <a:extLst>
                    <a:ext uri="{9D8B030D-6E8A-4147-A177-3AD203B41FA5}">
                      <a16:colId xmlns:a16="http://schemas.microsoft.com/office/drawing/2014/main" val="2213474125"/>
                    </a:ext>
                  </a:extLst>
                </a:gridCol>
              </a:tblGrid>
              <a:tr h="1301262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ВПР-Математика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RU" sz="12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200" b="1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1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2672</a:t>
                      </a:r>
                      <a:endParaRPr lang="ru-RU" sz="1200" b="1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38</a:t>
                      </a:r>
                      <a:endParaRPr lang="ru-RU" sz="12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200" b="1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1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84,4</a:t>
                      </a:r>
                      <a:endParaRPr lang="ru-RU" sz="1200" b="1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200" b="1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1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84,5</a:t>
                      </a:r>
                      <a:endParaRPr lang="ru-RU" sz="1200" b="1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200" b="1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1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32,9</a:t>
                      </a:r>
                      <a:endParaRPr lang="ru-RU" sz="1200" b="1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200" b="1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1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32,6</a:t>
                      </a:r>
                      <a:endParaRPr lang="ru-RU" sz="1200" b="1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1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15,6</a:t>
                      </a:r>
                      <a:endParaRPr lang="ru-RU" sz="12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1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51,5</a:t>
                      </a:r>
                      <a:endParaRPr lang="ru-RU" sz="12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1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27,8</a:t>
                      </a:r>
                      <a:endParaRPr lang="ru-RU" sz="12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1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5,2</a:t>
                      </a:r>
                      <a:endParaRPr lang="ru-RU" sz="12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793526350"/>
                  </a:ext>
                </a:extLst>
              </a:tr>
              <a:tr h="1236647">
                <a:tc v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ru-RU" sz="12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1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2357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2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38</a:t>
                      </a:r>
                      <a:endParaRPr lang="ru-RU" sz="12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200" b="1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1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85,5</a:t>
                      </a:r>
                      <a:endParaRPr lang="ru-RU" sz="1200" b="1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1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84,9</a:t>
                      </a: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200" b="1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1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35,5</a:t>
                      </a:r>
                      <a:endParaRPr lang="ru-RU" sz="1200" b="1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200" b="1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1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33,7</a:t>
                      </a:r>
                      <a:endParaRPr lang="ru-RU" sz="1200" b="1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1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14,5</a:t>
                      </a:r>
                      <a:endParaRPr lang="ru-RU" sz="12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1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49,9</a:t>
                      </a:r>
                      <a:endParaRPr lang="ru-RU" sz="12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1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27,7</a:t>
                      </a:r>
                      <a:endParaRPr lang="ru-RU" sz="12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1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7,9</a:t>
                      </a:r>
                      <a:endParaRPr lang="ru-RU" sz="12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79026057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413499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>
          <a:xfrm>
            <a:off x="70339" y="0"/>
            <a:ext cx="11966330" cy="589085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Результаты ВПР основного общего образования</a:t>
            </a:r>
            <a:endParaRPr lang="ru-RU" dirty="0"/>
          </a:p>
        </p:txBody>
      </p:sp>
      <p:graphicFrame>
        <p:nvGraphicFramePr>
          <p:cNvPr id="10" name="Объект 9"/>
          <p:cNvGraphicFramePr>
            <a:graphicFrameLocks noGrp="1"/>
          </p:cNvGraphicFramePr>
          <p:nvPr>
            <p:ph idx="1"/>
            <p:extLst/>
          </p:nvPr>
        </p:nvGraphicFramePr>
        <p:xfrm>
          <a:off x="276224" y="589085"/>
          <a:ext cx="11915775" cy="626891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84429072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790575" y="624110"/>
            <a:ext cx="11334750" cy="1280890"/>
          </a:xfrm>
        </p:spPr>
        <p:txBody>
          <a:bodyPr/>
          <a:lstStyle/>
          <a:p>
            <a:r>
              <a:rPr lang="ru-RU" dirty="0"/>
              <a:t>Распределение первичных баллов по русскому языку в 4 классе</a:t>
            </a:r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idx="1"/>
          </p:nvPr>
        </p:nvGraphicFramePr>
        <p:xfrm>
          <a:off x="2589213" y="2133600"/>
          <a:ext cx="8915400" cy="37782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010888740"/>
      </p:ext>
    </p:extLst>
  </p:cSld>
  <p:clrMapOvr>
    <a:masterClrMapping/>
  </p:clrMapOvr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Легкий дым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Стандартная">
    <a:majorFont>
      <a:latin typeface="Calibri Light"/>
      <a:ea typeface=""/>
      <a:cs typeface=""/>
      <a:font script="Jpan" typeface="ＭＳ 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明朝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2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Стандартная">
    <a:majorFont>
      <a:latin typeface="Calibri Light"/>
      <a:ea typeface=""/>
      <a:cs typeface=""/>
      <a:font script="Jpan" typeface="ＭＳ 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明朝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2191</TotalTime>
  <Words>856</Words>
  <Application>Microsoft Office PowerPoint</Application>
  <PresentationFormat>Широкоэкранный</PresentationFormat>
  <Paragraphs>301</Paragraphs>
  <Slides>14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20" baseType="lpstr">
      <vt:lpstr>Arial</vt:lpstr>
      <vt:lpstr>Calibri</vt:lpstr>
      <vt:lpstr>Century Gothic</vt:lpstr>
      <vt:lpstr>Times New Roman</vt:lpstr>
      <vt:lpstr>Wingdings 3</vt:lpstr>
      <vt:lpstr>Легкий дым</vt:lpstr>
      <vt:lpstr> От анализа до  использования результатов процедур оценки качества образования к постановке задач развития: совместное решение проблем</vt:lpstr>
      <vt:lpstr>Презентация PowerPoint</vt:lpstr>
      <vt:lpstr>Единая система оценки качества образования</vt:lpstr>
      <vt:lpstr>Федеральные государственные образовательные стандарты включают в себя требования к: </vt:lpstr>
      <vt:lpstr>Направления анализа и анализируемые аспекты </vt:lpstr>
      <vt:lpstr> Распределение школ с низкими результатами обучения</vt:lpstr>
      <vt:lpstr>Результаты ВПР в 2023 году </vt:lpstr>
      <vt:lpstr>Результаты ВПР основного общего образования</vt:lpstr>
      <vt:lpstr>Распределение первичных баллов по русскому языку в 4 классе</vt:lpstr>
      <vt:lpstr>Соответствие аттестационных и текущих отметок </vt:lpstr>
      <vt:lpstr> Достижение планируемых результатов (в % от числа участников) </vt:lpstr>
      <vt:lpstr>Способы, приемы и формы повышения объективности проведения  процедур ОКО</vt:lpstr>
      <vt:lpstr>Использование результатов</vt:lpstr>
      <vt:lpstr>Карта управленческих решений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Совершенствование муниципальной системы образования на основе анализа и использования результатов оценочных процедур качества образования</dc:title>
  <dc:creator>Светлана Червова</dc:creator>
  <cp:lastModifiedBy>Червова Светлана</cp:lastModifiedBy>
  <cp:revision>151</cp:revision>
  <cp:lastPrinted>2024-02-07T13:43:43Z</cp:lastPrinted>
  <dcterms:created xsi:type="dcterms:W3CDTF">2019-02-24T09:26:22Z</dcterms:created>
  <dcterms:modified xsi:type="dcterms:W3CDTF">2024-11-15T08:53:21Z</dcterms:modified>
</cp:coreProperties>
</file>