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0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0518-1295-47ED-B2D6-8E79FB3CC0AE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9253-44CF-492A-B8C8-53F37900A94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0518-1295-47ED-B2D6-8E79FB3CC0AE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9253-44CF-492A-B8C8-53F37900A9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0518-1295-47ED-B2D6-8E79FB3CC0AE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9253-44CF-492A-B8C8-53F37900A9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0518-1295-47ED-B2D6-8E79FB3CC0AE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9253-44CF-492A-B8C8-53F37900A9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0518-1295-47ED-B2D6-8E79FB3CC0AE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9253-44CF-492A-B8C8-53F37900A94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0518-1295-47ED-B2D6-8E79FB3CC0AE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9253-44CF-492A-B8C8-53F37900A9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0518-1295-47ED-B2D6-8E79FB3CC0AE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9253-44CF-492A-B8C8-53F37900A94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0518-1295-47ED-B2D6-8E79FB3CC0AE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9253-44CF-492A-B8C8-53F37900A9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0518-1295-47ED-B2D6-8E79FB3CC0AE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9253-44CF-492A-B8C8-53F37900A9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0518-1295-47ED-B2D6-8E79FB3CC0AE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9253-44CF-492A-B8C8-53F37900A94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0518-1295-47ED-B2D6-8E79FB3CC0AE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9253-44CF-492A-B8C8-53F37900A9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6D5F0518-1295-47ED-B2D6-8E79FB3CC0AE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27469253-44CF-492A-B8C8-53F37900A94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0"/>
            <a:ext cx="7543800" cy="2636912"/>
          </a:xfrm>
        </p:spPr>
        <p:txBody>
          <a:bodyPr/>
          <a:lstStyle/>
          <a:p>
            <a:r>
              <a:rPr lang="ru-RU" dirty="0" smtClean="0"/>
              <a:t>АЗБУКА ПЕШЕХОДА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3356992"/>
            <a:ext cx="6858000" cy="2430016"/>
          </a:xfrm>
        </p:spPr>
        <p:txBody>
          <a:bodyPr>
            <a:normAutofit/>
          </a:bodyPr>
          <a:lstStyle/>
          <a:p>
            <a:pPr algn="r"/>
            <a:endParaRPr lang="ru-RU" sz="1800" dirty="0" smtClean="0"/>
          </a:p>
          <a:p>
            <a:pPr algn="r"/>
            <a:r>
              <a:rPr lang="ru-RU" sz="1800" dirty="0" smtClean="0"/>
              <a:t>Презентацию подготовила </a:t>
            </a:r>
          </a:p>
          <a:p>
            <a:pPr algn="r"/>
            <a:r>
              <a:rPr lang="ru-RU" sz="1800" dirty="0" smtClean="0"/>
              <a:t>учитель </a:t>
            </a:r>
            <a:r>
              <a:rPr lang="ru-RU" sz="1800" dirty="0" smtClean="0"/>
              <a:t>начальных классов</a:t>
            </a:r>
          </a:p>
          <a:p>
            <a:pPr algn="r"/>
            <a:r>
              <a:rPr lang="ru-RU" sz="1800" dirty="0" smtClean="0"/>
              <a:t>МОУ «</a:t>
            </a:r>
            <a:r>
              <a:rPr lang="ru-RU" sz="1800" dirty="0" err="1" smtClean="0"/>
              <a:t>Щербининская</a:t>
            </a:r>
            <a:r>
              <a:rPr lang="ru-RU" sz="1800" dirty="0" smtClean="0"/>
              <a:t> ООШ» </a:t>
            </a:r>
          </a:p>
          <a:p>
            <a:pPr algn="r"/>
            <a:r>
              <a:rPr lang="ru-RU" sz="1800" dirty="0" smtClean="0"/>
              <a:t>Прокофьева Марина </a:t>
            </a:r>
            <a:r>
              <a:rPr lang="ru-RU" sz="1800" dirty="0" err="1" smtClean="0"/>
              <a:t>Вячеславна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2612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1844824"/>
            <a:ext cx="6781800" cy="4327376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rgbClr val="FF0000"/>
                </a:solidFill>
                <a:latin typeface="Arial"/>
                <a:ea typeface="Calibri"/>
              </a:rPr>
              <a:t>5. Как должна двигаться пешая колонна по проезжей части?</a:t>
            </a:r>
            <a:br>
              <a:rPr lang="ru-RU" sz="4000" dirty="0">
                <a:solidFill>
                  <a:srgbClr val="FF0000"/>
                </a:solidFill>
                <a:latin typeface="Arial"/>
                <a:ea typeface="Calibri"/>
              </a:rPr>
            </a:b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2599184"/>
          </a:xfrm>
        </p:spPr>
        <p:txBody>
          <a:bodyPr>
            <a:normAutofit/>
          </a:bodyPr>
          <a:lstStyle/>
          <a:p>
            <a:pPr marL="0" indent="0">
              <a:spcAft>
                <a:spcPts val="750"/>
              </a:spcAft>
              <a:buNone/>
            </a:pPr>
            <a:r>
              <a:rPr lang="ru-RU" sz="3200" dirty="0">
                <a:solidFill>
                  <a:srgbClr val="00B050"/>
                </a:solidFill>
                <a:latin typeface="Arial"/>
                <a:ea typeface="Times New Roman"/>
              </a:rPr>
              <a:t>А). По левому краю дороги, навстречу движущемуся транспорту.</a:t>
            </a:r>
            <a:br>
              <a:rPr lang="ru-RU" sz="3200" dirty="0">
                <a:solidFill>
                  <a:srgbClr val="00B050"/>
                </a:solidFill>
                <a:latin typeface="Arial"/>
                <a:ea typeface="Times New Roman"/>
              </a:rPr>
            </a:br>
            <a:r>
              <a:rPr lang="ru-RU" sz="3200" dirty="0">
                <a:solidFill>
                  <a:srgbClr val="00B050"/>
                </a:solidFill>
                <a:latin typeface="Arial"/>
                <a:ea typeface="Times New Roman"/>
              </a:rPr>
              <a:t>Б). По правому краю дороги по направлению движения транспорта.</a:t>
            </a:r>
            <a:endParaRPr lang="ru-RU" sz="3200" dirty="0">
              <a:solidFill>
                <a:srgbClr val="00B050"/>
              </a:solidFill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289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sz="4000" b="1" dirty="0" smtClean="0">
              <a:solidFill>
                <a:srgbClr val="00B050"/>
              </a:solidFill>
              <a:latin typeface="Arial"/>
              <a:ea typeface="Calibri"/>
            </a:endParaRPr>
          </a:p>
          <a:p>
            <a:pPr marL="0" indent="0" algn="ctr">
              <a:buNone/>
            </a:pPr>
            <a:endParaRPr lang="ru-RU" sz="4000" b="1" dirty="0">
              <a:solidFill>
                <a:srgbClr val="00B050"/>
              </a:solidFill>
              <a:latin typeface="Arial"/>
              <a:ea typeface="Calibri"/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00B050"/>
                </a:solidFill>
                <a:latin typeface="Arial"/>
                <a:ea typeface="Calibri"/>
              </a:rPr>
              <a:t>А</a:t>
            </a:r>
            <a:r>
              <a:rPr lang="ru-RU" sz="4000" b="1" dirty="0">
                <a:solidFill>
                  <a:srgbClr val="00B050"/>
                </a:solidFill>
                <a:latin typeface="Arial"/>
                <a:ea typeface="Calibri"/>
              </a:rPr>
              <a:t>). По левому краю дороги, навстречу движущемуся транспорту.</a:t>
            </a:r>
            <a:r>
              <a:rPr lang="ru-RU" sz="4000" dirty="0">
                <a:solidFill>
                  <a:srgbClr val="00B050"/>
                </a:solidFill>
                <a:latin typeface="Arial"/>
                <a:ea typeface="Calibri"/>
              </a:rPr>
              <a:t/>
            </a:r>
            <a:br>
              <a:rPr lang="ru-RU" sz="4000" dirty="0">
                <a:solidFill>
                  <a:srgbClr val="00B050"/>
                </a:solidFill>
                <a:latin typeface="Arial"/>
                <a:ea typeface="Calibri"/>
              </a:rPr>
            </a:br>
            <a:endParaRPr lang="ru-RU" sz="4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50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2204864"/>
            <a:ext cx="7842448" cy="39673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Arial"/>
                <a:ea typeface="Calibri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Arial"/>
                <a:ea typeface="Calibri"/>
              </a:rPr>
            </a:br>
            <a:r>
              <a:rPr lang="ru-RU" sz="3600" dirty="0">
                <a:solidFill>
                  <a:schemeClr val="tx1"/>
                </a:solidFill>
                <a:latin typeface="Arial"/>
                <a:ea typeface="Calibri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Arial"/>
                <a:ea typeface="Calibri"/>
              </a:rPr>
            </a:br>
            <a:r>
              <a:rPr lang="ru-RU" sz="3600" dirty="0" smtClean="0">
                <a:solidFill>
                  <a:schemeClr val="tx1"/>
                </a:solidFill>
                <a:latin typeface="Arial"/>
                <a:ea typeface="Calibri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Arial"/>
                <a:ea typeface="Calibri"/>
              </a:rPr>
            </a:br>
            <a:r>
              <a:rPr lang="ru-RU" sz="3600" dirty="0" smtClean="0">
                <a:solidFill>
                  <a:schemeClr val="tx1"/>
                </a:solidFill>
                <a:latin typeface="Arial"/>
                <a:ea typeface="Calibri"/>
              </a:rPr>
              <a:t>А</a:t>
            </a:r>
            <a:r>
              <a:rPr lang="ru-RU" sz="3600" dirty="0">
                <a:solidFill>
                  <a:schemeClr val="tx1"/>
                </a:solidFill>
                <a:latin typeface="Arial"/>
                <a:ea typeface="Calibri"/>
              </a:rPr>
              <a:t>). Жестом </a:t>
            </a:r>
            <a:r>
              <a:rPr lang="ru-RU" sz="3600" dirty="0" smtClean="0">
                <a:solidFill>
                  <a:schemeClr val="tx1"/>
                </a:solidFill>
                <a:latin typeface="Arial"/>
                <a:ea typeface="Calibri"/>
              </a:rPr>
              <a:t>регулировщика</a:t>
            </a:r>
            <a:br>
              <a:rPr lang="ru-RU" sz="3600" dirty="0" smtClean="0">
                <a:solidFill>
                  <a:schemeClr val="tx1"/>
                </a:solidFill>
                <a:latin typeface="Arial"/>
                <a:ea typeface="Calibri"/>
              </a:rPr>
            </a:br>
            <a:r>
              <a:rPr lang="ru-RU" sz="3600" dirty="0">
                <a:solidFill>
                  <a:schemeClr val="tx1"/>
                </a:solidFill>
                <a:latin typeface="Arial"/>
                <a:ea typeface="Calibri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Arial"/>
                <a:ea typeface="Calibri"/>
              </a:rPr>
            </a:br>
            <a:r>
              <a:rPr lang="ru-RU" sz="3600" dirty="0">
                <a:solidFill>
                  <a:schemeClr val="tx1"/>
                </a:solidFill>
                <a:latin typeface="Arial"/>
                <a:ea typeface="Calibri"/>
              </a:rPr>
              <a:t>Б). Сигналом светофора</a:t>
            </a:r>
            <a:r>
              <a:rPr lang="ru-RU" sz="3600" dirty="0" smtClean="0">
                <a:solidFill>
                  <a:schemeClr val="tx1"/>
                </a:solidFill>
                <a:latin typeface="Arial"/>
                <a:ea typeface="Calibri"/>
              </a:rPr>
              <a:t>.</a:t>
            </a:r>
            <a:br>
              <a:rPr lang="ru-RU" sz="3600" dirty="0" smtClean="0">
                <a:solidFill>
                  <a:schemeClr val="tx1"/>
                </a:solidFill>
                <a:latin typeface="Arial"/>
                <a:ea typeface="Calibri"/>
              </a:rPr>
            </a:br>
            <a:r>
              <a:rPr lang="ru-RU" sz="3600" dirty="0">
                <a:solidFill>
                  <a:schemeClr val="tx1"/>
                </a:solidFill>
                <a:latin typeface="Arial"/>
                <a:ea typeface="Calibri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Arial"/>
                <a:ea typeface="Calibri"/>
              </a:rPr>
            </a:br>
            <a:r>
              <a:rPr lang="ru-RU" sz="3600" dirty="0">
                <a:solidFill>
                  <a:schemeClr val="tx1"/>
                </a:solidFill>
                <a:latin typeface="Arial"/>
                <a:ea typeface="Calibri"/>
              </a:rPr>
              <a:t>В). Действовать по своему усмотрению.</a:t>
            </a:r>
            <a:br>
              <a:rPr lang="ru-RU" sz="3600" dirty="0">
                <a:solidFill>
                  <a:schemeClr val="tx1"/>
                </a:solidFill>
                <a:latin typeface="Arial"/>
                <a:ea typeface="Calibri"/>
              </a:rPr>
            </a:br>
            <a:r>
              <a:rPr lang="ru-RU" sz="3600" dirty="0">
                <a:solidFill>
                  <a:schemeClr val="tx1"/>
                </a:solidFill>
                <a:latin typeface="Arial"/>
                <a:ea typeface="Calibri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Arial"/>
                <a:ea typeface="Calibri"/>
              </a:rPr>
            </a:br>
            <a:r>
              <a:rPr lang="ru-RU" sz="3600" dirty="0" smtClean="0">
                <a:solidFill>
                  <a:schemeClr val="tx1"/>
                </a:solidFill>
                <a:latin typeface="Arial"/>
                <a:ea typeface="Calibri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Arial"/>
                <a:ea typeface="Calibri"/>
              </a:rPr>
            </a:b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1375048"/>
          </a:xfrm>
        </p:spPr>
        <p:txBody>
          <a:bodyPr>
            <a:normAutofit lnSpcReduction="10000"/>
          </a:bodyPr>
          <a:lstStyle/>
          <a:p>
            <a:pPr marL="0" indent="0" algn="ctr">
              <a:spcAft>
                <a:spcPts val="750"/>
              </a:spcAft>
              <a:buNone/>
            </a:pPr>
            <a:r>
              <a:rPr lang="ru-RU" sz="2600" dirty="0">
                <a:solidFill>
                  <a:srgbClr val="FF0000"/>
                </a:solidFill>
                <a:latin typeface="Arial"/>
                <a:ea typeface="Times New Roman"/>
              </a:rPr>
              <a:t>6. Чем должен руководствоваться пешеход, если жест регулировщика противоречит требованию светофора?</a:t>
            </a:r>
            <a:endParaRPr lang="ru-RU" sz="2600" dirty="0">
              <a:solidFill>
                <a:srgbClr val="FF0000"/>
              </a:solidFill>
              <a:ea typeface="Times New Roman"/>
            </a:endParaRPr>
          </a:p>
          <a:p>
            <a:pPr lvl="3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161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>
                <a:solidFill>
                  <a:srgbClr val="00B050"/>
                </a:solidFill>
                <a:latin typeface="Arial"/>
                <a:ea typeface="Calibri"/>
              </a:rPr>
              <a:t>А). Жестом регулировщика</a:t>
            </a:r>
            <a:endParaRPr lang="ru-RU" sz="4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6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3933056"/>
            <a:ext cx="6781800" cy="22391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>
                <a:solidFill>
                  <a:srgbClr val="FF0000"/>
                </a:solidFill>
                <a:latin typeface="Arial"/>
                <a:ea typeface="Calibri"/>
              </a:rPr>
              <a:t>7. Где разрешается кататься на санках и лыжах?</a:t>
            </a:r>
            <a:br>
              <a:rPr lang="ru-RU" sz="4000" dirty="0">
                <a:solidFill>
                  <a:srgbClr val="FF0000"/>
                </a:solidFill>
                <a:latin typeface="Arial"/>
                <a:ea typeface="Calibri"/>
              </a:rPr>
            </a:b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679304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Arial"/>
                <a:ea typeface="Calibri"/>
              </a:rPr>
              <a:t>А). По дороге, предназначенной для пешеходов</a:t>
            </a:r>
            <a:r>
              <a:rPr lang="ru-RU" dirty="0" smtClean="0">
                <a:solidFill>
                  <a:schemeClr val="tx1"/>
                </a:solidFill>
                <a:latin typeface="Arial"/>
                <a:ea typeface="Calibri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Arial"/>
                <a:ea typeface="Calibri"/>
              </a:rPr>
              <a:t/>
            </a:r>
            <a:br>
              <a:rPr lang="ru-RU" dirty="0">
                <a:solidFill>
                  <a:schemeClr val="tx1"/>
                </a:solidFill>
                <a:latin typeface="Arial"/>
                <a:ea typeface="Calibri"/>
              </a:rPr>
            </a:br>
            <a:r>
              <a:rPr lang="ru-RU" dirty="0">
                <a:solidFill>
                  <a:schemeClr val="tx1"/>
                </a:solidFill>
                <a:latin typeface="Arial"/>
                <a:ea typeface="Calibri"/>
              </a:rPr>
              <a:t>Б). По правой стороне проезжей части</a:t>
            </a:r>
            <a:r>
              <a:rPr lang="ru-RU" dirty="0" smtClean="0">
                <a:solidFill>
                  <a:schemeClr val="tx1"/>
                </a:solidFill>
                <a:latin typeface="Arial"/>
                <a:ea typeface="Calibri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Arial"/>
                <a:ea typeface="Calibri"/>
              </a:rPr>
              <a:t/>
            </a:r>
            <a:br>
              <a:rPr lang="ru-RU" dirty="0">
                <a:solidFill>
                  <a:schemeClr val="tx1"/>
                </a:solidFill>
                <a:latin typeface="Arial"/>
                <a:ea typeface="Calibri"/>
              </a:rPr>
            </a:br>
            <a:r>
              <a:rPr lang="ru-RU" dirty="0">
                <a:solidFill>
                  <a:schemeClr val="tx1"/>
                </a:solidFill>
                <a:latin typeface="Arial"/>
                <a:ea typeface="Calibri"/>
              </a:rPr>
              <a:t>В). В парках, скверах, стадионах, т.е. там, где нет опасности выезда на проезжую часть.</a:t>
            </a:r>
            <a:br>
              <a:rPr lang="ru-RU" dirty="0">
                <a:solidFill>
                  <a:schemeClr val="tx1"/>
                </a:solidFill>
                <a:latin typeface="Arial"/>
                <a:ea typeface="Calibri"/>
              </a:rPr>
            </a:br>
            <a:r>
              <a:rPr lang="ru-RU" dirty="0">
                <a:solidFill>
                  <a:schemeClr val="tx1"/>
                </a:solidFill>
                <a:latin typeface="Arial"/>
                <a:ea typeface="Calibri"/>
              </a:rPr>
              <a:t/>
            </a:r>
            <a:br>
              <a:rPr lang="ru-RU" dirty="0">
                <a:solidFill>
                  <a:schemeClr val="tx1"/>
                </a:solidFill>
                <a:latin typeface="Arial"/>
                <a:ea typeface="Calibri"/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1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sz="4000" b="1" dirty="0" smtClean="0">
              <a:solidFill>
                <a:srgbClr val="00B050"/>
              </a:solidFill>
              <a:latin typeface="Arial"/>
              <a:ea typeface="Calibri"/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00B050"/>
                </a:solidFill>
                <a:latin typeface="Arial"/>
                <a:ea typeface="Calibri"/>
              </a:rPr>
              <a:t>В</a:t>
            </a:r>
            <a:r>
              <a:rPr lang="ru-RU" sz="4000" b="1" dirty="0">
                <a:solidFill>
                  <a:srgbClr val="00B050"/>
                </a:solidFill>
                <a:latin typeface="Arial"/>
                <a:ea typeface="Calibri"/>
              </a:rPr>
              <a:t>). В парках, скверах, стадионах, т.е. там, где нет опасности выезда на проезжую часть.</a:t>
            </a:r>
            <a:br>
              <a:rPr lang="ru-RU" sz="4000" b="1" dirty="0">
                <a:solidFill>
                  <a:srgbClr val="00B050"/>
                </a:solidFill>
                <a:latin typeface="Arial"/>
                <a:ea typeface="Calibri"/>
              </a:rPr>
            </a:br>
            <a:r>
              <a:rPr lang="ru-RU" dirty="0">
                <a:solidFill>
                  <a:srgbClr val="767676"/>
                </a:solidFill>
                <a:latin typeface="Arial"/>
                <a:ea typeface="Calibri"/>
              </a:rPr>
              <a:t/>
            </a:r>
            <a:br>
              <a:rPr lang="ru-RU" dirty="0">
                <a:solidFill>
                  <a:srgbClr val="767676"/>
                </a:solidFill>
                <a:latin typeface="Arial"/>
                <a:ea typeface="Calibri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4605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3645024"/>
            <a:ext cx="6781800" cy="25271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+mn-lt"/>
              </a:rPr>
              <a:t>8. Какие требования Правил дорожного движения должен соблюдать пешеход, переходя дорогу?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247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Arial"/>
                <a:ea typeface="Calibri"/>
              </a:rPr>
              <a:t>А). Переходить под прямым углом.</a:t>
            </a:r>
            <a:br>
              <a:rPr lang="ru-RU" sz="3200" dirty="0">
                <a:solidFill>
                  <a:schemeClr val="tx1"/>
                </a:solidFill>
                <a:latin typeface="Arial"/>
                <a:ea typeface="Calibri"/>
              </a:rPr>
            </a:br>
            <a:r>
              <a:rPr lang="ru-RU" sz="3200" dirty="0">
                <a:solidFill>
                  <a:schemeClr val="tx1"/>
                </a:solidFill>
                <a:latin typeface="Arial"/>
                <a:ea typeface="Calibri"/>
              </a:rPr>
              <a:t>Б). Не останавливаться на дороге без надобности.</a:t>
            </a:r>
            <a:br>
              <a:rPr lang="ru-RU" sz="3200" dirty="0">
                <a:solidFill>
                  <a:schemeClr val="tx1"/>
                </a:solidFill>
                <a:latin typeface="Arial"/>
                <a:ea typeface="Calibri"/>
              </a:rPr>
            </a:br>
            <a:r>
              <a:rPr lang="ru-RU" sz="3200" dirty="0">
                <a:solidFill>
                  <a:schemeClr val="tx1"/>
                </a:solidFill>
                <a:latin typeface="Arial"/>
                <a:ea typeface="Calibri"/>
              </a:rPr>
              <a:t>В). Не есть мороженого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54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>
                <a:solidFill>
                  <a:srgbClr val="00B050"/>
                </a:solidFill>
                <a:latin typeface="Arial"/>
                <a:ea typeface="Calibri"/>
              </a:rPr>
              <a:t>Б). Не останавливаться на дороге без надобности</a:t>
            </a:r>
            <a:endParaRPr lang="ru-RU" sz="4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08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365104"/>
            <a:ext cx="6781800" cy="1600200"/>
          </a:xfrm>
        </p:spPr>
        <p:txBody>
          <a:bodyPr>
            <a:normAutofit/>
          </a:bodyPr>
          <a:lstStyle/>
          <a:p>
            <a:r>
              <a:rPr lang="ru-RU" sz="4800" dirty="0">
                <a:solidFill>
                  <a:srgbClr val="FF0000"/>
                </a:solidFill>
                <a:latin typeface="Arial"/>
                <a:ea typeface="Calibri"/>
              </a:rPr>
              <a:t>9. Что такое тротуар?</a:t>
            </a:r>
            <a:br>
              <a:rPr lang="ru-RU" sz="4800" dirty="0">
                <a:solidFill>
                  <a:srgbClr val="FF0000"/>
                </a:solidFill>
                <a:latin typeface="Arial"/>
                <a:ea typeface="Calibri"/>
              </a:rPr>
            </a:b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>
                <a:solidFill>
                  <a:schemeClr val="tx1"/>
                </a:solidFill>
                <a:latin typeface="Arial"/>
                <a:ea typeface="Calibri"/>
              </a:rPr>
              <a:t>А). Дорога для велосипедистов.</a:t>
            </a:r>
            <a:br>
              <a:rPr lang="ru-RU" sz="4000" dirty="0">
                <a:solidFill>
                  <a:schemeClr val="tx1"/>
                </a:solidFill>
                <a:latin typeface="Arial"/>
                <a:ea typeface="Calibri"/>
              </a:rPr>
            </a:br>
            <a:r>
              <a:rPr lang="ru-RU" sz="4000" dirty="0">
                <a:solidFill>
                  <a:schemeClr val="tx1"/>
                </a:solidFill>
                <a:latin typeface="Arial"/>
                <a:ea typeface="Calibri"/>
              </a:rPr>
              <a:t>Б). Дорога для пешеходов.</a:t>
            </a:r>
            <a:br>
              <a:rPr lang="ru-RU" sz="4000" dirty="0">
                <a:solidFill>
                  <a:schemeClr val="tx1"/>
                </a:solidFill>
                <a:latin typeface="Arial"/>
                <a:ea typeface="Calibri"/>
              </a:rPr>
            </a:br>
            <a:r>
              <a:rPr lang="ru-RU" sz="4000" dirty="0">
                <a:solidFill>
                  <a:schemeClr val="tx1"/>
                </a:solidFill>
                <a:latin typeface="Arial"/>
                <a:ea typeface="Calibri"/>
              </a:rPr>
              <a:t>В). Дорога для транспорта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97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>
                <a:solidFill>
                  <a:srgbClr val="00B050"/>
                </a:solidFill>
                <a:latin typeface="Arial"/>
                <a:ea typeface="Calibri"/>
              </a:rPr>
              <a:t>Б). Дорога для пешеходов.</a:t>
            </a:r>
            <a:r>
              <a:rPr lang="ru-RU" sz="4800" dirty="0">
                <a:solidFill>
                  <a:srgbClr val="00B050"/>
                </a:solidFill>
                <a:latin typeface="Arial"/>
                <a:ea typeface="Calibri"/>
              </a:rPr>
              <a:t/>
            </a:r>
            <a:br>
              <a:rPr lang="ru-RU" sz="4800" dirty="0">
                <a:solidFill>
                  <a:srgbClr val="00B050"/>
                </a:solidFill>
                <a:latin typeface="Arial"/>
                <a:ea typeface="Calibri"/>
              </a:rPr>
            </a:br>
            <a:endParaRPr lang="ru-RU" sz="4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63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dirty="0"/>
              <a:t>Пешеход – это: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А</a:t>
            </a:r>
            <a:r>
              <a:rPr lang="ru-RU" dirty="0"/>
              <a:t>). Человек, производящий работу на дороге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Б</a:t>
            </a:r>
            <a:r>
              <a:rPr lang="ru-RU" dirty="0"/>
              <a:t>). Лицо, идущее по тротуару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В). Лицо, находящееся вне транспортного средства на дороге и не производящее на ней работу.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029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Aft>
                <a:spcPts val="750"/>
              </a:spcAft>
              <a:buNone/>
              <a:tabLst>
                <a:tab pos="457200" algn="l"/>
              </a:tabLst>
            </a:pPr>
            <a:r>
              <a:rPr lang="ru-RU" sz="4800" dirty="0" smtClean="0">
                <a:solidFill>
                  <a:srgbClr val="FF0000"/>
                </a:solidFill>
                <a:latin typeface="Arial"/>
                <a:ea typeface="Times New Roman"/>
              </a:rPr>
              <a:t>Продолжить  </a:t>
            </a:r>
            <a:r>
              <a:rPr lang="ru-RU" sz="4800" dirty="0">
                <a:solidFill>
                  <a:srgbClr val="FF0000"/>
                </a:solidFill>
                <a:latin typeface="Arial"/>
                <a:ea typeface="Times New Roman"/>
              </a:rPr>
              <a:t>пословицу</a:t>
            </a:r>
            <a:r>
              <a:rPr lang="ru-RU" sz="4800" dirty="0" smtClean="0">
                <a:solidFill>
                  <a:srgbClr val="FF0000"/>
                </a:solidFill>
                <a:latin typeface="Arial"/>
                <a:ea typeface="Times New Roman"/>
              </a:rPr>
              <a:t>:</a:t>
            </a:r>
          </a:p>
          <a:p>
            <a:pPr marL="0" lvl="0" indent="0">
              <a:spcAft>
                <a:spcPts val="750"/>
              </a:spcAft>
              <a:buNone/>
              <a:tabLst>
                <a:tab pos="457200" algn="l"/>
              </a:tabLst>
            </a:pPr>
            <a:r>
              <a:rPr lang="ru-RU" sz="4800" dirty="0" smtClean="0">
                <a:solidFill>
                  <a:srgbClr val="FF0000"/>
                </a:solidFill>
                <a:latin typeface="Arial"/>
                <a:ea typeface="Times New Roman"/>
              </a:rPr>
              <a:t> </a:t>
            </a:r>
            <a:r>
              <a:rPr lang="ru-RU" sz="4800" dirty="0">
                <a:solidFill>
                  <a:srgbClr val="FF0000"/>
                </a:solidFill>
                <a:latin typeface="Arial"/>
                <a:ea typeface="Times New Roman"/>
              </a:rPr>
              <a:t>«Тише едешь – </a:t>
            </a:r>
            <a:r>
              <a:rPr lang="ru-RU" sz="4800" dirty="0" smtClean="0">
                <a:solidFill>
                  <a:srgbClr val="FF0000"/>
                </a:solidFill>
                <a:latin typeface="Arial"/>
                <a:ea typeface="Times New Roman"/>
              </a:rPr>
              <a:t>..…»</a:t>
            </a:r>
            <a:r>
              <a:rPr lang="ru-RU" sz="4800" dirty="0">
                <a:solidFill>
                  <a:srgbClr val="767676"/>
                </a:solidFill>
                <a:latin typeface="Arial"/>
                <a:ea typeface="Times New Roman"/>
              </a:rPr>
              <a:t> 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00323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spcAft>
                <a:spcPts val="750"/>
              </a:spcAft>
              <a:buClr>
                <a:srgbClr val="AD0101"/>
              </a:buClr>
              <a:buNone/>
              <a:tabLst>
                <a:tab pos="457200" algn="l"/>
              </a:tabLst>
            </a:pPr>
            <a:r>
              <a:rPr lang="ru-RU" sz="4400" b="1" dirty="0" smtClean="0">
                <a:solidFill>
                  <a:srgbClr val="00B050"/>
                </a:solidFill>
                <a:latin typeface="Arial"/>
                <a:ea typeface="Times New Roman"/>
              </a:rPr>
              <a:t> дальше будешь</a:t>
            </a:r>
            <a:endParaRPr lang="ru-RU" sz="4400" dirty="0">
              <a:solidFill>
                <a:srgbClr val="00B050"/>
              </a:solidFill>
              <a:ea typeface="Times New Roman"/>
            </a:endParaRPr>
          </a:p>
          <a:p>
            <a:pPr marL="0" indent="0" algn="ctr">
              <a:buNone/>
            </a:pPr>
            <a:endParaRPr lang="ru-RU" sz="4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02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7200" dirty="0" smtClean="0">
                <a:solidFill>
                  <a:srgbClr val="FF0000"/>
                </a:solidFill>
              </a:rPr>
              <a:t>     МОЛ</a:t>
            </a:r>
            <a:r>
              <a:rPr lang="ru-RU" sz="7200" dirty="0" smtClean="0">
                <a:solidFill>
                  <a:srgbClr val="FFFF00"/>
                </a:solidFill>
              </a:rPr>
              <a:t>ОД</a:t>
            </a:r>
            <a:r>
              <a:rPr lang="ru-RU" sz="7200" dirty="0" smtClean="0">
                <a:solidFill>
                  <a:srgbClr val="00B050"/>
                </a:solidFill>
              </a:rPr>
              <a:t>ЦЫ</a:t>
            </a:r>
            <a:r>
              <a:rPr lang="ru-RU" sz="7200" dirty="0" smtClean="0">
                <a:solidFill>
                  <a:srgbClr val="FF0000"/>
                </a:solidFill>
              </a:rPr>
              <a:t> !!!</a:t>
            </a:r>
            <a:endParaRPr lang="ru-RU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89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 smtClean="0"/>
              <a:t>       </a:t>
            </a:r>
            <a:r>
              <a:rPr lang="ru-RU" sz="4800" b="1" dirty="0" smtClean="0">
                <a:solidFill>
                  <a:srgbClr val="FF0000"/>
                </a:solidFill>
              </a:rPr>
              <a:t>Спасибо</a:t>
            </a: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rgbClr val="FFFF00"/>
                </a:solidFill>
              </a:rPr>
              <a:t>за</a:t>
            </a: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rgbClr val="00B050"/>
                </a:solidFill>
              </a:rPr>
              <a:t>работу</a:t>
            </a:r>
            <a:endParaRPr lang="ru-RU" sz="4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575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Clr>
                <a:srgbClr val="AD0101"/>
              </a:buClr>
              <a:buNone/>
            </a:pPr>
            <a:r>
              <a:rPr lang="ru-RU" sz="4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Лицо, находящееся вне транспортного средства на дороге и не производящее на ней работу.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0206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3861048"/>
            <a:ext cx="6781800" cy="2311152"/>
          </a:xfrm>
        </p:spPr>
        <p:txBody>
          <a:bodyPr>
            <a:normAutofit/>
          </a:bodyPr>
          <a:lstStyle/>
          <a:p>
            <a:pPr marL="274320" lvl="0" indent="-274320">
              <a:spcBef>
                <a:spcPct val="20000"/>
              </a:spcBef>
            </a:pPr>
            <a:r>
              <a:rPr lang="ru-RU" sz="2800" dirty="0">
                <a:solidFill>
                  <a:srgbClr val="FF0000"/>
                </a:solidFill>
                <a:latin typeface="Arial"/>
                <a:ea typeface="Calibri"/>
                <a:cs typeface="+mn-cs"/>
              </a:rPr>
              <a:t>2. Какие из перечисленных ситуаций </a:t>
            </a:r>
            <a:r>
              <a:rPr lang="ru-RU" sz="2800" dirty="0" smtClean="0">
                <a:solidFill>
                  <a:srgbClr val="FF0000"/>
                </a:solidFill>
                <a:latin typeface="Arial"/>
                <a:ea typeface="Calibri"/>
                <a:cs typeface="+mn-cs"/>
              </a:rPr>
              <a:t>могут стать </a:t>
            </a:r>
            <a:r>
              <a:rPr lang="ru-RU" sz="2800" dirty="0">
                <a:solidFill>
                  <a:srgbClr val="FF0000"/>
                </a:solidFill>
                <a:latin typeface="Arial"/>
                <a:ea typeface="Calibri"/>
                <a:cs typeface="+mn-cs"/>
              </a:rPr>
              <a:t>причинами дорожно-транспортных происшествий?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ru-RU" sz="2800" dirty="0">
                <a:solidFill>
                  <a:srgbClr val="FF0000"/>
                </a:solidFill>
                <a:latin typeface="Times New Roman"/>
                <a:ea typeface="+mn-ea"/>
                <a:cs typeface="+mn-cs"/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679304"/>
          </a:xfrm>
        </p:spPr>
        <p:txBody>
          <a:bodyPr>
            <a:normAutofit fontScale="77500" lnSpcReduction="20000"/>
          </a:bodyPr>
          <a:lstStyle/>
          <a:p>
            <a:pPr marL="0" indent="0">
              <a:spcAft>
                <a:spcPts val="750"/>
              </a:spcAft>
              <a:buNone/>
            </a:pPr>
            <a:r>
              <a:rPr lang="ru-RU" sz="4000" dirty="0" smtClean="0">
                <a:solidFill>
                  <a:srgbClr val="00B050"/>
                </a:solidFill>
                <a:latin typeface="Arial"/>
                <a:ea typeface="Times New Roman"/>
              </a:rPr>
              <a:t>       А</a:t>
            </a:r>
            <a:r>
              <a:rPr lang="ru-RU" sz="4000" dirty="0">
                <a:solidFill>
                  <a:srgbClr val="00B050"/>
                </a:solidFill>
                <a:latin typeface="Arial"/>
                <a:ea typeface="Times New Roman"/>
              </a:rPr>
              <a:t>). Переход дороги в неустановленном месте. </a:t>
            </a:r>
            <a:endParaRPr lang="ru-RU" sz="4000" dirty="0" smtClean="0">
              <a:solidFill>
                <a:srgbClr val="00B050"/>
              </a:solidFill>
              <a:latin typeface="Arial"/>
              <a:ea typeface="Times New Roman"/>
            </a:endParaRPr>
          </a:p>
          <a:p>
            <a:pPr marL="0" indent="0">
              <a:spcAft>
                <a:spcPts val="750"/>
              </a:spcAft>
              <a:buNone/>
            </a:pPr>
            <a:r>
              <a:rPr lang="ru-RU" sz="4000" dirty="0">
                <a:solidFill>
                  <a:srgbClr val="00B050"/>
                </a:solidFill>
                <a:latin typeface="Arial"/>
                <a:ea typeface="Times New Roman"/>
              </a:rPr>
              <a:t/>
            </a:r>
            <a:br>
              <a:rPr lang="ru-RU" sz="4000" dirty="0">
                <a:solidFill>
                  <a:srgbClr val="00B050"/>
                </a:solidFill>
                <a:latin typeface="Arial"/>
                <a:ea typeface="Times New Roman"/>
              </a:rPr>
            </a:br>
            <a:r>
              <a:rPr lang="ru-RU" sz="4000" dirty="0" smtClean="0">
                <a:solidFill>
                  <a:srgbClr val="00B050"/>
                </a:solidFill>
                <a:latin typeface="Arial"/>
                <a:ea typeface="Times New Roman"/>
              </a:rPr>
              <a:t>   Б</a:t>
            </a:r>
            <a:r>
              <a:rPr lang="ru-RU" sz="4000" dirty="0">
                <a:solidFill>
                  <a:srgbClr val="00B050"/>
                </a:solidFill>
                <a:latin typeface="Arial"/>
                <a:ea typeface="Times New Roman"/>
              </a:rPr>
              <a:t>). Игры на проезжей части</a:t>
            </a:r>
            <a:r>
              <a:rPr lang="ru-RU" sz="4000" dirty="0" smtClean="0">
                <a:solidFill>
                  <a:srgbClr val="00B050"/>
                </a:solidFill>
                <a:latin typeface="Arial"/>
                <a:ea typeface="Times New Roman"/>
              </a:rPr>
              <a:t>.</a:t>
            </a:r>
          </a:p>
          <a:p>
            <a:pPr marL="0" indent="0">
              <a:spcAft>
                <a:spcPts val="750"/>
              </a:spcAft>
              <a:buNone/>
            </a:pPr>
            <a:r>
              <a:rPr lang="ru-RU" sz="4000" dirty="0">
                <a:solidFill>
                  <a:srgbClr val="00B050"/>
                </a:solidFill>
                <a:latin typeface="Arial"/>
                <a:ea typeface="Times New Roman"/>
              </a:rPr>
              <a:t/>
            </a:r>
            <a:br>
              <a:rPr lang="ru-RU" sz="4000" dirty="0">
                <a:solidFill>
                  <a:srgbClr val="00B050"/>
                </a:solidFill>
                <a:latin typeface="Arial"/>
                <a:ea typeface="Times New Roman"/>
              </a:rPr>
            </a:br>
            <a:r>
              <a:rPr lang="ru-RU" sz="4000" dirty="0" smtClean="0">
                <a:solidFill>
                  <a:srgbClr val="00B050"/>
                </a:solidFill>
                <a:latin typeface="Arial"/>
                <a:ea typeface="Times New Roman"/>
              </a:rPr>
              <a:t>    В</a:t>
            </a:r>
            <a:r>
              <a:rPr lang="ru-RU" sz="4000" dirty="0">
                <a:solidFill>
                  <a:srgbClr val="00B050"/>
                </a:solidFill>
                <a:latin typeface="Arial"/>
                <a:ea typeface="Times New Roman"/>
              </a:rPr>
              <a:t>). Хождение по проезжей части дороги.</a:t>
            </a:r>
            <a:br>
              <a:rPr lang="ru-RU" sz="4000" dirty="0">
                <a:solidFill>
                  <a:srgbClr val="00B050"/>
                </a:solidFill>
                <a:latin typeface="Arial"/>
                <a:ea typeface="Times New Roman"/>
              </a:rPr>
            </a:br>
            <a:endParaRPr lang="ru-RU" sz="4000" b="1" dirty="0">
              <a:solidFill>
                <a:srgbClr val="00B050"/>
              </a:solidFill>
              <a:ea typeface="Times New Roman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8389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spcAft>
                <a:spcPts val="750"/>
              </a:spcAft>
              <a:buNone/>
            </a:pPr>
            <a:endParaRPr lang="ru-RU" sz="4400" b="1" dirty="0" smtClean="0">
              <a:solidFill>
                <a:srgbClr val="00B050"/>
              </a:solidFill>
              <a:latin typeface="Arial"/>
              <a:ea typeface="Times New Roman"/>
            </a:endParaRPr>
          </a:p>
          <a:p>
            <a:pPr marL="0" indent="0">
              <a:spcAft>
                <a:spcPts val="750"/>
              </a:spcAft>
              <a:buNone/>
            </a:pPr>
            <a:r>
              <a:rPr lang="ru-RU" sz="4400" b="1" dirty="0" smtClean="0">
                <a:solidFill>
                  <a:srgbClr val="00B050"/>
                </a:solidFill>
                <a:latin typeface="Arial"/>
                <a:ea typeface="Times New Roman"/>
              </a:rPr>
              <a:t>А</a:t>
            </a:r>
            <a:r>
              <a:rPr lang="ru-RU" sz="4400" b="1" dirty="0">
                <a:solidFill>
                  <a:srgbClr val="00B050"/>
                </a:solidFill>
                <a:latin typeface="Arial"/>
                <a:ea typeface="Times New Roman"/>
              </a:rPr>
              <a:t>). Переход дороги в неустановленном месте. </a:t>
            </a:r>
            <a:endParaRPr lang="ru-RU" sz="4400" b="1" dirty="0" smtClean="0">
              <a:solidFill>
                <a:srgbClr val="00B050"/>
              </a:solidFill>
              <a:latin typeface="Arial"/>
              <a:ea typeface="Times New Roman"/>
            </a:endParaRPr>
          </a:p>
          <a:p>
            <a:pPr marL="0" indent="0">
              <a:spcAft>
                <a:spcPts val="750"/>
              </a:spcAft>
              <a:buNone/>
            </a:pPr>
            <a:r>
              <a:rPr lang="ru-RU" sz="4400" b="1" dirty="0">
                <a:solidFill>
                  <a:srgbClr val="00B050"/>
                </a:solidFill>
                <a:latin typeface="Arial"/>
                <a:ea typeface="Times New Roman"/>
              </a:rPr>
              <a:t/>
            </a:r>
            <a:br>
              <a:rPr lang="ru-RU" sz="4400" b="1" dirty="0">
                <a:solidFill>
                  <a:srgbClr val="00B050"/>
                </a:solidFill>
                <a:latin typeface="Arial"/>
                <a:ea typeface="Times New Roman"/>
              </a:rPr>
            </a:br>
            <a:r>
              <a:rPr lang="ru-RU" sz="4400" b="1" dirty="0">
                <a:solidFill>
                  <a:srgbClr val="00B050"/>
                </a:solidFill>
                <a:latin typeface="Arial"/>
                <a:ea typeface="Times New Roman"/>
              </a:rPr>
              <a:t>Б). Игры на проезжей части</a:t>
            </a:r>
            <a:r>
              <a:rPr lang="ru-RU" sz="4400" b="1" dirty="0" smtClean="0">
                <a:solidFill>
                  <a:srgbClr val="00B050"/>
                </a:solidFill>
                <a:latin typeface="Arial"/>
                <a:ea typeface="Times New Roman"/>
              </a:rPr>
              <a:t>.</a:t>
            </a:r>
          </a:p>
          <a:p>
            <a:pPr marL="0" indent="0">
              <a:spcAft>
                <a:spcPts val="750"/>
              </a:spcAft>
              <a:buNone/>
            </a:pPr>
            <a:r>
              <a:rPr lang="ru-RU" sz="4400" b="1" dirty="0">
                <a:solidFill>
                  <a:srgbClr val="00B050"/>
                </a:solidFill>
                <a:latin typeface="Arial"/>
                <a:ea typeface="Times New Roman"/>
              </a:rPr>
              <a:t/>
            </a:r>
            <a:br>
              <a:rPr lang="ru-RU" sz="4400" b="1" dirty="0">
                <a:solidFill>
                  <a:srgbClr val="00B050"/>
                </a:solidFill>
                <a:latin typeface="Arial"/>
                <a:ea typeface="Times New Roman"/>
              </a:rPr>
            </a:br>
            <a:r>
              <a:rPr lang="ru-RU" sz="4400" b="1" dirty="0">
                <a:solidFill>
                  <a:srgbClr val="00B050"/>
                </a:solidFill>
                <a:latin typeface="Arial"/>
                <a:ea typeface="Times New Roman"/>
              </a:rPr>
              <a:t>В). Хождение по проезжей части дороги.</a:t>
            </a:r>
            <a:br>
              <a:rPr lang="ru-RU" sz="4400" b="1" dirty="0">
                <a:solidFill>
                  <a:srgbClr val="00B050"/>
                </a:solidFill>
                <a:latin typeface="Arial"/>
                <a:ea typeface="Times New Roman"/>
              </a:rPr>
            </a:br>
            <a:endParaRPr lang="ru-RU" sz="4400" dirty="0">
              <a:solidFill>
                <a:srgbClr val="00B050"/>
              </a:solidFill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283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2564904"/>
            <a:ext cx="6781800" cy="3607296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rgbClr val="FF0000"/>
                </a:solidFill>
                <a:latin typeface="Arial"/>
                <a:ea typeface="Calibri"/>
              </a:rPr>
              <a:t>3. Что означает сочетание красного и желтого сигналов светофора?</a:t>
            </a:r>
            <a:br>
              <a:rPr lang="ru-RU" sz="4000" dirty="0">
                <a:solidFill>
                  <a:srgbClr val="FF0000"/>
                </a:solidFill>
                <a:latin typeface="Arial"/>
                <a:ea typeface="Calibri"/>
              </a:rPr>
            </a:b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23831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dirty="0">
                <a:solidFill>
                  <a:srgbClr val="767676"/>
                </a:solidFill>
                <a:latin typeface="Arial"/>
                <a:ea typeface="Calibri"/>
              </a:rPr>
              <a:t>А). Можно начинать переход.</a:t>
            </a:r>
            <a:br>
              <a:rPr lang="ru-RU" sz="4000" dirty="0">
                <a:solidFill>
                  <a:srgbClr val="767676"/>
                </a:solidFill>
                <a:latin typeface="Arial"/>
                <a:ea typeface="Calibri"/>
              </a:rPr>
            </a:br>
            <a:r>
              <a:rPr lang="ru-RU" sz="4000" dirty="0">
                <a:solidFill>
                  <a:srgbClr val="767676"/>
                </a:solidFill>
                <a:latin typeface="Arial"/>
                <a:ea typeface="Calibri"/>
              </a:rPr>
              <a:t>Б). Скоро будет включен зеленый сигнал</a:t>
            </a:r>
            <a:r>
              <a:rPr lang="ru-RU" sz="4000" b="1" dirty="0">
                <a:solidFill>
                  <a:srgbClr val="767676"/>
                </a:solidFill>
                <a:latin typeface="Arial"/>
                <a:ea typeface="Calibri"/>
              </a:rPr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2664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00B050"/>
                </a:solidFill>
                <a:latin typeface="Arial"/>
                <a:ea typeface="Calibri"/>
              </a:rPr>
              <a:t>Б). Скоро будет включен зеленый сигнал.</a:t>
            </a:r>
            <a:r>
              <a:rPr lang="ru-RU" sz="5400" dirty="0">
                <a:solidFill>
                  <a:srgbClr val="00B050"/>
                </a:solidFill>
                <a:latin typeface="Arial"/>
                <a:ea typeface="Calibri"/>
              </a:rPr>
              <a:t/>
            </a:r>
            <a:br>
              <a:rPr lang="ru-RU" sz="5400" dirty="0">
                <a:solidFill>
                  <a:srgbClr val="00B050"/>
                </a:solidFill>
                <a:latin typeface="Arial"/>
                <a:ea typeface="Calibri"/>
              </a:rPr>
            </a:br>
            <a:r>
              <a:rPr lang="ru-RU" sz="5400" dirty="0">
                <a:solidFill>
                  <a:srgbClr val="00B050"/>
                </a:solidFill>
                <a:latin typeface="Arial"/>
                <a:ea typeface="Calibri"/>
              </a:rPr>
              <a:t/>
            </a:r>
            <a:br>
              <a:rPr lang="ru-RU" sz="5400" dirty="0">
                <a:solidFill>
                  <a:srgbClr val="00B050"/>
                </a:solidFill>
                <a:latin typeface="Arial"/>
                <a:ea typeface="Calibri"/>
              </a:rPr>
            </a:br>
            <a:endParaRPr lang="ru-RU" sz="5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407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3789040"/>
            <a:ext cx="6781800" cy="23831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>
                <a:solidFill>
                  <a:srgbClr val="FF0000"/>
                </a:solidFill>
                <a:latin typeface="Arial"/>
                <a:ea typeface="Calibri"/>
              </a:rPr>
              <a:t>4. Что означает мигание зеленого сигнала светофора?</a:t>
            </a:r>
            <a:r>
              <a:rPr lang="ru-RU" dirty="0">
                <a:solidFill>
                  <a:srgbClr val="767676"/>
                </a:solidFill>
                <a:latin typeface="Arial"/>
                <a:ea typeface="Calibri"/>
              </a:rPr>
              <a:t> </a:t>
            </a:r>
            <a:br>
              <a:rPr lang="ru-RU" dirty="0">
                <a:solidFill>
                  <a:srgbClr val="767676"/>
                </a:solidFill>
                <a:latin typeface="Arial"/>
                <a:ea typeface="Calibri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2671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>
                <a:solidFill>
                  <a:srgbClr val="767676"/>
                </a:solidFill>
                <a:latin typeface="Arial"/>
                <a:ea typeface="Calibri"/>
              </a:rPr>
              <a:t>А). Светофор не исправен.</a:t>
            </a:r>
            <a:br>
              <a:rPr lang="ru-RU" sz="4000" dirty="0">
                <a:solidFill>
                  <a:srgbClr val="767676"/>
                </a:solidFill>
                <a:latin typeface="Arial"/>
                <a:ea typeface="Calibri"/>
              </a:rPr>
            </a:br>
            <a:r>
              <a:rPr lang="ru-RU" sz="4000" dirty="0">
                <a:solidFill>
                  <a:srgbClr val="767676"/>
                </a:solidFill>
                <a:latin typeface="Arial"/>
                <a:ea typeface="Calibri"/>
              </a:rPr>
              <a:t>Б). Время зеленого сигнала истекает</a:t>
            </a:r>
            <a:br>
              <a:rPr lang="ru-RU" sz="4000" dirty="0">
                <a:solidFill>
                  <a:srgbClr val="767676"/>
                </a:solidFill>
                <a:latin typeface="Arial"/>
                <a:ea typeface="Calibri"/>
              </a:rPr>
            </a:br>
            <a:r>
              <a:rPr lang="ru-RU" sz="4000" dirty="0">
                <a:solidFill>
                  <a:srgbClr val="767676"/>
                </a:solidFill>
                <a:latin typeface="Arial"/>
                <a:ea typeface="Calibri"/>
              </a:rPr>
              <a:t>В). Движение запрещено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5086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00B050"/>
                </a:solidFill>
                <a:latin typeface="Arial"/>
                <a:ea typeface="Calibri"/>
              </a:rPr>
              <a:t>        Б</a:t>
            </a:r>
            <a:r>
              <a:rPr lang="ru-RU" sz="4000" b="1" dirty="0">
                <a:solidFill>
                  <a:srgbClr val="00B050"/>
                </a:solidFill>
                <a:latin typeface="Arial"/>
                <a:ea typeface="Calibri"/>
              </a:rPr>
              <a:t>). Время зеленого </a:t>
            </a:r>
            <a:r>
              <a:rPr lang="ru-RU" sz="4000" b="1" dirty="0" smtClean="0">
                <a:solidFill>
                  <a:srgbClr val="00B050"/>
                </a:solidFill>
                <a:latin typeface="Arial"/>
                <a:ea typeface="Calibri"/>
              </a:rPr>
              <a:t>    сигнала </a:t>
            </a:r>
            <a:r>
              <a:rPr lang="ru-RU" sz="4000" b="1" dirty="0">
                <a:solidFill>
                  <a:srgbClr val="00B050"/>
                </a:solidFill>
                <a:latin typeface="Arial"/>
                <a:ea typeface="Calibri"/>
              </a:rPr>
              <a:t>истекает</a:t>
            </a:r>
            <a:endParaRPr lang="ru-RU" sz="4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37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104</TotalTime>
  <Words>278</Words>
  <Application>Microsoft Office PowerPoint</Application>
  <PresentationFormat>Экран (4:3)</PresentationFormat>
  <Paragraphs>50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NewsPrint</vt:lpstr>
      <vt:lpstr>АЗБУКА ПЕШЕХОДА</vt:lpstr>
      <vt:lpstr> Пешеход – это: </vt:lpstr>
      <vt:lpstr>Презентация PowerPoint</vt:lpstr>
      <vt:lpstr>2. Какие из перечисленных ситуаций могут стать причинами дорожно-транспортных происшествий? </vt:lpstr>
      <vt:lpstr>Презентация PowerPoint</vt:lpstr>
      <vt:lpstr>3. Что означает сочетание красного и желтого сигналов светофора? </vt:lpstr>
      <vt:lpstr>Презентация PowerPoint</vt:lpstr>
      <vt:lpstr>4. Что означает мигание зеленого сигнала светофора?  </vt:lpstr>
      <vt:lpstr>Презентация PowerPoint</vt:lpstr>
      <vt:lpstr>5. Как должна двигаться пешая колонна по проезжей части? </vt:lpstr>
      <vt:lpstr>Презентация PowerPoint</vt:lpstr>
      <vt:lpstr>   А). Жестом регулировщика  Б). Сигналом светофора.  В). Действовать по своему усмотрению.   </vt:lpstr>
      <vt:lpstr>Презентация PowerPoint</vt:lpstr>
      <vt:lpstr>7. Где разрешается кататься на санках и лыжах? </vt:lpstr>
      <vt:lpstr>Презентация PowerPoint</vt:lpstr>
      <vt:lpstr>8. Какие требования Правил дорожного движения должен соблюдать пешеход, переходя дорогу?</vt:lpstr>
      <vt:lpstr>Презентация PowerPoint</vt:lpstr>
      <vt:lpstr>9. Что такое тротуар?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АЗБУКА ПЕШЕХОДА</dc:title>
  <dc:creator>Марина</dc:creator>
  <cp:lastModifiedBy>Марина</cp:lastModifiedBy>
  <cp:revision>12</cp:revision>
  <dcterms:created xsi:type="dcterms:W3CDTF">2018-09-20T17:03:48Z</dcterms:created>
  <dcterms:modified xsi:type="dcterms:W3CDTF">2018-09-20T18:49:24Z</dcterms:modified>
</cp:coreProperties>
</file>