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7" r:id="rId6"/>
    <p:sldId id="258" r:id="rId7"/>
    <p:sldId id="263" r:id="rId8"/>
    <p:sldId id="271" r:id="rId9"/>
    <p:sldId id="274" r:id="rId10"/>
    <p:sldId id="262" r:id="rId11"/>
    <p:sldId id="272" r:id="rId12"/>
    <p:sldId id="266" r:id="rId13"/>
    <p:sldId id="267" r:id="rId14"/>
    <p:sldId id="265" r:id="rId15"/>
    <p:sldId id="268" r:id="rId16"/>
    <p:sldId id="269" r:id="rId17"/>
    <p:sldId id="273" r:id="rId18"/>
    <p:sldId id="270" r:id="rId19"/>
    <p:sldId id="26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1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71028-75BD-4407-B3F1-788CD0F7357E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FDB-0280-42F7-83E8-6F46884324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71028-75BD-4407-B3F1-788CD0F7357E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FDB-0280-42F7-83E8-6F46884324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71028-75BD-4407-B3F1-788CD0F7357E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FDB-0280-42F7-83E8-6F46884324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71028-75BD-4407-B3F1-788CD0F7357E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FDB-0280-42F7-83E8-6F46884324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71028-75BD-4407-B3F1-788CD0F7357E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FDB-0280-42F7-83E8-6F46884324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71028-75BD-4407-B3F1-788CD0F7357E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FDB-0280-42F7-83E8-6F46884324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71028-75BD-4407-B3F1-788CD0F7357E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FDB-0280-42F7-83E8-6F46884324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71028-75BD-4407-B3F1-788CD0F7357E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FDB-0280-42F7-83E8-6F46884324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71028-75BD-4407-B3F1-788CD0F7357E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FDB-0280-42F7-83E8-6F46884324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71028-75BD-4407-B3F1-788CD0F7357E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FDB-0280-42F7-83E8-6F46884324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71028-75BD-4407-B3F1-788CD0F7357E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80FDB-0280-42F7-83E8-6F468843243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71028-75BD-4407-B3F1-788CD0F7357E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80FDB-0280-42F7-83E8-6F468843243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news.com/p/115530613-borshhevik-kak-vyglyadit-i-chem-opasen-foto-ozhogov-i-kak-ih-lechit/" TargetMode="External"/><Relationship Id="rId3" Type="http://schemas.openxmlformats.org/officeDocument/2006/relationships/hyperlink" Target="http://www.gardenia.ru/pages/borsh001.htm" TargetMode="External"/><Relationship Id="rId7" Type="http://schemas.openxmlformats.org/officeDocument/2006/relationships/hyperlink" Target="https://yandex.ru/health/turbo/articles?id=3129&amp;text=&#1086;&#1078;&#1086;&#1075;&#1080;+&#1086;&#1090;+&#1073;&#1086;&#1088;&#1097;&#1077;&#1074;&#1080;&#1082;&#1072;+&#1092;&#1086;&#1090;&#1086;&amp;ids=3129&amp;utm_source=yandex&amp;utm_medium=search&amp;utm_campaign=yandex-searchster&amp;utm_content=article&amp;saas_webreqid=1584178922699192-702961292365629385903045-sas3-5776" TargetMode="External"/><Relationship Id="rId2" Type="http://schemas.openxmlformats.org/officeDocument/2006/relationships/hyperlink" Target="http://proborshevik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igatka@gmail.com" TargetMode="External"/><Relationship Id="rId11" Type="http://schemas.openxmlformats.org/officeDocument/2006/relationships/hyperlink" Target="https://&#1084;&#1080;&#1085;&#1089;&#1077;&#1083;&#1100;&#1093;&#1086;&#1079;.&#1090;&#1074;&#1077;&#1088;&#1089;&#1082;&#1072;&#1103;&#1086;&#1073;&#1083;&#1072;&#1089;&#1090;&#1100;.&#1088;&#1092;/novosti/stati/index.php?sphrase_id=876933" TargetMode="External"/><Relationship Id="rId5" Type="http://schemas.openxmlformats.org/officeDocument/2006/relationships/hyperlink" Target="https://tver24.com/2019/06/borshhevik-sosnovskogo-uchenye-schitayut-chto-rech-idet-ob-ekologicheskoj-katastrofe-yadovitoe-rastenie-zahvatilo-tverskuyu-oblast-i-drugie-regiony-strany/" TargetMode="External"/><Relationship Id="rId10" Type="http://schemas.openxmlformats.org/officeDocument/2006/relationships/hyperlink" Target="https://ses-control.ru/articles/unichtozhenie-borschevika-zakon.html" TargetMode="External"/><Relationship Id="rId4" Type="http://schemas.openxmlformats.org/officeDocument/2006/relationships/hyperlink" Target="https://vk.com/public145284270" TargetMode="External"/><Relationship Id="rId9" Type="http://schemas.openxmlformats.org/officeDocument/2006/relationships/hyperlink" Target="https://borshchevik-info.ru/borshhevik-sosnovskogo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B%D0%B0%D1%82%D0%B8%D0%BD%D1%81%D0%BA%D0%B8%D0%B9_%D1%8F%D0%B7%D1%8B%D0%BA" TargetMode="External"/><Relationship Id="rId2" Type="http://schemas.openxmlformats.org/officeDocument/2006/relationships/hyperlink" Target="http://ru.wikipedia.org/w/index.php?title=Manden.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roborshevik.ru/liter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333499"/>
            <a:ext cx="4713289" cy="6236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29190" y="357167"/>
            <a:ext cx="3557558" cy="1714511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Борщевик 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Сосновского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29256" y="4725144"/>
            <a:ext cx="3343276" cy="1584176"/>
          </a:xfrm>
        </p:spPr>
        <p:txBody>
          <a:bodyPr>
            <a:normAutofit/>
          </a:bodyPr>
          <a:lstStyle/>
          <a:p>
            <a:pPr algn="r"/>
            <a:r>
              <a:rPr lang="ru-RU" altLang="ru-RU" sz="1600" b="1" dirty="0">
                <a:solidFill>
                  <a:schemeClr val="tx1"/>
                </a:solidFill>
              </a:rPr>
              <a:t>Выполнила:</a:t>
            </a:r>
            <a:br>
              <a:rPr lang="ru-RU" altLang="ru-RU" sz="1600" b="1" dirty="0">
                <a:solidFill>
                  <a:schemeClr val="tx1"/>
                </a:solidFill>
              </a:rPr>
            </a:br>
            <a:r>
              <a:rPr lang="ru-RU" altLang="ru-RU" sz="1600" b="1" dirty="0">
                <a:solidFill>
                  <a:schemeClr val="tx1"/>
                </a:solidFill>
              </a:rPr>
              <a:t>учитель начальных классов</a:t>
            </a:r>
          </a:p>
          <a:p>
            <a:pPr algn="r"/>
            <a:r>
              <a:rPr lang="ru-RU" altLang="ru-RU" sz="1600" b="1" dirty="0">
                <a:solidFill>
                  <a:schemeClr val="tx1"/>
                </a:solidFill>
              </a:rPr>
              <a:t>МОУ «</a:t>
            </a:r>
            <a:r>
              <a:rPr lang="ru-RU" altLang="ru-RU" sz="1600" b="1" dirty="0" err="1">
                <a:solidFill>
                  <a:schemeClr val="tx1"/>
                </a:solidFill>
              </a:rPr>
              <a:t>Щербининская</a:t>
            </a:r>
            <a:r>
              <a:rPr lang="ru-RU" altLang="ru-RU" sz="1600" b="1" dirty="0">
                <a:solidFill>
                  <a:schemeClr val="tx1"/>
                </a:solidFill>
              </a:rPr>
              <a:t> ООШ»</a:t>
            </a:r>
            <a:br>
              <a:rPr lang="ru-RU" altLang="ru-RU" sz="1600" b="1" dirty="0">
                <a:solidFill>
                  <a:schemeClr val="tx1"/>
                </a:solidFill>
              </a:rPr>
            </a:br>
            <a:r>
              <a:rPr lang="ru-RU" altLang="ru-RU" sz="1600" b="1" dirty="0">
                <a:solidFill>
                  <a:schemeClr val="tx1"/>
                </a:solidFill>
              </a:rPr>
              <a:t>Туркина С.А.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необходимости борьбы с видами рода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Heracleum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056499"/>
              </p:ext>
            </p:extLst>
          </p:nvPr>
        </p:nvGraphicFramePr>
        <p:xfrm>
          <a:off x="0" y="1916832"/>
          <a:ext cx="9144000" cy="3906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720">
                  <a:extLst>
                    <a:ext uri="{9D8B030D-6E8A-4147-A177-3AD203B41FA5}">
                      <a16:colId xmlns:a16="http://schemas.microsoft.com/office/drawing/2014/main" val="4234305710"/>
                    </a:ext>
                  </a:extLst>
                </a:gridCol>
                <a:gridCol w="7092280">
                  <a:extLst>
                    <a:ext uri="{9D8B030D-6E8A-4147-A177-3AD203B41FA5}">
                      <a16:colId xmlns:a16="http://schemas.microsoft.com/office/drawing/2014/main" val="1958993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Отрицательный эффект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267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Ожоги на теле от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контакта с растением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Содержащиеся в соке растения кумарины и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фурокумарины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обладают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фотосенсибилизирующим действием. Попадая в кожу, они приобретают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 действием солнечного света способность вызывать сильную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воспалительную реакцию, вплоть до химического ожога III степени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2775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Высокая семенная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продуктивность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 генеративное растение формирует от 50 до 100 тысяч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плодов. Семена имеют выросты, способствующие их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распространению ветром.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687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Разнокачественность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гетеромерикарпия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генеративных диаспор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Сохранение семян в почве, растянутое прорастание (в почве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генеративные диаспоры борщевиков сохраняют всхожесть до 10-12 лет) способствуют засорению полей и территорий вдоль трасс и дорог.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48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Неконтролируемое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распространение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Инвазия H.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mantegazzianum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H. </a:t>
                      </a:r>
                      <a:r>
                        <a:rPr lang="ru-RU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sosnowskyi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природные комплексы в</a:t>
                      </a:r>
                    </a:p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местах его интродукции и полей предыдущего выращивания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4405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872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к опознать борщевик Соснвског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35"/>
            <a:ext cx="7344816" cy="6647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59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506760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Поражение кожи от борщевика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28392" y="1124744"/>
            <a:ext cx="561560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вегетации в разных частях растения борщевика (в листьях, стеблях, плодах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многих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видов) накапливаются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фотодинамически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активные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фурокумарины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Их попадание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кожу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приводит к глубоким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ожогам.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Были отмечены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таких ожогов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 III степени, а также даже летальные исходы у детей младшего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 от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многочисленных ожогов кожи.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Чаще всего дерматиты от попадания сока борщевика на кожу выражаются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волдырях, сменяющихся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тёмными пятнами, которые сходят в течение 3–6 месяцев. При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значительных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поражениях кожи, через год возможны рецидивы проявления коричневых пятен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коже после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ожогов при новом облучении тела солнечными лучами.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Избыточное накопление кумаринов в организме человека приводит к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возникновению заболевания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названием витилиго.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наличие в соке борщевика кумаринов 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фурокумаринов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повышающих чувствительность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организма к восприятию солнечного света, и является главным «злом»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этих растений. Попавший на кожу сок под влиянием солнечного света (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ультрафиолета) способен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усиливать пигментацию кожи человека и животных, вызывать дерматиты,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называют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«ожогами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im0-tub-ru.yandex.net/i?id=1a643bc6675a7fe8d2dc0c640b49168a-sr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986" y="3215614"/>
            <a:ext cx="3528392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i.mycdn.me/i?r=AzEPZsRbOZEKgBhR0XGMT1RkbOyaGLpz4LHtcJGLpQi1jKaKTM5SRkZCeTgDn6uOy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986" y="642151"/>
            <a:ext cx="3543378" cy="257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03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помощь при ожогах борщевиком</a:t>
            </a:r>
            <a:br>
              <a:rPr lang="ru-RU" sz="2400" b="1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6703" y="764704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11331" y="519671"/>
            <a:ext cx="570355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первой возможности хорошенько промойте пораженное место 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водой с мылом (а до тех пор тщательно закройте кожу от солнца одеждой или повязкой, передвигайтесь в тени);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сделайте спиртовые или спиртосодержащие аппликации, чтобы нейтрализовать труднорастворимые масла борщевика;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подставляйтесь под солнце в течение 48 часов;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началось раздражение, смажьте кортикостероидным кремом или мазью, которые обычно применяют при дерматитах;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примите антигистаминный препарат;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обработайте ожог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Пантенолом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для улучшения регенерации тканей</a:t>
            </a:r>
            <a:r>
              <a:rPr lang="ru-RU" dirty="0" smtClean="0">
                <a:latin typeface="inherit"/>
              </a:rPr>
              <a:t>.</a:t>
            </a:r>
          </a:p>
          <a:p>
            <a:pPr algn="just" fontAlgn="base"/>
            <a:r>
              <a:rPr lang="ru-RU" u="sng" dirty="0" smtClean="0"/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сок попал на слизистую: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глаза или нос как можно скорее промойте чистой водой;</a:t>
            </a: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рот хорошо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прополощите,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не глотайте воду!</a:t>
            </a:r>
          </a:p>
          <a:p>
            <a:pPr marL="285750" indent="-285750" algn="just" fontAlgn="base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последующие несколько дней защищайте глаза темными очками.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любых явственных симптомах ожога – не медлите и обращайтесь к врачу.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ru-RU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https://szaopressa.ru/wp-content/uploads/2019/04/prav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6885"/>
            <a:ext cx="3264297" cy="3864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217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 ожогов вызванных борщевиком Сосновского</a:t>
            </a:r>
            <a:br>
              <a:rPr lang="ru-RU" sz="2800" b="1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752" y="728580"/>
            <a:ext cx="90364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упустили момент контакта </a:t>
            </a:r>
            <a:r>
              <a:rPr lang="ru-RU" dirty="0" smtClean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Борщевиком Сосновского </a:t>
            </a:r>
            <a:r>
              <a:rPr lang="ru-RU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пузыри все же возникли</a:t>
            </a:r>
            <a:r>
              <a:rPr lang="ru-RU" dirty="0" smtClean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endParaRPr lang="ru-RU" dirty="0">
              <a:solidFill>
                <a:srgbClr val="2224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сдирайте пузыри, не протыкайте их, забинтуйте их нежной повязкой, берегите целостность пузырей как можно дольше.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Обратитесь к врачу, он назначит местное лечение. Это могут быть примочки, кремы, мази (в зависимости от стадии </a:t>
            </a:r>
            <a:r>
              <a:rPr lang="ru-RU" dirty="0" smtClean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болезни. В целом </a:t>
            </a:r>
            <a:r>
              <a:rPr lang="ru-RU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заболевание проходит самостоятельно, и повлиять на скорость заживления ран практически </a:t>
            </a:r>
            <a:r>
              <a:rPr lang="ru-RU" dirty="0" smtClean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нечем.</a:t>
            </a:r>
            <a:endParaRPr lang="ru-RU" dirty="0">
              <a:solidFill>
                <a:srgbClr val="2224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dirty="0" smtClean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Обезбольте. </a:t>
            </a:r>
          </a:p>
          <a:p>
            <a:pPr algn="just">
              <a:buFont typeface="+mj-lt"/>
              <a:buAutoNum type="arabicPeriod"/>
            </a:pPr>
            <a:r>
              <a:rPr lang="ru-RU" dirty="0" smtClean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Следите </a:t>
            </a:r>
            <a:r>
              <a:rPr lang="ru-RU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вторичной бактериальной инфекцией. Мокнущая поверхность ожога от борщевика — идеальные входные ворота для вторичной инфекции. Признаками вторичной инфекции является: помутнение содержимого пузырей, отделение мутного зловонного экссудата (гноя), образование золотистых корочек по периферии поражений, покраснение и припухание краев ран заметное усиление болезненности и повышение местной температуры кожи. </a:t>
            </a:r>
          </a:p>
          <a:p>
            <a:pPr algn="just">
              <a:buFont typeface="+mj-lt"/>
              <a:buAutoNum type="arabicPeriod"/>
            </a:pPr>
            <a:r>
              <a:rPr lang="ru-RU" dirty="0" smtClean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Пейте больше жидкости.  </a:t>
            </a:r>
            <a:r>
              <a:rPr lang="ru-RU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Мокнущие поверхности, особенно обширные — могут привести к </a:t>
            </a:r>
            <a:r>
              <a:rPr lang="ru-RU" dirty="0" smtClean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обезвоживанию.</a:t>
            </a:r>
            <a:endParaRPr lang="ru-RU" dirty="0">
              <a:solidFill>
                <a:srgbClr val="2224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пузыри занимают большой объем </a:t>
            </a:r>
            <a:r>
              <a:rPr lang="ru-RU" dirty="0" smtClean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кожи — </a:t>
            </a:r>
            <a:r>
              <a:rPr lang="ru-RU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врач скорее всего предложит госпитализацию в стационар. При возникновении вторичных осложнений — тоже. Не отказывайтесь от госпитализации, если врач настаивает на ней — ситуация может быть довольно опасной. </a:t>
            </a:r>
          </a:p>
          <a:p>
            <a:pPr algn="just"/>
            <a:r>
              <a:rPr lang="ru-RU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небольших площадях поражений и правильном ведении ран — заболевание благополучно самостоятельно разрешается за 2-4 недели</a:t>
            </a:r>
            <a:r>
              <a:rPr lang="ru-RU" sz="1600" dirty="0">
                <a:solidFill>
                  <a:srgbClr val="2224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1600" b="0" i="0" dirty="0">
              <a:solidFill>
                <a:srgbClr val="22242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40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Уничтожение зарослей борщеви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49282"/>
            <a:ext cx="8640960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Меры борьбы с борщевиком Сосновского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3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Обрезка цветков в период </a:t>
            </a:r>
            <a:r>
              <a:rPr lang="ru-RU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бутонизации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начала цветения</a:t>
            </a:r>
            <a: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>
              <a:buFont typeface="Wingdings" panose="05000000000000000000" pitchFamily="2" charset="2"/>
              <a:buChar char="v"/>
            </a:pP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Скосить </a:t>
            </a:r>
            <a:r>
              <a:rPr lang="ru-RU" sz="4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начала цветения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каждую оставшуюся трубку стебля насыпать соли. Либо шприцем впрыснуть в каждый «пенек» обычный автомобильный раствор серной кислоты (электролит для кислотных аккумуляторов, продается в автомагазинах</a:t>
            </a:r>
            <a: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4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buFont typeface="Wingdings" panose="05000000000000000000" pitchFamily="2" charset="2"/>
              <a:buChar char="v"/>
            </a:pPr>
            <a: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Выкопать 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экземпляр вместе с корнем (надев брезентовые рукавицы). </a:t>
            </a:r>
            <a:r>
              <a:rPr lang="ru-RU" sz="4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делают весной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пока борщевик еще маленький. Затем вывезти подальше от участка.</a:t>
            </a:r>
          </a:p>
          <a:p>
            <a:pPr algn="just" fontAlgn="base">
              <a:buFont typeface="Wingdings" panose="05000000000000000000" pitchFamily="2" charset="2"/>
              <a:buChar char="v"/>
            </a:pP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Попробовать гербициды на выбор:</a:t>
            </a:r>
          </a:p>
          <a:p>
            <a:pPr algn="just" fontAlgn="base">
              <a:buFont typeface="Wingdings" panose="05000000000000000000" pitchFamily="2" charset="2"/>
              <a:buChar char="Ø"/>
            </a:pP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смесь «</a:t>
            </a:r>
            <a:r>
              <a:rPr lang="ru-RU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Магнум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+ «Горгон» + «</a:t>
            </a:r>
            <a:r>
              <a:rPr lang="ru-RU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Адью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 fontAlgn="base">
              <a:buFont typeface="Wingdings" panose="05000000000000000000" pitchFamily="2" charset="2"/>
              <a:buChar char="Ø"/>
            </a:pP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смесь «</a:t>
            </a:r>
            <a:r>
              <a:rPr lang="ru-RU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Раундап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+ «2,4-Д»</a:t>
            </a:r>
          </a:p>
          <a:p>
            <a:pPr algn="just" fontAlgn="base">
              <a:buFont typeface="Wingdings" panose="05000000000000000000" pitchFamily="2" charset="2"/>
              <a:buChar char="Ø"/>
            </a:pP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 «</a:t>
            </a:r>
            <a:r>
              <a:rPr lang="ru-RU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Агрокиллер+Магнум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 fontAlgn="base">
              <a:buFont typeface="Wingdings" panose="05000000000000000000" pitchFamily="2" charset="2"/>
              <a:buChar char="Ø"/>
            </a:pP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 «</a:t>
            </a:r>
            <a:r>
              <a:rPr lang="ru-RU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Линтур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just" fontAlgn="base">
              <a:buNone/>
            </a:pPr>
            <a: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Большинство 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</a:t>
            </a:r>
            <a:r>
              <a:rPr lang="ru-RU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противосорняковых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ядов борщевик практически не берут.</a:t>
            </a:r>
          </a:p>
          <a:p>
            <a:pPr algn="just" fontAlgn="base">
              <a:buFont typeface="Wingdings" panose="05000000000000000000" pitchFamily="2" charset="2"/>
              <a:buChar char="v"/>
            </a:pPr>
            <a: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участок уже захвачен борщевиком, то </a:t>
            </a:r>
            <a:r>
              <a:rPr lang="ru-RU" sz="4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весной, пока растение еще не проросло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остается только целиком вспахать землю отвальным плугом, чтобы весь ее верхний слой был перевернут. Все корни придется осторожно выбрать вручную. Затем еще раз вспахать и выбрать корни через месяц, когда пойдут новые побеги.</a:t>
            </a:r>
          </a:p>
          <a:p>
            <a:pPr marL="0" indent="0" algn="just" fontAlgn="base">
              <a:buNone/>
            </a:pPr>
            <a:r>
              <a:rPr lang="ru-RU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Но 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проводите такую вспашку осенью! Это только поможет созревшим за лето семенам борщевика уйти глубже в почву.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22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нельзя делать, уничтожая заросли борщевиков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скашивать борщевики в период окончания цветения и начала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завязывания плодов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Потому что это не будет иметь нужного эффекта, если только скошенные растения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будут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же уничтожены сразу после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скашивания. Скошенные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борщевики сразу же должны быть убраны в кучи и сожжены.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Возможно, только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плоды растений могут быть уничтожены сожжением или другим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доступным эффективным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способом.</a:t>
            </a: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оставлять скошенные борщевики брошенными на месте. Ведь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генеративный побег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борщевика имеет в стебле большой запас питательных веществ - достаточный, чтобы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главном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зонтике упавшего растения созрели завязавшиеся семена. Даже дошедшие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восковой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фазы спелости семена борщевика способны дать жизнь новым растениям.</a:t>
            </a: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допускать скашивание борщевиков в момент осыпания семян с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растений. Ибо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будет приводить к большему рассеиванию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борщевика. Если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срезать зонтики растения, когда на них уже созрели плоды, и особенно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делать это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ветреную погоду, то это будет способствовать распространению семян на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территории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работы с борщевиками быть раздетым или иметь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незащищённые участки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тела. Лучше всего надеть водонепроницаемую одежду, так как сок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растений, впитавшийся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одежду, касается тела и проникает в него. Не смытый с тела в течение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суток сок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борщевика при попадании на эти места солнечного света (ультрафиолета)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приводить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образованию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ожогов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701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Творчество из борщевика Сосновского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620688"/>
            <a:ext cx="91440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cap="all" dirty="0">
                <a:solidFill>
                  <a:srgbClr val="3D3D3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МУЗЫКАЛЬНЫЙ ИНСТРУМЕНТ ИЗ БОРЩЕВИКА</a:t>
            </a:r>
          </a:p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Сухой борщевик Сосновского безвреден для человека. Это — Мир полный возможностей.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изготовления разных музыкальных инструментов надо подготовить основу: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аккуратно срезать ствол растения нужного размера: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обдать теплой водой и жесткой щеткой снять всю кожицу: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получим гладкую легкую прочную дудочку.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теперь возможны варианты, выбирайте.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1.   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Калюка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особый вид флейты. В ней только одно отверстие, которое надо вырезать около любого края. Звук зависит от размера трубочки и положения отверстия. Если  ритмично дуть в флейту, закрывая или открывая нижнее отверстие, может получиться заводная мелодия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2.   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Африканская флейта или флейта дождя или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рейнстик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звучит совершенно иначе. Для такого инструмента надо дополнительно поработать с заготовкой.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Трубочку основательно намочить.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Намотать на нее нить или веревку (она используется, как направляющая, и потом снимается).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Вдоль намотанной нити вколоть зубочистки с некоторым шагом (если трубочка намочена хорошо, они легко вкалываются вручную).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Веревку снять, а зубочистки откусить с внешней стороны и слегка утопить в основу.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этого один конец трубки закрывается. Это может быть обрезанная под размер пробка или любой удобный вариант. Главное, чтобы все было герметично.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открытое отверстие насыпается что-то сыпучее: это может быть гречка, перловка, бисер и т.п. Разные варианты – разное звучание. Найдите наиболее приятный для себя звук. Насыпается материал примерно на треть объема, но тут тоже возможны варианты.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Закрыть вторую сторону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рейнстика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Заключительный шаг – декорирование. Тут нет ограничений для фантазии – этнические узоры, отделка под дерево, покрытие лаком и еще множество вариантов.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легендах говорится, что флейта дождя давала человеку возможность общаться с Духами. Сегодня многие используют ее, как оберег. Вешают у входа в жилище, ограждая его от негативных влияний.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 поможет создать своими руками (возможно, вместе с детьми) прекрасный необычный подарок ко дню рождения, к Новому году, к любому торжеству. Это не просто поделка, это — творчество!</a:t>
            </a:r>
          </a:p>
          <a:p>
            <a:endParaRPr lang="ru-RU" b="0" i="0" dirty="0">
              <a:solidFill>
                <a:srgbClr val="3A3A3A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80850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в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странах Европы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 значительных территориях России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Сосновского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Heracleum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sosnowskyi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Manden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включен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«Черные книги» и для значительных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территорий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разных стран признан инвазивным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видом.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Чтобы победить зловредный сорняк нужны большие деньги, которых нет…  По оценкам экспертов, затраты на тотальное уничтожение борщевика Сосновского на 60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 уже захваченных сельхозугодий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РФ оцениваются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3 трлн. 600 млрд. рублей. Согласитесь – фантастическая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даже если бы эти деньги у государства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есть,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 уверенности, что борщевик удалось бы победить, используя традиционные методы. Специалисты на научно-практических конференциях, посвященных борьбе с борщевиком, утверждают, что обычные агротехнические мероприятия, направленные на севооборот различных культур и основанные на их скашивании и последующем вспахивании земли, в случае борщевика Сосновского бессмысленны. Даже двукратное в течение года применение гербицидов в сочетании со скашиванием и весенней вспашкой на протяжении 5-летнего цикла работ по уничтожению борщевика имеет недостаточную эффективность при значительных затратах.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Тем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более, существует опасность, что интенсивная химическая борьба с борщевиком принесет человеку и природе больше вреда, чем сам сорняк.</a:t>
            </a:r>
          </a:p>
          <a:p>
            <a:pPr marL="0" indent="0"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smtClean="0"/>
              <a:t>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38881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500" dirty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  <a:hlinkClick r:id="rId2"/>
              </a:rPr>
              <a:t>proborshevik.ru/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500" dirty="0" smtClean="0">
                <a:hlinkClick r:id="rId3"/>
              </a:rPr>
              <a:t>http</a:t>
            </a:r>
            <a:r>
              <a:rPr lang="en-US" sz="1500" dirty="0">
                <a:hlinkClick r:id="rId3"/>
              </a:rPr>
              <a:t>://</a:t>
            </a:r>
            <a:r>
              <a:rPr lang="en-US" sz="1500" dirty="0" smtClean="0">
                <a:hlinkClick r:id="rId3"/>
              </a:rPr>
              <a:t>www.gardenia.ru/pages/borsh001.htm</a:t>
            </a:r>
            <a:r>
              <a:rPr lang="ru-RU" sz="1500" dirty="0" smtClean="0"/>
              <a:t> </a:t>
            </a:r>
          </a:p>
          <a:p>
            <a:r>
              <a:rPr lang="en-US" sz="1500" dirty="0">
                <a:hlinkClick r:id="rId4"/>
              </a:rPr>
              <a:t>https://</a:t>
            </a:r>
            <a:r>
              <a:rPr lang="en-US" sz="1500" dirty="0" smtClean="0">
                <a:hlinkClick r:id="rId4"/>
              </a:rPr>
              <a:t>vk.com/public145284270</a:t>
            </a:r>
            <a:r>
              <a:rPr lang="ru-RU" sz="1500" dirty="0" smtClean="0"/>
              <a:t> </a:t>
            </a:r>
          </a:p>
          <a:p>
            <a:r>
              <a:rPr lang="en-US" sz="1500" dirty="0">
                <a:hlinkClick r:id="rId5"/>
              </a:rPr>
              <a:t>https://tver24.com/2019/06/borshhevik-sosnovskogo-uchenye-schitayut-chto-rech-idet-ob-ekologicheskoj-katastrofe-yadovitoe-rastenie-zahvatilo-tverskuyu-oblast-i-drugie-regiony-strany</a:t>
            </a:r>
            <a:r>
              <a:rPr lang="en-US" sz="1500" dirty="0" smtClean="0">
                <a:hlinkClick r:id="rId5"/>
              </a:rPr>
              <a:t>/</a:t>
            </a:r>
            <a:r>
              <a:rPr lang="ru-RU" sz="1500" dirty="0" smtClean="0"/>
              <a:t>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Междисциплинарный научный и прикладной журнал «Биосфера», 2015, т. 7, №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«БОРЩЕВИКИ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(РОД HERACLEUM L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):PRO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CONTRA» К.Г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Ткаченко Ботанический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им. В.Л. Комарова РАН (Санкт-Петербург,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Россия) Эл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почта: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kigatka@rambler.ru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kigatka@gmail.com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Статья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поступила в редакцию 01.03.2015; принята к печати 08.06.2015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https://yandex.ru/health/turbo/articles?id=3129&amp;text=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ожоги+от+борщевика+фото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&amp;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ids=3129&amp;utm_source=</a:t>
            </a:r>
            <a:r>
              <a:rPr lang="en-US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yandex&amp;utm_medium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=</a:t>
            </a:r>
            <a:r>
              <a:rPr lang="en-US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search&amp;utm_campaign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=</a:t>
            </a:r>
            <a:r>
              <a:rPr lang="en-US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yandex-searchster&amp;utm_content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=</a:t>
            </a:r>
            <a:r>
              <a:rPr lang="en-US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article&amp;saas_webreqid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=1584178922699192-702961292365629385903045-sas3-5776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https://www.anews.com/p/115530613-borshhevik-kak-vyglyadit-i-chem-opasen-foto-ozhogov-i-kak-ih-lechit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https://borshchevik-info.ru/borshhevik-sosnovskogo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/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https://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ses-control.ru/articles/unichtozhenie-borschevika-zakon.html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https://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минсельхоз.тверскаяобласть.рф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/</a:t>
            </a:r>
            <a:r>
              <a:rPr lang="en-US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novosti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/</a:t>
            </a:r>
            <a:r>
              <a:rPr lang="en-US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stati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/</a:t>
            </a:r>
            <a:r>
              <a:rPr lang="en-US" sz="17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index.php?sphrase_id</a:t>
            </a:r>
            <a:r>
              <a:rPr lang="en-US" sz="1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=876933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12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борщевика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3024" y="1556792"/>
            <a:ext cx="889795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мировой флоре встречается почти 70 видов борщевика. Во флоре России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борщевиков около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видов.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виды борщевика достигают значительных размеров – до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3-5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высотой, образуя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зонтик диаметром от 0,9 м до 1,2 (редко до 1,5) м. Цветки борщевика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 много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пыльцы и нектара, являются хорошими медоносами.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Русское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растения «борщевик» происходит от использования его в пищу,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конкретно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для борща. </a:t>
            </a:r>
            <a:r>
              <a:rPr lang="ru-RU" sz="16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ни в коем случае не относиться к борщевику Сосновского</a:t>
            </a:r>
            <a:r>
              <a:rPr lang="ru-RU" sz="16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ряде местностей России название было чуть трансформировано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«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борщень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Либо борщевик называют «медвежья лапа» по форме листьев и за их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размер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ряде районов нашей страны ранней весной молодые отрастающие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листья борщевика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использовали для добавления в овощные или мясные супы (борщи).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Мариновали молодые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растущие побеги борщевика, солили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листья.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некоторых регионах Кавказа борщевики являются одними из основных в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пищевом рационе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людей и животных.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Говорят, что «…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 растения к нам были завезены из Америки в качестве дешёвой кормовой </a:t>
            </a:r>
            <a:r>
              <a:rPr lang="ru-RU" sz="16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культуры,но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надежды на это не оправдались. Врагов в наших краях борщевик не имеет».</a:t>
            </a: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в Америке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растёт всего-то один лишь вид –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шерстистый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Heracleum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lanatum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Этот американский вид близок к одному из видов нашей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флоры – борщевику сладкому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Heracleum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dulce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 также к некоторым другим, растущим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Дальнем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Востоке России), который местное население потребляет весной в свежем виде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пищу.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5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Борщевик сибирский и </a:t>
            </a:r>
            <a:br>
              <a:rPr lang="ru-RU" dirty="0" smtClean="0"/>
            </a:br>
            <a:r>
              <a:rPr lang="ru-RU" dirty="0" smtClean="0"/>
              <a:t>Борщевик Сосновского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63213" y="1430927"/>
            <a:ext cx="438078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Все проблемы, связанные с борщевиками, в основном относятся лишь к одному виду, «агрессору» дорожных обочин и запущенных полей – борщевику сосновского (</a:t>
            </a:r>
            <a:r>
              <a:rPr lang="ru-RU" dirty="0" err="1"/>
              <a:t>Heracleum</a:t>
            </a:r>
            <a:r>
              <a:rPr lang="ru-RU" dirty="0"/>
              <a:t> </a:t>
            </a:r>
            <a:r>
              <a:rPr lang="ru-RU" dirty="0" err="1"/>
              <a:t>sosnowskiy</a:t>
            </a:r>
            <a:r>
              <a:rPr lang="ru-RU" dirty="0"/>
              <a:t>).</a:t>
            </a:r>
          </a:p>
          <a:p>
            <a:pPr algn="just"/>
            <a:r>
              <a:rPr lang="ru-RU" dirty="0"/>
              <a:t>К видам борщевиков природной флоры нашей зоны, прежде всего, относится</a:t>
            </a:r>
          </a:p>
          <a:p>
            <a:pPr algn="just"/>
            <a:r>
              <a:rPr lang="ru-RU" dirty="0"/>
              <a:t>борщевик сибирский (</a:t>
            </a:r>
            <a:r>
              <a:rPr lang="ru-RU" dirty="0" err="1"/>
              <a:t>Heracleum</a:t>
            </a:r>
            <a:r>
              <a:rPr lang="ru-RU" dirty="0"/>
              <a:t> </a:t>
            </a:r>
            <a:r>
              <a:rPr lang="ru-RU" dirty="0" err="1"/>
              <a:t>sibiricum</a:t>
            </a:r>
            <a:r>
              <a:rPr lang="ru-RU" dirty="0"/>
              <a:t>). Этот вид растёт во многих регионах страны, занимая свою нишу. Но борщевик сибирский не вызывает сильных дерматозов, не представляет для нас большой проблемы. Ибо кумаринов в нём очень мало (и в своём составе они не содержат тех кумаринов, которые в значительной степени обладают сенсибилизирующим эффектом).</a:t>
            </a:r>
          </a:p>
          <a:p>
            <a:endParaRPr lang="ru-RU" dirty="0">
              <a:solidFill>
                <a:srgbClr val="000000"/>
              </a:solidFill>
              <a:latin typeface="yandex-sans"/>
            </a:endParaRPr>
          </a:p>
        </p:txBody>
      </p:sp>
      <p:pic>
        <p:nvPicPr>
          <p:cNvPr id="1026" name="Picture 2" descr="borshhevik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" y="2132856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06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001" y="58614"/>
            <a:ext cx="9001000" cy="778098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 сибирский и Борщевик Сосновского - отличия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724369"/>
              </p:ext>
            </p:extLst>
          </p:nvPr>
        </p:nvGraphicFramePr>
        <p:xfrm>
          <a:off x="1" y="836712"/>
          <a:ext cx="9144000" cy="624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8802">
                  <a:extLst>
                    <a:ext uri="{9D8B030D-6E8A-4147-A177-3AD203B41FA5}">
                      <a16:colId xmlns:a16="http://schemas.microsoft.com/office/drawing/2014/main" val="2943287071"/>
                    </a:ext>
                  </a:extLst>
                </a:gridCol>
                <a:gridCol w="3837198">
                  <a:extLst>
                    <a:ext uri="{9D8B030D-6E8A-4147-A177-3AD203B41FA5}">
                      <a16:colId xmlns:a16="http://schemas.microsoft.com/office/drawing/2014/main" val="68324924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0763851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Признаки отличия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Борщевик Сибирский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Борщевик Сосновского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506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Высота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 2-х метров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 5 метров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185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Цветки в соцветиях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Желтые или </a:t>
                      </a:r>
                      <a:r>
                        <a:rPr lang="ru-RU" dirty="0" err="1" smtClean="0"/>
                        <a:t>зленовато</a:t>
                      </a:r>
                      <a:r>
                        <a:rPr lang="ru-RU" dirty="0" smtClean="0"/>
                        <a:t>-желтые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Белые. Соцветия до 50 см в диаметре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749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Лист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Тройчатый-делится на три доли,</a:t>
                      </a:r>
                      <a:r>
                        <a:rPr lang="ru-RU" baseline="0" dirty="0" smtClean="0"/>
                        <a:t> шероховатые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Тройчатый, очень крупный, слабошероховатый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536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Стебель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Шероховатый, с большим количеством волосков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Слабошероховатый, покрыт красными пятнами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433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Запах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Приятный аромат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39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Плоды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Появляются в июле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904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Опасность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опасен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ОПАСЕН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76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Применение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Молодые листья и побеги –</a:t>
                      </a:r>
                      <a:r>
                        <a:rPr lang="ru-RU" baseline="0" dirty="0" smtClean="0"/>
                        <a:t> в приготовлении супов и салатов.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143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Ареал обитания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Центральная Европа до Алтая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661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Использование в народной медицине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Отвар корневища, настой травы пьют при различных желудочно-кишечных расстройствах. Распаренные листья прикладывают к суставам при ревматизме.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213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497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Описание Борщевика Сосновского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Научное название: 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Heracleum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sosnowskyi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 tooltip="Manden. (страница отсутствует)"/>
              </a:rPr>
              <a:t>Manden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сем.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Зонтичные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Латинский язык"/>
              </a:rPr>
              <a:t>лат.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Umbellíferae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Сельдерейные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Латинский язык"/>
              </a:rPr>
              <a:t>лат.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Apiáceae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98 % особей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борщевика Сосновского 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монокарпические, т.е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цветут один раз в жизни, а затем отмирают. Эту картину можно регулярно наблюдать в зарослях борщевика весной.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почвы торчат прошлогодние генеративные побеги уже совершенно сухие и ломкие. Его  легко вытащить из земли и на его месте останется пустое отверстие. С другой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сохраняется 1-2 % особей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поликарпиков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все такие могут цвести более одного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раза.(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Сацыперова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, 1984,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Далькэ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и др., 2014)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 Обычно борщевик Сосновского зацветает на третий-пятый год. Если нет условий для цветения из-за недостаточного количества питательных веществ или света, засухи или регулярного скашивания, то оно задерживается. В таких случаях растения могут жить до 12 лет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Цветки, собранные в соцветия, опыляются насекомыми. Растения борщевика Сосновского однодомные, то есть одно растение имеет и мужские и женские цветки.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 одно изолированное растение борщевика может дать целую популяцию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Pergl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2006).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Растения цветут с середины июня до конца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июля,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семена вызревают в конце августа — сентябре. Одно растение даёт в среднем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плодов на растение. Плод у борщевиков – колонковый вислоплодник, распадающийся на два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семя.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одно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дать от 15 – 20 до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тысяч жизнеспособных семян.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Семена Борщевика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5000636"/>
            <a:ext cx="7901014" cy="157163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 растение образует семена в большом количестве, не все из них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прорастают весной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следующего года. В первый год обычно прорастает от 20 до 70 %; на второй год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от 30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60 % от не проросших в первый год семян. Некоторые плоды борщевика могут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порасти лишь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5-6 лет или даже через 12-15 лет!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eracleum sosnowskyi seed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785794"/>
            <a:ext cx="5537202" cy="41529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1" y="692696"/>
            <a:ext cx="878497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Ошибочно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то, что борщевики были завезены к нам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1960-х гг. вместе с семенным материалом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кукурузы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США (в США произрастает только один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 борщевиков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Центр происхождения видов рода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Передняя Азия, на этот макрорегион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приходится самое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число видов данного рода.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 Сосновского, ставший инвазивным  имеет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кавказское» происхождение.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1940–1970-е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гг.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Сосновского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Heracleum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sosnowskyi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Manden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был внедрен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практику в качестве кормового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растения. В Северо-Западном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 Сосновского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Heracleum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sosnowskyi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 высокоурожайная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кормовая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силосная культура, богатая протеином,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микроэлементами, сахарами,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обеспечивающими хорошее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силосование,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привлекала многие хозяйства 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выращивания его на больших площадях.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Урожайность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зеленой массы борщевика в нечерноземной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зоне составляла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1000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2500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ц/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га.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Многолетнее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плантаций борщевика в отсутствие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ежегодных вспашек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внесения удобрений и прочих затратных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агроприемов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обусловливали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повышенный спрос на это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растение. 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борщевик, раз попав на поля и оказавшись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надлежащего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контроля, стал распространяться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свободные места вокруг и, далее, вдоль дорог,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заходя и в лесополосы. И уже через 15–20 лет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Борщевик Сосновского стали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настоящей угрозой и бичом полей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сельскохозяйственных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угодий на значительных территориях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83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распространения борщевика Сосновского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Карта распространения Борщевика в России и Восточной Европ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4" y="692696"/>
            <a:ext cx="9102436" cy="6039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260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sun9-5.userapi.com/c639119/v639119137/3865e/mUSDeWg06q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375"/>
            <a:ext cx="6984776" cy="698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805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1540</Words>
  <Application>Microsoft Office PowerPoint</Application>
  <PresentationFormat>Экран (4:3)</PresentationFormat>
  <Paragraphs>164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inherit</vt:lpstr>
      <vt:lpstr>Open Sans</vt:lpstr>
      <vt:lpstr>Times New Roman</vt:lpstr>
      <vt:lpstr>Wingdings</vt:lpstr>
      <vt:lpstr>yandex-sans</vt:lpstr>
      <vt:lpstr>Тема Office</vt:lpstr>
      <vt:lpstr>Борщевик  Сосновского</vt:lpstr>
      <vt:lpstr>Виды борщевика</vt:lpstr>
      <vt:lpstr>Борщевик сибирский и  Борщевик Сосновского</vt:lpstr>
      <vt:lpstr>Борщевик сибирский и Борщевик Сосновского - отличия</vt:lpstr>
      <vt:lpstr>Описание Борщевика Сосновского</vt:lpstr>
      <vt:lpstr>Семена Борщевика</vt:lpstr>
      <vt:lpstr>Распространение</vt:lpstr>
      <vt:lpstr>Карта распространения борщевика Сосновского</vt:lpstr>
      <vt:lpstr>Презентация PowerPoint</vt:lpstr>
      <vt:lpstr>Причины необходимости борьбы с видами рода Heracleum L.</vt:lpstr>
      <vt:lpstr>Презентация PowerPoint</vt:lpstr>
      <vt:lpstr>Поражение кожи от борщевика</vt:lpstr>
      <vt:lpstr>Первая помощь при ожогах борщевиком </vt:lpstr>
      <vt:lpstr>Лечение ожогов вызванных борщевиком Сосновского </vt:lpstr>
      <vt:lpstr>Меры борьбы с борщевиком Сосновского</vt:lpstr>
      <vt:lpstr>Что нельзя делать, уничтожая заросли борщевиков </vt:lpstr>
      <vt:lpstr>Творчество из борщевика Сосновского</vt:lpstr>
      <vt:lpstr>Заключение</vt:lpstr>
      <vt:lpstr>Список литературы</vt:lpstr>
    </vt:vector>
  </TitlesOfParts>
  <Company>МОУ "Щербининская ООШ"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Борщевик  Сосновского</dc:title>
  <dc:creator>USER2</dc:creator>
  <cp:lastModifiedBy>иван иванов</cp:lastModifiedBy>
  <cp:revision>45</cp:revision>
  <dcterms:created xsi:type="dcterms:W3CDTF">2020-02-28T11:00:17Z</dcterms:created>
  <dcterms:modified xsi:type="dcterms:W3CDTF">2022-02-22T13:55:31Z</dcterms:modified>
</cp:coreProperties>
</file>