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256" r:id="rId3"/>
    <p:sldId id="260" r:id="rId4"/>
    <p:sldId id="284" r:id="rId5"/>
    <p:sldId id="280" r:id="rId6"/>
    <p:sldId id="281" r:id="rId7"/>
    <p:sldId id="282" r:id="rId8"/>
    <p:sldId id="264" r:id="rId9"/>
    <p:sldId id="265" r:id="rId10"/>
    <p:sldId id="28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FE83-5253-4DBD-8384-524EF0E0F1F2}" type="datetimeFigureOut">
              <a:rPr lang="ru-RU" smtClean="0"/>
              <a:t>25.02.2018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9E19-EC7E-41DA-91A9-8EEF1E5EE85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FE83-5253-4DBD-8384-524EF0E0F1F2}" type="datetimeFigureOut">
              <a:rPr lang="ru-RU" smtClean="0"/>
              <a:t>25.02.2018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9E19-EC7E-41DA-91A9-8EEF1E5EE85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FE83-5253-4DBD-8384-524EF0E0F1F2}" type="datetimeFigureOut">
              <a:rPr lang="ru-RU" smtClean="0"/>
              <a:t>25.02.2018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9E19-EC7E-41DA-91A9-8EEF1E5EE85B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FE83-5253-4DBD-8384-524EF0E0F1F2}" type="datetimeFigureOut">
              <a:rPr lang="ru-RU" smtClean="0"/>
              <a:t>25.02.2018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9E19-EC7E-41DA-91A9-8EEF1E5EE85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FE83-5253-4DBD-8384-524EF0E0F1F2}" type="datetimeFigureOut">
              <a:rPr lang="ru-RU" smtClean="0"/>
              <a:t>25.02.2018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9E19-EC7E-41DA-91A9-8EEF1E5EE85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FE83-5253-4DBD-8384-524EF0E0F1F2}" type="datetimeFigureOut">
              <a:rPr lang="ru-RU" smtClean="0"/>
              <a:t>25.02.2018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9E19-EC7E-41DA-91A9-8EEF1E5EE85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FE83-5253-4DBD-8384-524EF0E0F1F2}" type="datetimeFigureOut">
              <a:rPr lang="ru-RU" smtClean="0"/>
              <a:t>25.02.2018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9E19-EC7E-41DA-91A9-8EEF1E5EE85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FE83-5253-4DBD-8384-524EF0E0F1F2}" type="datetimeFigureOut">
              <a:rPr lang="ru-RU" smtClean="0"/>
              <a:t>25.02.2018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9E19-EC7E-41DA-91A9-8EEF1E5EE85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FE83-5253-4DBD-8384-524EF0E0F1F2}" type="datetimeFigureOut">
              <a:rPr lang="ru-RU" smtClean="0"/>
              <a:t>25.02.2018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9E19-EC7E-41DA-91A9-8EEF1E5EE85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FE83-5253-4DBD-8384-524EF0E0F1F2}" type="datetimeFigureOut">
              <a:rPr lang="ru-RU" smtClean="0"/>
              <a:t>25.02.2018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9E19-EC7E-41DA-91A9-8EEF1E5EE85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FE83-5253-4DBD-8384-524EF0E0F1F2}" type="datetimeFigureOut">
              <a:rPr lang="ru-RU" smtClean="0"/>
              <a:t>25.02.2018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9E19-EC7E-41DA-91A9-8EEF1E5EE85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B11FE83-5253-4DBD-8384-524EF0E0F1F2}" type="datetimeFigureOut">
              <a:rPr lang="ru-RU" smtClean="0"/>
              <a:t>25.02.2018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E939E19-EC7E-41DA-91A9-8EEF1E5EE85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6778" y="4885039"/>
            <a:ext cx="10357023" cy="1291925"/>
          </a:xfrm>
        </p:spPr>
        <p:txBody>
          <a:bodyPr/>
          <a:lstStyle/>
          <a:p>
            <a:pPr algn="r"/>
            <a:r>
              <a:rPr lang="ru-RU" dirty="0" smtClean="0"/>
              <a:t>Учитель-логопед МОУ «Щербининская ООШ»</a:t>
            </a:r>
          </a:p>
          <a:p>
            <a:pPr algn="r"/>
            <a:r>
              <a:rPr lang="ru-RU" dirty="0" smtClean="0"/>
              <a:t>Морозова Наталья Владимировна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060" y="147723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КОРРЕКЦИОННО-ЛОГОПЕДИЧЕСКАЯ </a:t>
            </a:r>
            <a:r>
              <a:rPr lang="ru-RU" dirty="0">
                <a:solidFill>
                  <a:schemeClr val="tx2"/>
                </a:solidFill>
              </a:rPr>
              <a:t>РАБОТА С УЧАЩИМИСЯ НАЧАЛЬНЫХ КЛАССОВ  ПО ПРЕОДОЛЕНИЮ ОБЩЕГО </a:t>
            </a:r>
            <a:r>
              <a:rPr lang="ru-RU" dirty="0" smtClean="0">
                <a:solidFill>
                  <a:schemeClr val="tx2"/>
                </a:solidFill>
              </a:rPr>
              <a:t>НЕДОРАЗВИТИЯ РЕЧИ </a:t>
            </a:r>
            <a:r>
              <a:rPr lang="ru-RU" dirty="0"/>
              <a:t>РЕЧИ</a:t>
            </a:r>
            <a:br>
              <a:rPr lang="ru-RU" dirty="0"/>
            </a:br>
            <a:r>
              <a:rPr lang="ru-RU" dirty="0"/>
              <a:t> (с практическим материалом)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96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/>
              <a:t>Спасибо за внимание</a:t>
            </a:r>
            <a:endParaRPr lang="ru-RU" sz="6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92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444" y="1533982"/>
            <a:ext cx="7384869" cy="3762005"/>
          </a:xfrm>
        </p:spPr>
        <p:txBody>
          <a:bodyPr>
            <a:normAutofit/>
          </a:bodyPr>
          <a:lstStyle/>
          <a:p>
            <a:r>
              <a:rPr lang="ru-RU" sz="2800" dirty="0"/>
              <a:t>Д.Б. Эльконин писал: «Очевидно, что развитие связной речи у ребенка и тесно связанное с ним усвоение грамматического строя невозможны вне овладения звуковой системой языка</a:t>
            </a:r>
            <a:r>
              <a:rPr lang="ru-RU" sz="2800" dirty="0" smtClean="0"/>
              <a:t>».</a:t>
            </a:r>
          </a:p>
          <a:p>
            <a:r>
              <a:rPr lang="ru-RU" sz="2800" dirty="0"/>
              <a:t>Это основа становления речи ребенка</a:t>
            </a:r>
            <a:r>
              <a:rPr lang="ru-RU" dirty="0"/>
              <a:t>. </a:t>
            </a:r>
          </a:p>
        </p:txBody>
      </p:sp>
      <p:pic>
        <p:nvPicPr>
          <p:cNvPr id="1026" name="Picture 2" descr="Картинки по запросу д.б.эльконин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57" y="880946"/>
            <a:ext cx="3751203" cy="510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58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31" y="2506662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Мышь – мыши – </a:t>
            </a:r>
            <a:r>
              <a:rPr lang="ru-RU" dirty="0"/>
              <a:t>много </a:t>
            </a:r>
            <a:r>
              <a:rPr lang="ru-RU" dirty="0" smtClean="0"/>
              <a:t>мышей</a:t>
            </a:r>
            <a:endParaRPr lang="ru-RU" dirty="0"/>
          </a:p>
          <a:p>
            <a:r>
              <a:rPr lang="ru-RU" dirty="0" smtClean="0"/>
              <a:t>Крыша </a:t>
            </a:r>
            <a:r>
              <a:rPr lang="ru-RU" dirty="0"/>
              <a:t>– </a:t>
            </a:r>
            <a:r>
              <a:rPr lang="ru-RU" dirty="0" smtClean="0"/>
              <a:t>крыши </a:t>
            </a:r>
            <a:r>
              <a:rPr lang="ru-RU" dirty="0"/>
              <a:t>– много </a:t>
            </a:r>
            <a:r>
              <a:rPr lang="ru-RU" dirty="0" smtClean="0"/>
              <a:t>крыш</a:t>
            </a:r>
            <a:endParaRPr lang="ru-RU" dirty="0"/>
          </a:p>
          <a:p>
            <a:r>
              <a:rPr lang="ru-RU" dirty="0" smtClean="0"/>
              <a:t>Шина </a:t>
            </a:r>
            <a:r>
              <a:rPr lang="ru-RU" dirty="0"/>
              <a:t>– </a:t>
            </a:r>
            <a:r>
              <a:rPr lang="ru-RU" dirty="0" smtClean="0"/>
              <a:t>шины </a:t>
            </a:r>
            <a:r>
              <a:rPr lang="ru-RU" dirty="0"/>
              <a:t>– много </a:t>
            </a:r>
            <a:r>
              <a:rPr lang="ru-RU" dirty="0" smtClean="0"/>
              <a:t>шин</a:t>
            </a:r>
            <a:endParaRPr lang="ru-RU" dirty="0"/>
          </a:p>
          <a:p>
            <a:r>
              <a:rPr lang="ru-RU" dirty="0" smtClean="0"/>
              <a:t>Шляпа </a:t>
            </a:r>
            <a:r>
              <a:rPr lang="ru-RU" dirty="0"/>
              <a:t>– </a:t>
            </a:r>
            <a:r>
              <a:rPr lang="ru-RU" dirty="0" smtClean="0"/>
              <a:t>шляпы </a:t>
            </a:r>
            <a:r>
              <a:rPr lang="ru-RU" dirty="0"/>
              <a:t>– много </a:t>
            </a:r>
            <a:r>
              <a:rPr lang="ru-RU" dirty="0" smtClean="0"/>
              <a:t>шляп</a:t>
            </a:r>
            <a:endParaRPr lang="ru-RU" dirty="0"/>
          </a:p>
          <a:p>
            <a:r>
              <a:rPr lang="ru-RU" dirty="0" smtClean="0"/>
              <a:t>Кукушка </a:t>
            </a:r>
            <a:r>
              <a:rPr lang="ru-RU" dirty="0"/>
              <a:t>– </a:t>
            </a:r>
            <a:r>
              <a:rPr lang="ru-RU" dirty="0" smtClean="0"/>
              <a:t>кукушки– </a:t>
            </a:r>
            <a:r>
              <a:rPr lang="ru-RU" dirty="0"/>
              <a:t>много </a:t>
            </a:r>
            <a:r>
              <a:rPr lang="ru-RU" dirty="0" smtClean="0"/>
              <a:t>кукушек</a:t>
            </a:r>
            <a:endParaRPr lang="ru-RU" dirty="0"/>
          </a:p>
          <a:p>
            <a:r>
              <a:rPr lang="ru-RU" dirty="0" smtClean="0"/>
              <a:t>Подушка– подушки </a:t>
            </a:r>
            <a:r>
              <a:rPr lang="ru-RU" dirty="0"/>
              <a:t>– много </a:t>
            </a:r>
            <a:r>
              <a:rPr lang="ru-RU" dirty="0" smtClean="0"/>
              <a:t>подушек</a:t>
            </a:r>
            <a:endParaRPr lang="ru-RU" dirty="0"/>
          </a:p>
          <a:p>
            <a:r>
              <a:rPr lang="ru-RU" dirty="0" smtClean="0"/>
              <a:t>Шкаф </a:t>
            </a:r>
            <a:r>
              <a:rPr lang="ru-RU" dirty="0"/>
              <a:t>– </a:t>
            </a:r>
            <a:r>
              <a:rPr lang="ru-RU" dirty="0" smtClean="0"/>
              <a:t>шкафы </a:t>
            </a:r>
            <a:r>
              <a:rPr lang="ru-RU" dirty="0"/>
              <a:t>– много </a:t>
            </a:r>
            <a:r>
              <a:rPr lang="ru-RU" dirty="0" smtClean="0"/>
              <a:t>шкафов</a:t>
            </a:r>
            <a:endParaRPr lang="ru-RU" dirty="0"/>
          </a:p>
          <a:p>
            <a:r>
              <a:rPr lang="ru-RU" dirty="0" smtClean="0"/>
              <a:t>Мишка –  мишки– </a:t>
            </a:r>
            <a:r>
              <a:rPr lang="ru-RU" dirty="0"/>
              <a:t>много </a:t>
            </a:r>
            <a:r>
              <a:rPr lang="ru-RU" dirty="0" smtClean="0"/>
              <a:t>мишек</a:t>
            </a:r>
            <a:endParaRPr lang="ru-RU" dirty="0"/>
          </a:p>
          <a:p>
            <a:r>
              <a:rPr lang="ru-RU" dirty="0" smtClean="0"/>
              <a:t>Шлюпка </a:t>
            </a:r>
            <a:r>
              <a:rPr lang="ru-RU" dirty="0"/>
              <a:t>– </a:t>
            </a:r>
            <a:r>
              <a:rPr lang="ru-RU" dirty="0" smtClean="0"/>
              <a:t>шлюпки </a:t>
            </a:r>
            <a:r>
              <a:rPr lang="ru-RU" dirty="0"/>
              <a:t>– много </a:t>
            </a:r>
            <a:r>
              <a:rPr lang="ru-RU" dirty="0" smtClean="0"/>
              <a:t>шлюпок</a:t>
            </a:r>
            <a:endParaRPr lang="ru-RU" dirty="0"/>
          </a:p>
          <a:p>
            <a:r>
              <a:rPr lang="ru-RU" dirty="0"/>
              <a:t>Шнурок – шнурки – много шнурков</a:t>
            </a:r>
          </a:p>
          <a:p>
            <a:r>
              <a:rPr lang="ru-RU" dirty="0" smtClean="0"/>
              <a:t>Карандаш </a:t>
            </a:r>
            <a:r>
              <a:rPr lang="ru-RU" dirty="0"/>
              <a:t>– </a:t>
            </a:r>
            <a:r>
              <a:rPr lang="ru-RU" dirty="0" smtClean="0"/>
              <a:t>карандаши </a:t>
            </a:r>
            <a:r>
              <a:rPr lang="ru-RU" dirty="0"/>
              <a:t>– много </a:t>
            </a:r>
            <a:r>
              <a:rPr lang="ru-RU" dirty="0" smtClean="0"/>
              <a:t>карандашей</a:t>
            </a:r>
            <a:endParaRPr lang="ru-RU" dirty="0"/>
          </a:p>
          <a:p>
            <a:r>
              <a:rPr lang="ru-RU" dirty="0" smtClean="0"/>
              <a:t>Малыш </a:t>
            </a:r>
            <a:r>
              <a:rPr lang="ru-RU" dirty="0"/>
              <a:t>– </a:t>
            </a:r>
            <a:r>
              <a:rPr lang="ru-RU" dirty="0" smtClean="0"/>
              <a:t>малыши </a:t>
            </a:r>
            <a:r>
              <a:rPr lang="ru-RU" dirty="0"/>
              <a:t>– много </a:t>
            </a:r>
            <a:r>
              <a:rPr lang="ru-RU" dirty="0" smtClean="0"/>
              <a:t>малышей</a:t>
            </a:r>
            <a:endParaRPr lang="ru-RU" dirty="0"/>
          </a:p>
          <a:p>
            <a:r>
              <a:rPr lang="ru-RU" dirty="0" smtClean="0"/>
              <a:t>Ландыш </a:t>
            </a:r>
            <a:r>
              <a:rPr lang="ru-RU" dirty="0"/>
              <a:t>– </a:t>
            </a:r>
            <a:r>
              <a:rPr lang="ru-RU" dirty="0" smtClean="0"/>
              <a:t>ландыши </a:t>
            </a:r>
            <a:r>
              <a:rPr lang="ru-RU" dirty="0"/>
              <a:t>– много </a:t>
            </a:r>
            <a:r>
              <a:rPr lang="ru-RU" dirty="0" smtClean="0"/>
              <a:t>ландышей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6136"/>
            <a:ext cx="12192000" cy="22041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u="sng" dirty="0" smtClean="0">
                <a:solidFill>
                  <a:schemeClr val="tx2"/>
                </a:solidFill>
              </a:rPr>
              <a:t>АВТОМАТИЗАЦИЯ ЗВУКА </a:t>
            </a:r>
            <a:r>
              <a:rPr lang="ru-RU" sz="4000" u="sng" dirty="0">
                <a:solidFill>
                  <a:schemeClr val="tx2"/>
                </a:solidFill>
              </a:rPr>
              <a:t>Ш</a:t>
            </a:r>
            <a:r>
              <a:rPr lang="ru-RU" sz="4000" u="sng" dirty="0" smtClean="0">
                <a:solidFill>
                  <a:schemeClr val="tx2"/>
                </a:solidFill>
              </a:rPr>
              <a:t/>
            </a:r>
            <a:br>
              <a:rPr lang="ru-RU" sz="4000" u="sng" dirty="0" smtClean="0">
                <a:solidFill>
                  <a:schemeClr val="tx2"/>
                </a:solidFill>
              </a:rPr>
            </a:br>
            <a:r>
              <a:rPr lang="ru-RU" sz="4000" u="sng" dirty="0" smtClean="0">
                <a:solidFill>
                  <a:schemeClr val="tx2"/>
                </a:solidFill>
              </a:rPr>
              <a:t>Образование форм множественного числа именительного и родительного падежей </a:t>
            </a:r>
            <a:r>
              <a:rPr lang="ru-RU" u="sng" dirty="0" smtClean="0">
                <a:solidFill>
                  <a:schemeClr val="tx2"/>
                </a:solidFill>
              </a:rPr>
              <a:t>имен существительных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dirty="0"/>
          </a:p>
        </p:txBody>
      </p:sp>
      <p:pic>
        <p:nvPicPr>
          <p:cNvPr id="1026" name="Picture 2" descr="http://cdn-nus-1.pinme.ru/tumb/600/photo/c0/f6/c0f6639fe62e27b6f59ebb0b3a526a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776" y="2133601"/>
            <a:ext cx="4676205" cy="30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картинки на звук 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405" y="4504267"/>
            <a:ext cx="2775595" cy="224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7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1765" y="1701075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Шарик </a:t>
            </a:r>
            <a:r>
              <a:rPr lang="ru-RU" dirty="0"/>
              <a:t>– </a:t>
            </a:r>
            <a:r>
              <a:rPr lang="ru-RU" dirty="0" smtClean="0"/>
              <a:t>шарики </a:t>
            </a:r>
            <a:r>
              <a:rPr lang="ru-RU" dirty="0"/>
              <a:t>– много </a:t>
            </a:r>
            <a:r>
              <a:rPr lang="ru-RU" dirty="0" smtClean="0"/>
              <a:t>шариков</a:t>
            </a:r>
            <a:endParaRPr lang="ru-RU" dirty="0"/>
          </a:p>
          <a:p>
            <a:r>
              <a:rPr lang="ru-RU" dirty="0" smtClean="0"/>
              <a:t>Ёрш </a:t>
            </a:r>
            <a:r>
              <a:rPr lang="ru-RU" dirty="0"/>
              <a:t>– </a:t>
            </a:r>
            <a:r>
              <a:rPr lang="ru-RU" dirty="0" smtClean="0"/>
              <a:t>ерши </a:t>
            </a:r>
            <a:r>
              <a:rPr lang="ru-RU" dirty="0"/>
              <a:t>– много </a:t>
            </a:r>
            <a:r>
              <a:rPr lang="ru-RU" dirty="0" smtClean="0"/>
              <a:t>ершей</a:t>
            </a:r>
            <a:endParaRPr lang="ru-RU" dirty="0"/>
          </a:p>
          <a:p>
            <a:r>
              <a:rPr lang="ru-RU" dirty="0"/>
              <a:t>Ш</a:t>
            </a:r>
            <a:r>
              <a:rPr lang="ru-RU" dirty="0" smtClean="0"/>
              <a:t>ишка </a:t>
            </a:r>
            <a:r>
              <a:rPr lang="ru-RU" dirty="0"/>
              <a:t>– </a:t>
            </a:r>
            <a:r>
              <a:rPr lang="ru-RU" dirty="0" smtClean="0"/>
              <a:t>шишки </a:t>
            </a:r>
            <a:r>
              <a:rPr lang="ru-RU" dirty="0"/>
              <a:t>– много </a:t>
            </a:r>
            <a:r>
              <a:rPr lang="ru-RU" dirty="0" smtClean="0"/>
              <a:t>шишек</a:t>
            </a:r>
            <a:endParaRPr lang="ru-RU" dirty="0"/>
          </a:p>
          <a:p>
            <a:r>
              <a:rPr lang="ru-RU" dirty="0" smtClean="0"/>
              <a:t>Машина </a:t>
            </a:r>
            <a:r>
              <a:rPr lang="ru-RU" dirty="0"/>
              <a:t>– </a:t>
            </a:r>
            <a:r>
              <a:rPr lang="ru-RU" dirty="0" smtClean="0"/>
              <a:t>машины </a:t>
            </a:r>
            <a:r>
              <a:rPr lang="ru-RU" dirty="0"/>
              <a:t>– много </a:t>
            </a:r>
            <a:r>
              <a:rPr lang="ru-RU" dirty="0" smtClean="0"/>
              <a:t>машин</a:t>
            </a:r>
            <a:endParaRPr lang="ru-RU" dirty="0"/>
          </a:p>
          <a:p>
            <a:r>
              <a:rPr lang="ru-RU" dirty="0" smtClean="0"/>
              <a:t>Кукушка </a:t>
            </a:r>
            <a:r>
              <a:rPr lang="ru-RU" dirty="0"/>
              <a:t>– </a:t>
            </a:r>
            <a:r>
              <a:rPr lang="ru-RU" dirty="0" smtClean="0"/>
              <a:t>кукушки </a:t>
            </a:r>
            <a:r>
              <a:rPr lang="ru-RU" dirty="0"/>
              <a:t>– много </a:t>
            </a:r>
            <a:r>
              <a:rPr lang="ru-RU" dirty="0" smtClean="0"/>
              <a:t>кукушек</a:t>
            </a:r>
            <a:endParaRPr lang="ru-RU" dirty="0"/>
          </a:p>
          <a:p>
            <a:r>
              <a:rPr lang="ru-RU" dirty="0" smtClean="0"/>
              <a:t>Кошка </a:t>
            </a:r>
            <a:r>
              <a:rPr lang="ru-RU" dirty="0"/>
              <a:t>– </a:t>
            </a:r>
            <a:r>
              <a:rPr lang="ru-RU" dirty="0" smtClean="0"/>
              <a:t>кошки </a:t>
            </a:r>
            <a:r>
              <a:rPr lang="ru-RU" dirty="0"/>
              <a:t>– много </a:t>
            </a:r>
            <a:r>
              <a:rPr lang="ru-RU" dirty="0" smtClean="0"/>
              <a:t>кошек</a:t>
            </a:r>
            <a:endParaRPr lang="ru-RU" dirty="0"/>
          </a:p>
          <a:p>
            <a:r>
              <a:rPr lang="ru-RU" dirty="0" smtClean="0"/>
              <a:t>Пушка </a:t>
            </a:r>
            <a:r>
              <a:rPr lang="ru-RU" dirty="0"/>
              <a:t>– </a:t>
            </a:r>
            <a:r>
              <a:rPr lang="ru-RU" dirty="0" smtClean="0"/>
              <a:t>пушки </a:t>
            </a:r>
            <a:r>
              <a:rPr lang="ru-RU" dirty="0"/>
              <a:t>– много </a:t>
            </a:r>
            <a:r>
              <a:rPr lang="ru-RU" dirty="0" smtClean="0"/>
              <a:t>пушек</a:t>
            </a:r>
            <a:endParaRPr lang="ru-RU" dirty="0"/>
          </a:p>
          <a:p>
            <a:r>
              <a:rPr lang="ru-RU" dirty="0" smtClean="0"/>
              <a:t>Катушка </a:t>
            </a:r>
            <a:r>
              <a:rPr lang="ru-RU" dirty="0"/>
              <a:t>– </a:t>
            </a:r>
            <a:r>
              <a:rPr lang="ru-RU" dirty="0" smtClean="0"/>
              <a:t>катушки </a:t>
            </a:r>
            <a:r>
              <a:rPr lang="ru-RU" dirty="0"/>
              <a:t>– много </a:t>
            </a:r>
            <a:r>
              <a:rPr lang="ru-RU" dirty="0" smtClean="0"/>
              <a:t>катушек</a:t>
            </a:r>
            <a:endParaRPr lang="ru-RU" dirty="0"/>
          </a:p>
          <a:p>
            <a:r>
              <a:rPr lang="ru-RU" dirty="0"/>
              <a:t>Ремешок – ремешки – много ремешков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ОБРАЗОВАНИЕ ФОРМ МНОЖЕСТВЕННОГО </a:t>
            </a:r>
            <a:r>
              <a:rPr lang="ru-RU" dirty="0" smtClean="0">
                <a:solidFill>
                  <a:schemeClr val="tx2"/>
                </a:solidFill>
              </a:rPr>
              <a:t>ЧИСЛА ИМЕНИТЕЛЬНОГО И РОДИТЕЛЬНОГО ПАДЕЖЕЙ ИМЕН СУЩЕСТВИТЕЛЬНЫХ</a:t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74" y="2263934"/>
            <a:ext cx="4895557" cy="367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4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62757" y="2642014"/>
            <a:ext cx="9877777" cy="3450696"/>
          </a:xfrm>
        </p:spPr>
        <p:txBody>
          <a:bodyPr/>
          <a:lstStyle/>
          <a:p>
            <a:r>
              <a:rPr lang="ru-RU" dirty="0" smtClean="0"/>
              <a:t>Швея (что делает?) шьёт</a:t>
            </a:r>
          </a:p>
          <a:p>
            <a:r>
              <a:rPr lang="ru-RU" dirty="0" smtClean="0"/>
              <a:t>Штукатур штукатурит</a:t>
            </a:r>
          </a:p>
          <a:p>
            <a:r>
              <a:rPr lang="ru-RU" dirty="0" smtClean="0"/>
              <a:t>Шлифовальщик шлифует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u="sng" dirty="0">
                <a:solidFill>
                  <a:schemeClr val="tx2"/>
                </a:solidFill>
              </a:rPr>
              <a:t>С</a:t>
            </a:r>
            <a:r>
              <a:rPr lang="ru-RU" sz="3200" u="sng" dirty="0" smtClean="0">
                <a:solidFill>
                  <a:schemeClr val="tx2"/>
                </a:solidFill>
              </a:rPr>
              <a:t>ЛОВООБРАЗОВАНИЕ</a:t>
            </a:r>
            <a:r>
              <a:rPr lang="ru-RU" sz="3200" u="sng" dirty="0">
                <a:solidFill>
                  <a:schemeClr val="tx2"/>
                </a:solidFill>
              </a:rPr>
              <a:t>. </a:t>
            </a:r>
            <a:r>
              <a:rPr lang="ru-RU" sz="3200" u="sng" dirty="0" smtClean="0">
                <a:solidFill>
                  <a:schemeClr val="tx2"/>
                </a:solidFill>
              </a:rPr>
              <a:t/>
            </a:r>
            <a:br>
              <a:rPr lang="ru-RU" sz="3200" u="sng" dirty="0" smtClean="0">
                <a:solidFill>
                  <a:schemeClr val="tx2"/>
                </a:solidFill>
              </a:rPr>
            </a:br>
            <a:r>
              <a:rPr lang="ru-RU" sz="3200" u="sng" dirty="0" smtClean="0">
                <a:solidFill>
                  <a:schemeClr val="tx2"/>
                </a:solidFill>
              </a:rPr>
              <a:t>РАСШИРЕНИЕ </a:t>
            </a:r>
            <a:r>
              <a:rPr lang="ru-RU" sz="3200" u="sng" dirty="0">
                <a:solidFill>
                  <a:schemeClr val="tx2"/>
                </a:solidFill>
              </a:rPr>
              <a:t>ГЛАГОЛЬНОГО СЛОВАРЯ</a:t>
            </a:r>
            <a:br>
              <a:rPr lang="ru-RU" sz="3200" u="sng" dirty="0">
                <a:solidFill>
                  <a:schemeClr val="tx2"/>
                </a:solidFill>
              </a:rPr>
            </a:br>
            <a:r>
              <a:rPr lang="ru-RU" sz="3200" u="sng" dirty="0">
                <a:solidFill>
                  <a:schemeClr val="tx2"/>
                </a:solidFill>
              </a:rPr>
              <a:t>КТО ЧТО ДЕЛАЕТ</a:t>
            </a:r>
            <a:r>
              <a:rPr lang="ru-RU" u="sng" dirty="0">
                <a:solidFill>
                  <a:schemeClr val="tx2"/>
                </a:solidFill>
              </a:rPr>
              <a:t>?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098" name="Picture 2" descr="Картинки по запросу картинки профессии шве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51" y="4033546"/>
            <a:ext cx="2496179" cy="252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картинки профессии штукату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89" y="4033546"/>
            <a:ext cx="3266885" cy="262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thumbs.dreamstime.com/z/worker-working-lathe-machine-9284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087" y="4033546"/>
            <a:ext cx="2472267" cy="241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28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69073" y="981307"/>
            <a:ext cx="10371461" cy="5144856"/>
          </a:xfrm>
        </p:spPr>
        <p:txBody>
          <a:bodyPr/>
          <a:lstStyle/>
          <a:p>
            <a:r>
              <a:rPr lang="ru-RU" dirty="0" smtClean="0"/>
              <a:t>У жирафа - длинная шея, он длинношеее животное</a:t>
            </a:r>
          </a:p>
          <a:p>
            <a:r>
              <a:rPr lang="ru-RU" dirty="0" smtClean="0"/>
              <a:t>У бегемота –толстая шея, он толстошеее животное</a:t>
            </a:r>
          </a:p>
          <a:p>
            <a:r>
              <a:rPr lang="ru-RU" dirty="0" smtClean="0"/>
              <a:t>У страуса тонкая шея - он тонкошеяя птица</a:t>
            </a:r>
          </a:p>
          <a:p>
            <a:r>
              <a:rPr lang="ru-RU" dirty="0" smtClean="0"/>
              <a:t>У коровы короткая шея - она короткошеее животное</a:t>
            </a:r>
          </a:p>
          <a:p>
            <a:r>
              <a:rPr lang="ru-RU" dirty="0" smtClean="0"/>
              <a:t>У гуся прямая шея - он прямошеяя птица</a:t>
            </a:r>
          </a:p>
          <a:p>
            <a:r>
              <a:rPr lang="ru-RU" dirty="0" smtClean="0"/>
              <a:t>А у лебедя кривая  шея- он кривошеяя птица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>
                <a:solidFill>
                  <a:schemeClr val="tx2"/>
                </a:solidFill>
              </a:rPr>
              <a:t>ОБРАЗОВАНИЕ СЛОЖНЫХ СЛОВ</a:t>
            </a:r>
            <a:br>
              <a:rPr lang="ru-RU" sz="3100" dirty="0">
                <a:solidFill>
                  <a:schemeClr val="tx2"/>
                </a:solidFill>
              </a:rPr>
            </a:br>
            <a:endParaRPr lang="ru-RU" dirty="0"/>
          </a:p>
        </p:txBody>
      </p:sp>
      <p:pic>
        <p:nvPicPr>
          <p:cNvPr id="6146" name="Picture 2" descr="https://deti-online.com/img/zhiraf-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170" y="334537"/>
            <a:ext cx="2177273" cy="217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printonic.ru/uploads/images/2016/03/01/img_56d583bdce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76" y="3928533"/>
            <a:ext cx="2284091" cy="228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kidy-kid.com.ua/img/uploads/premed/185-63616-4b02cfdb7fc5446dzeefh_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489" y="4699999"/>
            <a:ext cx="2667644" cy="191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zaikinmir.ru/kartinki/images/straus/straus-kartinki-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846" y="2638652"/>
            <a:ext cx="2376354" cy="208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ds02.infourok.ru/uploads/ex/0f30/00036a8f-b7f056d7/hello_html_m543ade8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822" y="3767238"/>
            <a:ext cx="2452037" cy="23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images.wildberries.ru/big/new/4320000/4327504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423" y="2667476"/>
            <a:ext cx="2452422" cy="374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79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69435" y="1393902"/>
            <a:ext cx="10271100" cy="4732261"/>
          </a:xfrm>
        </p:spPr>
        <p:txBody>
          <a:bodyPr/>
          <a:lstStyle/>
          <a:p>
            <a:r>
              <a:rPr lang="ru-RU" b="1" dirty="0" smtClean="0"/>
              <a:t>Посчитай предметы. </a:t>
            </a:r>
          </a:p>
          <a:p>
            <a:r>
              <a:rPr lang="ru-RU" dirty="0" smtClean="0"/>
              <a:t>Одна подушка, две подушки и </a:t>
            </a:r>
            <a:r>
              <a:rPr lang="ru-RU" dirty="0" err="1" smtClean="0"/>
              <a:t>т.д</a:t>
            </a:r>
            <a:endParaRPr lang="ru-RU" dirty="0" smtClean="0"/>
          </a:p>
          <a:p>
            <a:r>
              <a:rPr lang="ru-RU" dirty="0" smtClean="0"/>
              <a:t>Одно лукошко, два лукошка и </a:t>
            </a:r>
            <a:r>
              <a:rPr lang="ru-RU" dirty="0" err="1" smtClean="0"/>
              <a:t>т.д</a:t>
            </a:r>
            <a:endParaRPr lang="ru-RU" dirty="0" smtClean="0"/>
          </a:p>
          <a:p>
            <a:r>
              <a:rPr lang="ru-RU" dirty="0" smtClean="0"/>
              <a:t>Один карандаш, два карандаша и т.д.</a:t>
            </a:r>
          </a:p>
          <a:p>
            <a:pPr marL="0" indent="0">
              <a:buNone/>
            </a:pPr>
            <a:r>
              <a:rPr lang="ru-RU" b="1" dirty="0" smtClean="0"/>
              <a:t>Посчитай предметы в обратном порядке.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Упражнение «Посчитай»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050" name="Picture 2" descr="http://vyshivka-optom.com/image/cache/data/articles/18870-v-84-kosmeya-charivnitsya-nabor-dlya-vishivaniya-nitkami-na-kanve-s-nanesennim-risunkom-podush-800x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91212" y="2448790"/>
            <a:ext cx="1301462" cy="130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yshivka-optom.com/image/cache/data/articles/18870-v-84-kosmeya-charivnitsya-nabor-dlya-vishivaniya-nitkami-na-kanve-s-nanesennim-risunkom-podush-800x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5188" y="5365087"/>
            <a:ext cx="1301462" cy="130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vyshivka-optom.com/image/cache/data/articles/18870-v-84-kosmeya-charivnitsya-nabor-dlya-vishivaniya-nitkami-na-kanve-s-nanesennim-risunkom-podush-800x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740" y="2513616"/>
            <a:ext cx="1171810" cy="117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vyshivka-optom.com/image/cache/data/articles/18870-v-84-kosmeya-charivnitsya-nabor-dlya-vishivaniya-nitkami-na-kanve-s-nanesennim-risunkom-podush-800x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60800" y="5135635"/>
            <a:ext cx="1301462" cy="130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vyshivka-optom.com/image/cache/data/articles/18870-v-84-kosmeya-charivnitsya-nabor-dlya-vishivaniya-nitkami-na-kanve-s-nanesennim-risunkom-podush-800x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97271" y="4714356"/>
            <a:ext cx="1301462" cy="130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2gg9evh47fn9z.cloudfront.net/800px_COLOURBOX65877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20" y="3773837"/>
            <a:ext cx="1472447" cy="116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d2gg9evh47fn9z.cloudfront.net/800px_COLOURBOX65877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201" y="1391501"/>
            <a:ext cx="1548917" cy="14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d2gg9evh47fn9z.cloudfront.net/800px_COLOURBOX65877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9" y="5188852"/>
            <a:ext cx="1648033" cy="14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d2gg9evh47fn9z.cloudfront.net/800px_COLOURBOX658774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43" y="3928162"/>
            <a:ext cx="1545200" cy="14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age.freepik.com/free-vector/writting-pencil-design_1095-1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825" y="2870254"/>
            <a:ext cx="1224384" cy="122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image.freepik.com/free-vector/writting-pencil-design_1095-1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578" y="3609699"/>
            <a:ext cx="1224384" cy="122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image.freepik.com/free-vector/writting-pencil-design_1095-1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467" y="4576660"/>
            <a:ext cx="1224384" cy="122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22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493" y="160628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Каша из пшена – пшённая </a:t>
            </a:r>
            <a:endParaRPr lang="ru-RU" dirty="0"/>
          </a:p>
          <a:p>
            <a:r>
              <a:rPr lang="ru-RU" dirty="0"/>
              <a:t>Сок из </a:t>
            </a:r>
            <a:r>
              <a:rPr lang="ru-RU" dirty="0" smtClean="0"/>
              <a:t>вишни –  вишнёвый</a:t>
            </a:r>
            <a:endParaRPr lang="ru-RU" dirty="0"/>
          </a:p>
          <a:p>
            <a:r>
              <a:rPr lang="ru-RU" dirty="0" smtClean="0"/>
              <a:t>Слон не маленький, а большой</a:t>
            </a:r>
            <a:endParaRPr lang="ru-RU" dirty="0"/>
          </a:p>
          <a:p>
            <a:r>
              <a:rPr lang="ru-RU" dirty="0" smtClean="0"/>
              <a:t>Конфеты из шоколада </a:t>
            </a:r>
            <a:r>
              <a:rPr lang="ru-RU" dirty="0"/>
              <a:t>– </a:t>
            </a:r>
            <a:r>
              <a:rPr lang="ru-RU" dirty="0" smtClean="0"/>
              <a:t>шоколадные</a:t>
            </a:r>
            <a:endParaRPr lang="ru-RU" dirty="0"/>
          </a:p>
          <a:p>
            <a:r>
              <a:rPr lang="ru-RU" dirty="0" smtClean="0"/>
              <a:t>Шоссе не узкое, а широкое </a:t>
            </a:r>
            <a:endParaRPr lang="ru-RU" dirty="0"/>
          </a:p>
          <a:p>
            <a:r>
              <a:rPr lang="ru-RU" dirty="0" smtClean="0"/>
              <a:t>Шапка из шерсти– шерстяная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995" y="0"/>
            <a:ext cx="10447806" cy="1732035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dirty="0" smtClean="0">
                <a:solidFill>
                  <a:schemeClr val="tx2"/>
                </a:solidFill>
              </a:rPr>
              <a:t>ОБРАЗОВАНИЕ ОТНОСИТЕЛЬНЫХ ПРИЛАГАТЕЛЬНЫХ</a:t>
            </a:r>
            <a:br>
              <a:rPr lang="ru-RU" sz="36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 </a:t>
            </a:r>
            <a:br>
              <a:rPr lang="ru-RU" sz="3200" dirty="0" smtClean="0">
                <a:solidFill>
                  <a:schemeClr val="tx2"/>
                </a:solidFill>
              </a:rPr>
            </a:b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3074" name="Picture 2" descr="http://image1.thematicnews.com/uploads/topics/preview/00/00/24/50/a6699bb7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492" y="5063384"/>
            <a:ext cx="2074669" cy="155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humbs.dreamstime.com/z/cherry-juice-cherries-vector-illustration-267336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68" y="4748222"/>
            <a:ext cx="1737743" cy="183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ds02.infourok.ru/uploads/ex/10c9/00067968-aed042b9/hello_html_2c7e934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161" y="662084"/>
            <a:ext cx="2843341" cy="174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m0-tub-ru.yandex.net/i?id=5cad4453e867f6dbd4987e5c89e52ac8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904" y="4707607"/>
            <a:ext cx="2598914" cy="204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tvoidizain.ru/wp-content/uploads/26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818" y="2585155"/>
            <a:ext cx="3174649" cy="216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gd2.alicdn.com/imgextra/i2/2086548037/TB2G1EspO0TMKJjSZFNXXa_1FXa_!!208654803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377" y="4064000"/>
            <a:ext cx="2412998" cy="268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19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55" y="1713083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Хвост </a:t>
            </a:r>
            <a:r>
              <a:rPr lang="ru-RU" dirty="0"/>
              <a:t>у </a:t>
            </a:r>
            <a:r>
              <a:rPr lang="ru-RU" dirty="0" smtClean="0"/>
              <a:t>кошки </a:t>
            </a:r>
            <a:r>
              <a:rPr lang="ru-RU" dirty="0"/>
              <a:t>– </a:t>
            </a:r>
            <a:r>
              <a:rPr lang="ru-RU" dirty="0" smtClean="0"/>
              <a:t>кошачий</a:t>
            </a:r>
            <a:endParaRPr lang="ru-RU" dirty="0"/>
          </a:p>
          <a:p>
            <a:r>
              <a:rPr lang="ru-RU" dirty="0"/>
              <a:t>Хвост у </a:t>
            </a:r>
            <a:r>
              <a:rPr lang="ru-RU" dirty="0" smtClean="0"/>
              <a:t>шиншиллы </a:t>
            </a:r>
            <a:r>
              <a:rPr lang="ru-RU" dirty="0"/>
              <a:t>– </a:t>
            </a:r>
            <a:r>
              <a:rPr lang="ru-RU" dirty="0" smtClean="0"/>
              <a:t>шиншилловый</a:t>
            </a:r>
            <a:endParaRPr lang="ru-RU" dirty="0"/>
          </a:p>
          <a:p>
            <a:r>
              <a:rPr lang="ru-RU" dirty="0"/>
              <a:t>Хвост у </a:t>
            </a:r>
            <a:r>
              <a:rPr lang="ru-RU" dirty="0" smtClean="0"/>
              <a:t>мыши </a:t>
            </a:r>
            <a:r>
              <a:rPr lang="ru-RU" dirty="0"/>
              <a:t>– </a:t>
            </a:r>
            <a:r>
              <a:rPr lang="ru-RU" dirty="0" smtClean="0"/>
              <a:t>мышиный</a:t>
            </a:r>
            <a:endParaRPr lang="ru-RU" dirty="0"/>
          </a:p>
          <a:p>
            <a:r>
              <a:rPr lang="ru-RU" dirty="0"/>
              <a:t>Хвост у </a:t>
            </a:r>
            <a:r>
              <a:rPr lang="ru-RU" dirty="0" smtClean="0"/>
              <a:t>лошади </a:t>
            </a:r>
            <a:r>
              <a:rPr lang="ru-RU" dirty="0"/>
              <a:t>– </a:t>
            </a:r>
            <a:r>
              <a:rPr lang="ru-RU" dirty="0" smtClean="0"/>
              <a:t>лошадиный</a:t>
            </a:r>
            <a:endParaRPr lang="ru-RU" dirty="0"/>
          </a:p>
          <a:p>
            <a:r>
              <a:rPr lang="ru-RU" dirty="0"/>
              <a:t>Хвост у </a:t>
            </a:r>
            <a:r>
              <a:rPr lang="ru-RU" dirty="0" smtClean="0"/>
              <a:t>кукушки </a:t>
            </a:r>
            <a:r>
              <a:rPr lang="ru-RU" dirty="0"/>
              <a:t>– </a:t>
            </a:r>
            <a:r>
              <a:rPr lang="ru-RU" dirty="0" smtClean="0"/>
              <a:t>кукушиный</a:t>
            </a:r>
            <a:endParaRPr lang="ru-RU" dirty="0"/>
          </a:p>
          <a:p>
            <a:r>
              <a:rPr lang="ru-RU" dirty="0"/>
              <a:t>Хвост у </a:t>
            </a:r>
            <a:r>
              <a:rPr lang="ru-RU" dirty="0" smtClean="0"/>
              <a:t>ерша </a:t>
            </a:r>
            <a:r>
              <a:rPr lang="ru-RU" dirty="0"/>
              <a:t>– </a:t>
            </a:r>
            <a:r>
              <a:rPr lang="ru-RU" dirty="0" err="1" smtClean="0"/>
              <a:t>ершиный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216" y="632413"/>
            <a:ext cx="10515600" cy="1325563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ОБРАЗОВАНИЕ ПРИТЯЖАТЕЛЬНЫХ ПРИЛАГАТЕЛЬНЫХ</a:t>
            </a:r>
            <a:endParaRPr lang="ru-RU" dirty="0"/>
          </a:p>
        </p:txBody>
      </p:sp>
      <p:pic>
        <p:nvPicPr>
          <p:cNvPr id="4098" name="Picture 2" descr="http://petsvillage.ru/wp-content/uploads/2015/05/15500-Ginger-tabby-female-cat-with-tail-up-white-background_11997671061-473x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224" y="1648178"/>
            <a:ext cx="1566192" cy="254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hinchilla.ru/genbase/system/application/uploads/2D8A3645_%D0%BA%D0%BE%D0%BF%D0%B8%D1%8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178" y="2353197"/>
            <a:ext cx="2832793" cy="18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animalsfoto.com/photo/5d/5d73e33c4f7e6f4ac7221728f2c2ca0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653" y="5131265"/>
            <a:ext cx="2627842" cy="13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t.depositphotos.com/1012862/1972/v/950/depositphotos_19720223-stock-illustration-hor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9376"/>
            <a:ext cx="3102486" cy="184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holidaycalls.ru/wp-content/uploads/2013/06/%D0%9F%D0%BE%D0%BB%D0%B5%D1%82-%D0%BA%D1%83%D0%BA%D1%83%D1%88%D0%BA%D0%B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86" y="4493644"/>
            <a:ext cx="3375715" cy="225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ped-kopilka.ru/upload/blogs2/2017/2/28202_a88c344efce1a86a0852f587fb4f17b3.jp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971" y="4689364"/>
            <a:ext cx="2909902" cy="202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93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316</TotalTime>
  <Words>372</Words>
  <Application>Microsoft Office PowerPoint</Application>
  <PresentationFormat>Произвольный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КОРРЕКЦИОННО-ЛОГОПЕДИЧЕСКАЯ РАБОТА С УЧАЩИМИСЯ НАЧАЛЬНЫХ КЛАССОВ  ПО ПРЕОДОЛЕНИЮ ОБЩЕГО НЕДОРАЗВИТИЯ РЕЧИ РЕЧИ  (с практическим материалом) </vt:lpstr>
      <vt:lpstr>Презентация PowerPoint</vt:lpstr>
      <vt:lpstr>АВТОМАТИЗАЦИЯ ЗВУКА Ш Образование форм множественного числа именительного и родительного падежей имен существительных </vt:lpstr>
      <vt:lpstr>ОБРАЗОВАНИЕ ФОРМ МНОЖЕСТВЕННОГО ЧИСЛА ИМЕНИТЕЛЬНОГО И РОДИТЕЛЬНОГО ПАДЕЖЕЙ ИМЕН СУЩЕСТВИТЕЛЬНЫХ </vt:lpstr>
      <vt:lpstr>СЛОВООБРАЗОВАНИЕ.  РАСШИРЕНИЕ ГЛАГОЛЬНОГО СЛОВАРЯ КТО ЧТО ДЕЛАЕТ?</vt:lpstr>
      <vt:lpstr>ОБРАЗОВАНИЕ СЛОЖНЫХ СЛОВ </vt:lpstr>
      <vt:lpstr>Упражнение «Посчитай»</vt:lpstr>
      <vt:lpstr>ОБРАЗОВАНИЕ ОТНОСИТЕЛЬНЫХ ПРИЛАГАТЕЛЬНЫХ   </vt:lpstr>
      <vt:lpstr>ОБРАЗОВАНИЕ ПРИТЯЖАТЕЛЬНЫХ ПРИЛАГАТЕЛЬНЫХ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КОРРЕКЦИОННО-ЛОГОПЕДИЧКСКАЯ РАБОТА С УЧАЩИМИСЯ НАЧАЛЬНЫХ КЛАССОВ  ПО ПРЕОДОЛЕНИЮ ОБЩЕГО НЕДОРАЗВИТИЯ РЕЧИ  (с практическим материалом)</dc:title>
  <dc:creator>Vladislav Dmitriev</dc:creator>
  <cp:lastModifiedBy>Наташа</cp:lastModifiedBy>
  <cp:revision>44</cp:revision>
  <dcterms:created xsi:type="dcterms:W3CDTF">2017-10-29T11:58:15Z</dcterms:created>
  <dcterms:modified xsi:type="dcterms:W3CDTF">2018-02-25T20:38:25Z</dcterms:modified>
</cp:coreProperties>
</file>