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5" r:id="rId8"/>
    <p:sldId id="263" r:id="rId9"/>
    <p:sldId id="264" r:id="rId10"/>
    <p:sldId id="268" r:id="rId11"/>
    <p:sldId id="267" r:id="rId12"/>
    <p:sldId id="266" r:id="rId13"/>
    <p:sldId id="271" r:id="rId14"/>
    <p:sldId id="272" r:id="rId15"/>
    <p:sldId id="273" r:id="rId16"/>
    <p:sldId id="274" r:id="rId17"/>
    <p:sldId id="270" r:id="rId18"/>
    <p:sldId id="275" r:id="rId19"/>
    <p:sldId id="27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293414"/>
    <a:srgbClr val="1A210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7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3BF8B-604F-4629-B40D-39A0D308CC63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A3ED7-EDAE-4294-B149-AAD92690A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3BF8B-604F-4629-B40D-39A0D308CC63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A3ED7-EDAE-4294-B149-AAD92690A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3BF8B-604F-4629-B40D-39A0D308CC63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A3ED7-EDAE-4294-B149-AAD92690A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3BF8B-604F-4629-B40D-39A0D308CC63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A3ED7-EDAE-4294-B149-AAD92690A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3BF8B-604F-4629-B40D-39A0D308CC63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A3ED7-EDAE-4294-B149-AAD92690A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3BF8B-604F-4629-B40D-39A0D308CC63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A3ED7-EDAE-4294-B149-AAD92690A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3BF8B-604F-4629-B40D-39A0D308CC63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A3ED7-EDAE-4294-B149-AAD92690A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3BF8B-604F-4629-B40D-39A0D308CC63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A3ED7-EDAE-4294-B149-AAD92690A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3BF8B-604F-4629-B40D-39A0D308CC63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A3ED7-EDAE-4294-B149-AAD92690A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3BF8B-604F-4629-B40D-39A0D308CC63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A3ED7-EDAE-4294-B149-AAD92690A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3BF8B-604F-4629-B40D-39A0D308CC63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A3ED7-EDAE-4294-B149-AAD92690A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3BF8B-604F-4629-B40D-39A0D308CC63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A3ED7-EDAE-4294-B149-AAD92690A6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642918"/>
            <a:ext cx="9144000" cy="4643469"/>
          </a:xfrm>
        </p:spPr>
        <p:txBody>
          <a:bodyPr>
            <a:normAutofit/>
          </a:bodyPr>
          <a:lstStyle/>
          <a:p>
            <a:r>
              <a:rPr lang="ru-RU" sz="7200" dirty="0" smtClean="0">
                <a:solidFill>
                  <a:srgbClr val="293414"/>
                </a:solidFill>
              </a:rPr>
              <a:t>Бегать</a:t>
            </a:r>
            <a:r>
              <a:rPr lang="ru-RU" sz="7200" dirty="0">
                <a:solidFill>
                  <a:srgbClr val="293414"/>
                </a:solidFill>
              </a:rPr>
              <a:t>, пляшет, неграмотность, поёт, рисуем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0044" y="500042"/>
            <a:ext cx="8543956" cy="591187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4800" dirty="0" smtClean="0"/>
              <a:t>Есть история про </a:t>
            </a:r>
            <a:r>
              <a:rPr lang="ru-RU" sz="4800" b="1" dirty="0" smtClean="0"/>
              <a:t>племя</a:t>
            </a:r>
            <a:r>
              <a:rPr lang="ru-RU" sz="4800" dirty="0" smtClean="0"/>
              <a:t>.</a:t>
            </a:r>
            <a:br>
              <a:rPr lang="ru-RU" sz="4800" dirty="0" smtClean="0"/>
            </a:br>
            <a:r>
              <a:rPr lang="ru-RU" sz="4800" dirty="0" smtClean="0"/>
              <a:t>Лишь весной наступит </a:t>
            </a:r>
            <a:r>
              <a:rPr lang="ru-RU" sz="4800" b="1" dirty="0" smtClean="0"/>
              <a:t>время</a:t>
            </a:r>
            <a:r>
              <a:rPr lang="ru-RU" sz="4800" dirty="0" smtClean="0"/>
              <a:t>,</a:t>
            </a:r>
            <a:br>
              <a:rPr lang="ru-RU" sz="4800" dirty="0" smtClean="0"/>
            </a:br>
            <a:r>
              <a:rPr lang="ru-RU" sz="4800" b="1" dirty="0" smtClean="0"/>
              <a:t>Племя</a:t>
            </a:r>
            <a:r>
              <a:rPr lang="ru-RU" sz="4800" dirty="0" smtClean="0"/>
              <a:t> мирно сеет </a:t>
            </a:r>
            <a:r>
              <a:rPr lang="ru-RU" sz="4800" b="1" dirty="0" smtClean="0"/>
              <a:t>семя</a:t>
            </a:r>
            <a:r>
              <a:rPr lang="ru-RU" sz="4800" dirty="0" smtClean="0"/>
              <a:t>,</a:t>
            </a:r>
            <a:br>
              <a:rPr lang="ru-RU" sz="4800" dirty="0" smtClean="0"/>
            </a:br>
            <a:r>
              <a:rPr lang="ru-RU" sz="4800" dirty="0" smtClean="0"/>
              <a:t>Хоть пахать и сеять – </a:t>
            </a:r>
            <a:r>
              <a:rPr lang="ru-RU" sz="4800" b="1" dirty="0" smtClean="0"/>
              <a:t>бремя</a:t>
            </a:r>
            <a:r>
              <a:rPr lang="ru-RU" sz="4800" dirty="0" smtClean="0"/>
              <a:t>.</a:t>
            </a:r>
            <a:br>
              <a:rPr lang="ru-RU" sz="4800" dirty="0" smtClean="0"/>
            </a:br>
            <a:r>
              <a:rPr lang="ru-RU" sz="4800" dirty="0" smtClean="0"/>
              <a:t>У коровы полно </a:t>
            </a:r>
            <a:r>
              <a:rPr lang="ru-RU" sz="4800" b="1" dirty="0" smtClean="0"/>
              <a:t>вымя</a:t>
            </a:r>
            <a:r>
              <a:rPr lang="ru-RU" sz="4800" dirty="0" smtClean="0"/>
              <a:t>.</a:t>
            </a:r>
            <a:br>
              <a:rPr lang="ru-RU" sz="4800" dirty="0" smtClean="0"/>
            </a:br>
            <a:r>
              <a:rPr lang="ru-RU" sz="4800" dirty="0" smtClean="0"/>
              <a:t>Папуаске нужно </a:t>
            </a:r>
            <a:r>
              <a:rPr lang="ru-RU" sz="4800" b="1" dirty="0" smtClean="0"/>
              <a:t>имя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>Для сынишки сочинить</a:t>
            </a:r>
            <a:br>
              <a:rPr lang="ru-RU" sz="4800" dirty="0" smtClean="0"/>
            </a:br>
            <a:r>
              <a:rPr lang="ru-RU" sz="4800" dirty="0" smtClean="0"/>
              <a:t>И корову подоить.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7106"/>
          </a:xfrm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rgbClr val="008000"/>
                </a:solidFill>
              </a:rPr>
              <a:t>зелень, конь, плакса, окно, мышь, сирота, стол, метро, путь, тихоня, озеро, умница</a:t>
            </a:r>
            <a:endParaRPr lang="ru-RU" dirty="0">
              <a:solidFill>
                <a:srgbClr val="008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3500438"/>
            <a:ext cx="1928826" cy="114300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 smtClean="0"/>
              <a:t>м.р.</a:t>
            </a:r>
            <a:endParaRPr lang="ru-RU" sz="6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57422" y="4929198"/>
            <a:ext cx="1928826" cy="114300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 smtClean="0"/>
              <a:t>ж.р.</a:t>
            </a:r>
            <a:endParaRPr lang="ru-RU" sz="6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357686" y="3571876"/>
            <a:ext cx="1928826" cy="114300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 smtClean="0"/>
              <a:t>ср.р.</a:t>
            </a:r>
            <a:endParaRPr lang="ru-RU" sz="6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429388" y="4929198"/>
            <a:ext cx="1928826" cy="114300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 smtClean="0"/>
              <a:t>?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Определите род существительного.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2928934"/>
            <a:ext cx="23574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008000"/>
                </a:solidFill>
              </a:rPr>
              <a:t>кенгуру</a:t>
            </a:r>
            <a:endParaRPr lang="ru-RU" sz="4800" dirty="0">
              <a:solidFill>
                <a:srgbClr val="008000"/>
              </a:solidFill>
            </a:endParaRPr>
          </a:p>
        </p:txBody>
      </p:sp>
      <p:pic>
        <p:nvPicPr>
          <p:cNvPr id="4098" name="Picture 2" descr="Кенгуру, векторный клипарт Corel Xar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1571612"/>
            <a:ext cx="4591050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Определите род существительного.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768" y="2928934"/>
            <a:ext cx="164307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008000"/>
                </a:solidFill>
              </a:rPr>
              <a:t>такси</a:t>
            </a:r>
            <a:endParaRPr lang="ru-RU" sz="4800" dirty="0">
              <a:solidFill>
                <a:srgbClr val="008000"/>
              </a:solidFill>
            </a:endParaRPr>
          </a:p>
        </p:txBody>
      </p:sp>
      <p:pic>
        <p:nvPicPr>
          <p:cNvPr id="29698" name="Picture 2" descr="Социальное такси Grand Voyage в Санкт-Петербурге на сайте бе…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071678"/>
            <a:ext cx="6096000" cy="34766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Определите род существительного.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2928934"/>
            <a:ext cx="22860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008000"/>
                </a:solidFill>
              </a:rPr>
              <a:t>рефери</a:t>
            </a:r>
          </a:p>
        </p:txBody>
      </p:sp>
      <p:pic>
        <p:nvPicPr>
          <p:cNvPr id="28685" name="Picture 13" descr="Be a referee. - Learn (Изучить) Английский - italki Notebook…"/>
          <p:cNvPicPr>
            <a:picLocks noChangeAspect="1" noChangeArrowheads="1"/>
          </p:cNvPicPr>
          <p:nvPr/>
        </p:nvPicPr>
        <p:blipFill>
          <a:blip r:embed="rId2"/>
          <a:srcRect l="4348" r="11594" b="5797"/>
          <a:stretch>
            <a:fillRect/>
          </a:stretch>
        </p:blipFill>
        <p:spPr bwMode="auto">
          <a:xfrm>
            <a:off x="4214810" y="1428736"/>
            <a:ext cx="4143404" cy="4643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Определите род существительного.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429388" y="3000372"/>
            <a:ext cx="15716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008000"/>
                </a:solidFill>
              </a:rPr>
              <a:t>леди</a:t>
            </a:r>
            <a:endParaRPr lang="ru-RU" sz="4800" dirty="0">
              <a:solidFill>
                <a:srgbClr val="008000"/>
              </a:solidFill>
            </a:endParaRPr>
          </a:p>
        </p:txBody>
      </p:sp>
      <p:pic>
        <p:nvPicPr>
          <p:cNvPr id="27650" name="Picture 2" descr="Классическая живопись от Ingres Madame. Обсуждение на LiveInternet - Российский Сервис Онлайн-Дневников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357298"/>
            <a:ext cx="3556232" cy="50720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Определите род существительного.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2928934"/>
            <a:ext cx="23574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008000"/>
                </a:solidFill>
              </a:rPr>
              <a:t>метро</a:t>
            </a:r>
          </a:p>
        </p:txBody>
      </p:sp>
      <p:pic>
        <p:nvPicPr>
          <p:cNvPr id="26626" name="Picture 2" descr="http://i030.radikal.ru/0911/8a/0e58a21ac7a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1571612"/>
            <a:ext cx="5753100" cy="43148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68" y="1600200"/>
            <a:ext cx="214314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4400" dirty="0" smtClean="0"/>
              <a:t>м.р.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4400" dirty="0" smtClean="0"/>
              <a:t>ср.р.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4400" dirty="0" smtClean="0"/>
              <a:t>м.р.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4400" dirty="0" smtClean="0"/>
              <a:t>ж.р.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4400" dirty="0" smtClean="0"/>
              <a:t>ср.р.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571744"/>
            <a:ext cx="8229600" cy="1143000"/>
          </a:xfrm>
        </p:spPr>
        <p:txBody>
          <a:bodyPr>
            <a:noAutofit/>
          </a:bodyPr>
          <a:lstStyle/>
          <a:p>
            <a:r>
              <a:rPr lang="ru-RU" sz="8000" dirty="0" smtClean="0"/>
              <a:t>Спасибо </a:t>
            </a:r>
            <a:br>
              <a:rPr lang="ru-RU" sz="8000" dirty="0" smtClean="0"/>
            </a:br>
            <a:r>
              <a:rPr lang="ru-RU" sz="8000" dirty="0" smtClean="0"/>
              <a:t>за работу!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Повторение </a:t>
            </a:r>
            <a:r>
              <a:rPr lang="ru-RU" dirty="0" smtClean="0"/>
              <a:t>по теме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</a:t>
            </a:r>
            <a:r>
              <a:rPr lang="ru-RU" dirty="0" smtClean="0"/>
              <a:t>Имя существительное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endParaRPr lang="ru-RU" sz="1600" dirty="0" smtClean="0"/>
          </a:p>
          <a:p>
            <a:pPr algn="r">
              <a:buNone/>
            </a:pPr>
            <a:endParaRPr lang="ru-RU" sz="1600" dirty="0" smtClean="0"/>
          </a:p>
          <a:p>
            <a:pPr algn="r">
              <a:buNone/>
            </a:pPr>
            <a:endParaRPr lang="ru-RU" sz="1600" dirty="0" smtClean="0"/>
          </a:p>
          <a:p>
            <a:pPr algn="r">
              <a:buNone/>
            </a:pPr>
            <a:endParaRPr lang="ru-RU" sz="1600" dirty="0" smtClean="0"/>
          </a:p>
          <a:p>
            <a:pPr algn="r">
              <a:buNone/>
            </a:pPr>
            <a:endParaRPr lang="ru-RU" sz="1600" dirty="0" smtClean="0"/>
          </a:p>
          <a:p>
            <a:pPr algn="r">
              <a:buNone/>
            </a:pPr>
            <a:endParaRPr lang="ru-RU" sz="1600" dirty="0" smtClean="0"/>
          </a:p>
          <a:p>
            <a:pPr algn="r">
              <a:buNone/>
            </a:pPr>
            <a:endParaRPr lang="ru-RU" sz="1600" dirty="0" smtClean="0"/>
          </a:p>
          <a:p>
            <a:pPr algn="r">
              <a:buNone/>
            </a:pPr>
            <a:endParaRPr lang="ru-RU" sz="1600" dirty="0" smtClean="0"/>
          </a:p>
          <a:p>
            <a:pPr algn="r">
              <a:buNone/>
            </a:pPr>
            <a:endParaRPr lang="ru-RU" sz="1600" dirty="0" smtClean="0"/>
          </a:p>
          <a:p>
            <a:pPr algn="r">
              <a:buNone/>
            </a:pPr>
            <a:endParaRPr lang="ru-RU" sz="1600" dirty="0" smtClean="0"/>
          </a:p>
          <a:p>
            <a:pPr algn="r">
              <a:buNone/>
            </a:pPr>
            <a:endParaRPr lang="ru-RU" sz="1600" dirty="0" smtClean="0"/>
          </a:p>
          <a:p>
            <a:pPr algn="r">
              <a:buNone/>
            </a:pPr>
            <a:r>
              <a:rPr lang="ru-RU" sz="1600" dirty="0" smtClean="0"/>
              <a:t>Презентацию выполнила</a:t>
            </a:r>
          </a:p>
          <a:p>
            <a:pPr algn="r">
              <a:buNone/>
            </a:pPr>
            <a:r>
              <a:rPr lang="ru-RU" sz="1600" dirty="0" smtClean="0"/>
              <a:t>у</a:t>
            </a:r>
            <a:r>
              <a:rPr lang="ru-RU" sz="1600" dirty="0" smtClean="0"/>
              <a:t>читель русского языка и литературы</a:t>
            </a:r>
          </a:p>
          <a:p>
            <a:pPr algn="r">
              <a:buNone/>
            </a:pPr>
            <a:r>
              <a:rPr lang="ru-RU" sz="1600" dirty="0" smtClean="0"/>
              <a:t>Андреева Екатерина Сергеевна</a:t>
            </a:r>
          </a:p>
          <a:p>
            <a:pPr algn="r">
              <a:buNone/>
            </a:pPr>
            <a:r>
              <a:rPr lang="ru-RU" sz="1600" dirty="0" smtClean="0"/>
              <a:t>МОУ «</a:t>
            </a:r>
            <a:r>
              <a:rPr lang="ru-RU" sz="1600" dirty="0" err="1" smtClean="0"/>
              <a:t>Щербининская</a:t>
            </a:r>
            <a:r>
              <a:rPr lang="ru-RU" sz="1600" dirty="0" smtClean="0"/>
              <a:t> ООШ»</a:t>
            </a:r>
            <a:endParaRPr lang="ru-RU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928802"/>
            <a:ext cx="8572560" cy="2643206"/>
          </a:xfrm>
        </p:spPr>
        <p:txBody>
          <a:bodyPr>
            <a:noAutofit/>
          </a:bodyPr>
          <a:lstStyle/>
          <a:p>
            <a:r>
              <a:rPr lang="ru-RU" sz="8800" dirty="0" smtClean="0">
                <a:solidFill>
                  <a:srgbClr val="1A210D"/>
                </a:solidFill>
              </a:rPr>
              <a:t>неграмотность</a:t>
            </a:r>
            <a:endParaRPr lang="ru-RU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928802"/>
            <a:ext cx="8572560" cy="2643206"/>
          </a:xfrm>
        </p:spPr>
        <p:txBody>
          <a:bodyPr>
            <a:noAutofit/>
          </a:bodyPr>
          <a:lstStyle/>
          <a:p>
            <a:r>
              <a:rPr lang="ru-RU" sz="8800" dirty="0" smtClean="0">
                <a:solidFill>
                  <a:srgbClr val="FF0000"/>
                </a:solidFill>
              </a:rPr>
              <a:t>не</a:t>
            </a:r>
            <a:r>
              <a:rPr lang="ru-RU" sz="8800" dirty="0" smtClean="0">
                <a:solidFill>
                  <a:srgbClr val="1A210D"/>
                </a:solidFill>
              </a:rPr>
              <a:t>грамотность</a:t>
            </a:r>
            <a:endParaRPr lang="ru-RU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214294"/>
          <a:ext cx="8143932" cy="6286539"/>
        </p:xfrm>
        <a:graphic>
          <a:graphicData uri="http://schemas.openxmlformats.org/drawingml/2006/table">
            <a:tbl>
              <a:tblPr/>
              <a:tblGrid>
                <a:gridCol w="1815938"/>
                <a:gridCol w="3151772"/>
                <a:gridCol w="3176222"/>
              </a:tblGrid>
              <a:tr h="898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latin typeface="Times New Roman"/>
                          <a:ea typeface="Calibri"/>
                          <a:cs typeface="Times New Roman"/>
                        </a:rPr>
                        <a:t>Слитно</a:t>
                      </a:r>
                      <a:endParaRPr lang="ru-RU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Раздельно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8077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98077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8077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898077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8077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898077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6.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72560" cy="2643206"/>
          </a:xfrm>
        </p:spPr>
        <p:txBody>
          <a:bodyPr>
            <a:noAutofit/>
          </a:bodyPr>
          <a:lstStyle/>
          <a:p>
            <a:r>
              <a:rPr lang="ru-RU" sz="8800" dirty="0" smtClean="0">
                <a:solidFill>
                  <a:srgbClr val="1A210D"/>
                </a:solidFill>
              </a:rPr>
              <a:t>лёт</a:t>
            </a:r>
            <a:r>
              <a:rPr lang="ru-RU" sz="8800" dirty="0" smtClean="0">
                <a:solidFill>
                  <a:srgbClr val="FF0000"/>
                </a:solidFill>
              </a:rPr>
              <a:t>чик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285720" y="3143248"/>
            <a:ext cx="8572560" cy="26432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ru-RU" sz="8800" dirty="0" smtClean="0">
                <a:solidFill>
                  <a:srgbClr val="1A210D"/>
                </a:solidFill>
                <a:latin typeface="+mj-lt"/>
                <a:ea typeface="+mj-ea"/>
                <a:cs typeface="+mj-cs"/>
              </a:rPr>
              <a:t>дрессиров</a:t>
            </a:r>
            <a:r>
              <a:rPr lang="ru-RU" sz="88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щик</a:t>
            </a:r>
            <a:endParaRPr lang="ru-RU" sz="8800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4071934" cy="6072206"/>
          </a:xfrm>
        </p:spPr>
        <p:txBody>
          <a:bodyPr numCol="1">
            <a:normAutofit fontScale="85000" lnSpcReduction="20000"/>
          </a:bodyPr>
          <a:lstStyle/>
          <a:p>
            <a:pPr algn="r">
              <a:buNone/>
            </a:pPr>
            <a:r>
              <a:rPr lang="ru-RU" sz="6400" dirty="0" smtClean="0">
                <a:solidFill>
                  <a:srgbClr val="1A210D"/>
                </a:solidFill>
                <a:latin typeface="+mj-lt"/>
                <a:ea typeface="+mj-ea"/>
                <a:cs typeface="+mj-cs"/>
              </a:rPr>
              <a:t>возить -</a:t>
            </a:r>
          </a:p>
          <a:p>
            <a:pPr algn="r">
              <a:buNone/>
            </a:pPr>
            <a:r>
              <a:rPr lang="ru-RU" sz="6400" dirty="0" smtClean="0">
                <a:solidFill>
                  <a:srgbClr val="1A210D"/>
                </a:solidFill>
                <a:latin typeface="+mj-lt"/>
                <a:ea typeface="+mj-ea"/>
                <a:cs typeface="+mj-cs"/>
              </a:rPr>
              <a:t>буфет -</a:t>
            </a:r>
          </a:p>
          <a:p>
            <a:pPr algn="r">
              <a:buNone/>
            </a:pPr>
            <a:r>
              <a:rPr lang="ru-RU" sz="6400" dirty="0" smtClean="0">
                <a:solidFill>
                  <a:srgbClr val="1A210D"/>
                </a:solidFill>
                <a:latin typeface="+mj-lt"/>
                <a:ea typeface="+mj-ea"/>
                <a:cs typeface="+mj-cs"/>
              </a:rPr>
              <a:t>разносить -</a:t>
            </a:r>
          </a:p>
          <a:p>
            <a:pPr algn="r">
              <a:buNone/>
            </a:pPr>
            <a:r>
              <a:rPr lang="ru-RU" sz="6400" dirty="0" smtClean="0">
                <a:solidFill>
                  <a:srgbClr val="1A210D"/>
                </a:solidFill>
                <a:latin typeface="+mj-lt"/>
                <a:ea typeface="+mj-ea"/>
                <a:cs typeface="+mj-cs"/>
              </a:rPr>
              <a:t>компьютер -</a:t>
            </a:r>
          </a:p>
          <a:p>
            <a:pPr algn="r">
              <a:buNone/>
            </a:pPr>
            <a:r>
              <a:rPr lang="ru-RU" sz="6400" dirty="0" smtClean="0">
                <a:solidFill>
                  <a:srgbClr val="1A210D"/>
                </a:solidFill>
                <a:latin typeface="+mj-lt"/>
                <a:ea typeface="+mj-ea"/>
                <a:cs typeface="+mj-cs"/>
              </a:rPr>
              <a:t>сварить -</a:t>
            </a:r>
          </a:p>
          <a:p>
            <a:pPr algn="r">
              <a:buNone/>
            </a:pPr>
            <a:r>
              <a:rPr lang="ru-RU" sz="6400" dirty="0" smtClean="0">
                <a:solidFill>
                  <a:srgbClr val="1A210D"/>
                </a:solidFill>
                <a:latin typeface="+mj-lt"/>
                <a:ea typeface="+mj-ea"/>
                <a:cs typeface="+mj-cs"/>
              </a:rPr>
              <a:t>гардероб -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143372" y="642918"/>
            <a:ext cx="25003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5400" dirty="0" smtClean="0">
                <a:solidFill>
                  <a:srgbClr val="293414"/>
                </a:solidFill>
              </a:rPr>
              <a:t>возчик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143372" y="1428736"/>
            <a:ext cx="32147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5400" dirty="0" smtClean="0">
                <a:solidFill>
                  <a:srgbClr val="293414"/>
                </a:solidFill>
              </a:rPr>
              <a:t>буфетчик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143372" y="2291356"/>
            <a:ext cx="322395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dirty="0" smtClean="0">
                <a:solidFill>
                  <a:srgbClr val="293414"/>
                </a:solidFill>
              </a:rPr>
              <a:t>разносчик</a:t>
            </a:r>
            <a:endParaRPr lang="ru-RU" sz="5400" dirty="0">
              <a:solidFill>
                <a:srgbClr val="293414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43372" y="3148612"/>
            <a:ext cx="469538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dirty="0" smtClean="0">
                <a:solidFill>
                  <a:srgbClr val="293414"/>
                </a:solidFill>
              </a:rPr>
              <a:t>компьютерщик</a:t>
            </a:r>
            <a:endParaRPr lang="ru-RU" sz="5400" dirty="0">
              <a:solidFill>
                <a:srgbClr val="293414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137399" y="3929066"/>
            <a:ext cx="272061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dirty="0" smtClean="0">
                <a:solidFill>
                  <a:srgbClr val="293414"/>
                </a:solidFill>
              </a:rPr>
              <a:t>сварщик</a:t>
            </a:r>
            <a:endParaRPr lang="ru-RU" sz="5400" dirty="0">
              <a:solidFill>
                <a:srgbClr val="293414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43372" y="4720248"/>
            <a:ext cx="413760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dirty="0" smtClean="0">
                <a:solidFill>
                  <a:srgbClr val="293414"/>
                </a:solidFill>
              </a:rPr>
              <a:t>гардеробщик</a:t>
            </a:r>
            <a:endParaRPr lang="ru-RU" sz="5400" dirty="0">
              <a:solidFill>
                <a:srgbClr val="29341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500041"/>
          <a:ext cx="8286808" cy="58740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43404"/>
                <a:gridCol w="4143404"/>
              </a:tblGrid>
              <a:tr h="1722716">
                <a:tc>
                  <a:txBody>
                    <a:bodyPr/>
                    <a:lstStyle/>
                    <a:p>
                      <a:pPr algn="ctr"/>
                      <a:r>
                        <a:rPr lang="ru-RU" sz="3200" u="none" kern="1200" dirty="0" smtClean="0"/>
                        <a:t>Суффиксы -</a:t>
                      </a:r>
                      <a:r>
                        <a:rPr lang="ru-RU" sz="3200" u="none" kern="1200" dirty="0" err="1" smtClean="0"/>
                        <a:t>ек</a:t>
                      </a:r>
                      <a:r>
                        <a:rPr lang="ru-RU" sz="3200" u="none" kern="1200" dirty="0" smtClean="0"/>
                        <a:t>- и -</a:t>
                      </a:r>
                      <a:r>
                        <a:rPr lang="ru-RU" sz="3200" u="none" kern="1200" dirty="0" err="1" smtClean="0"/>
                        <a:t>ик</a:t>
                      </a:r>
                      <a:r>
                        <a:rPr lang="ru-RU" sz="3200" u="none" kern="1200" dirty="0" smtClean="0"/>
                        <a:t>- </a:t>
                      </a:r>
                      <a:endParaRPr lang="ru-RU" sz="3200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3200" u="none" kern="1200" dirty="0" smtClean="0"/>
                        <a:t>Суффиксы с о и е после шипящих </a:t>
                      </a:r>
                      <a:endParaRPr lang="ru-RU" sz="3200" b="0" u="none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980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 smtClean="0">
                          <a:solidFill>
                            <a:srgbClr val="008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мячик</a:t>
                      </a:r>
                      <a:endParaRPr lang="ru-RU" sz="5400" dirty="0" smtClean="0">
                        <a:solidFill>
                          <a:srgbClr val="008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kern="1200" dirty="0" smtClean="0">
                          <a:solidFill>
                            <a:srgbClr val="008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рученька</a:t>
                      </a:r>
                    </a:p>
                  </a:txBody>
                  <a:tcPr/>
                </a:tc>
              </a:tr>
              <a:tr h="99808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kern="1200" dirty="0" smtClean="0">
                          <a:solidFill>
                            <a:srgbClr val="008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орешек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kern="1200" dirty="0" smtClean="0">
                          <a:solidFill>
                            <a:srgbClr val="008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снежок</a:t>
                      </a:r>
                    </a:p>
                  </a:txBody>
                  <a:tcPr/>
                </a:tc>
              </a:tr>
              <a:tr h="99808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kern="1200" dirty="0" smtClean="0">
                          <a:solidFill>
                            <a:srgbClr val="008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пакетик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kern="1200" dirty="0" smtClean="0">
                          <a:solidFill>
                            <a:srgbClr val="008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доченька</a:t>
                      </a:r>
                    </a:p>
                  </a:txBody>
                  <a:tcPr/>
                </a:tc>
              </a:tr>
              <a:tr h="99808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kern="1200" dirty="0" smtClean="0">
                          <a:solidFill>
                            <a:srgbClr val="008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платочек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kern="1200" dirty="0" smtClean="0">
                          <a:solidFill>
                            <a:srgbClr val="008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зайчонок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14282" y="1928802"/>
            <a:ext cx="8572560" cy="26432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A210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пламя</a:t>
            </a:r>
            <a:endParaRPr kumimoji="0" lang="ru-RU" sz="8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0044" y="500042"/>
            <a:ext cx="8543956" cy="591187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4800" dirty="0" smtClean="0"/>
              <a:t>Есть история про племя.</a:t>
            </a:r>
            <a:br>
              <a:rPr lang="ru-RU" sz="4800" dirty="0" smtClean="0"/>
            </a:br>
            <a:r>
              <a:rPr lang="ru-RU" sz="4800" dirty="0" smtClean="0"/>
              <a:t>Лишь весной наступит время,</a:t>
            </a:r>
            <a:br>
              <a:rPr lang="ru-RU" sz="4800" dirty="0" smtClean="0"/>
            </a:br>
            <a:r>
              <a:rPr lang="ru-RU" sz="4800" dirty="0" smtClean="0"/>
              <a:t>Племя мирно сеет семя,</a:t>
            </a:r>
            <a:br>
              <a:rPr lang="ru-RU" sz="4800" dirty="0" smtClean="0"/>
            </a:br>
            <a:r>
              <a:rPr lang="ru-RU" sz="4800" dirty="0" smtClean="0"/>
              <a:t>Хоть пахать и сеять – бремя.</a:t>
            </a:r>
            <a:br>
              <a:rPr lang="ru-RU" sz="4800" dirty="0" smtClean="0"/>
            </a:br>
            <a:r>
              <a:rPr lang="ru-RU" sz="4800" dirty="0" smtClean="0"/>
              <a:t>У коровы полно вымя.</a:t>
            </a:r>
            <a:br>
              <a:rPr lang="ru-RU" sz="4800" dirty="0" smtClean="0"/>
            </a:br>
            <a:r>
              <a:rPr lang="ru-RU" sz="4800" dirty="0" smtClean="0"/>
              <a:t>Папуаске нужно имя</a:t>
            </a:r>
            <a:br>
              <a:rPr lang="ru-RU" sz="4800" dirty="0" smtClean="0"/>
            </a:br>
            <a:r>
              <a:rPr lang="ru-RU" sz="4800" dirty="0" smtClean="0"/>
              <a:t>Для сынишки сочинить</a:t>
            </a:r>
            <a:br>
              <a:rPr lang="ru-RU" sz="4800" dirty="0" smtClean="0"/>
            </a:br>
            <a:r>
              <a:rPr lang="ru-RU" sz="4800" dirty="0" smtClean="0"/>
              <a:t>И корову подоить.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153</Words>
  <Application>Microsoft Office PowerPoint</Application>
  <PresentationFormat>Экран (4:3)</PresentationFormat>
  <Paragraphs>77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Бегать, пляшет, неграмотность, поёт, рисуем</vt:lpstr>
      <vt:lpstr>неграмотность</vt:lpstr>
      <vt:lpstr>неграмотность</vt:lpstr>
      <vt:lpstr>Слайд 4</vt:lpstr>
      <vt:lpstr>лётчик</vt:lpstr>
      <vt:lpstr>Слайд 6</vt:lpstr>
      <vt:lpstr>Слайд 7</vt:lpstr>
      <vt:lpstr>Слайд 8</vt:lpstr>
      <vt:lpstr>Слайд 9</vt:lpstr>
      <vt:lpstr>Слайд 10</vt:lpstr>
      <vt:lpstr>зелень, конь, плакса, окно, мышь, сирота, стол, метро, путь, тихоня, озеро, умница</vt:lpstr>
      <vt:lpstr>Определите род существительного.</vt:lpstr>
      <vt:lpstr>Определите род существительного.</vt:lpstr>
      <vt:lpstr>Определите род существительного.</vt:lpstr>
      <vt:lpstr>Определите род существительного.</vt:lpstr>
      <vt:lpstr>Определите род существительного.</vt:lpstr>
      <vt:lpstr>Ответы:</vt:lpstr>
      <vt:lpstr>Спасибо  за работу!</vt:lpstr>
      <vt:lpstr>Повторение по теме  «Имя существительное»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Бегать, пляшет, неграмотность, поёт, рисуем</dc:title>
  <dc:creator>1</dc:creator>
  <cp:lastModifiedBy>1</cp:lastModifiedBy>
  <cp:revision>33</cp:revision>
  <dcterms:created xsi:type="dcterms:W3CDTF">2014-12-10T08:21:35Z</dcterms:created>
  <dcterms:modified xsi:type="dcterms:W3CDTF">2014-12-22T07:45:51Z</dcterms:modified>
</cp:coreProperties>
</file>