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61" r:id="rId3"/>
    <p:sldId id="257" r:id="rId4"/>
    <p:sldId id="259" r:id="rId5"/>
    <p:sldId id="262" r:id="rId6"/>
    <p:sldId id="268" r:id="rId7"/>
    <p:sldId id="265" r:id="rId8"/>
    <p:sldId id="266" r:id="rId9"/>
    <p:sldId id="267" r:id="rId10"/>
    <p:sldId id="270" r:id="rId11"/>
    <p:sldId id="281" r:id="rId12"/>
    <p:sldId id="272" r:id="rId13"/>
    <p:sldId id="273" r:id="rId14"/>
    <p:sldId id="274" r:id="rId15"/>
    <p:sldId id="275" r:id="rId16"/>
    <p:sldId id="277" r:id="rId17"/>
    <p:sldId id="276" r:id="rId18"/>
    <p:sldId id="279" r:id="rId19"/>
    <p:sldId id="278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3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D35EA-E157-4F11-8A44-E63F311F539C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6EA39-F8D4-40FB-A8E1-420231C77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CE82B-1B94-4F85-A345-5DA12F4B5458}" type="slidenum">
              <a:rPr lang="ru-RU"/>
              <a:pPr/>
              <a:t>7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Данный слайд представляет целостность Образовательной системы.   А.А.Леонтьев, научный руководитель группы ученых, разработал образовательную программу «Педагогика здравого смысла». Цель  данной программы - формирование  функционально грамотной личности. При помощи образовательных технологий, комплекта учебников педагоги идут к  поставленной цели. Учебно-методический центр проводит для учителей курсы, конференции, семинары.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school2100.ru/school2100/nashi_tehnologii/dialog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2100.ru/school2100/nashi_tehnologii/ocenka.php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school2100.ru/school2100/nashi_tehnologii/reading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r>
              <a:rPr lang="ru-RU" sz="9600" dirty="0" smtClean="0"/>
              <a:t>НА ПОРОГЕ </a:t>
            </a:r>
            <a:br>
              <a:rPr lang="ru-RU" sz="9600" dirty="0" smtClean="0"/>
            </a:br>
            <a:r>
              <a:rPr lang="ru-RU" sz="9600" dirty="0" smtClean="0"/>
              <a:t>ШКОЛЫ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юбовь\Pictures\iCAPY3FU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437112"/>
            <a:ext cx="2995805" cy="2117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8604"/>
            <a:ext cx="8735533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Горютинская</a:t>
            </a:r>
            <a:r>
              <a:rPr lang="ru-RU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средняя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общеобразовательная школа</a:t>
            </a:r>
            <a:r>
              <a:rPr lang="ru-RU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 spd="slow" advClick="0" advTm="4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Предшкольная</a:t>
            </a:r>
            <a:r>
              <a:rPr lang="ru-RU" dirty="0" smtClean="0"/>
              <a:t>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Развитие речи</a:t>
            </a:r>
          </a:p>
          <a:p>
            <a:r>
              <a:rPr lang="ru-RU" dirty="0" smtClean="0"/>
              <a:t>Математические представления</a:t>
            </a:r>
          </a:p>
          <a:p>
            <a:r>
              <a:rPr lang="ru-RU" dirty="0" smtClean="0"/>
              <a:t>Окружающий мир</a:t>
            </a:r>
          </a:p>
          <a:p>
            <a:r>
              <a:rPr lang="ru-RU" dirty="0" smtClean="0"/>
              <a:t>Развиваем логику</a:t>
            </a:r>
          </a:p>
          <a:p>
            <a:pPr>
              <a:buNone/>
            </a:pPr>
            <a:r>
              <a:rPr lang="ru-RU" dirty="0" smtClean="0"/>
              <a:t> и мышление</a:t>
            </a:r>
          </a:p>
          <a:p>
            <a:r>
              <a:rPr lang="ru-RU" dirty="0" err="1" smtClean="0"/>
              <a:t>Психолого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smtClean="0"/>
              <a:t>педагогическая </a:t>
            </a:r>
          </a:p>
          <a:p>
            <a:pPr>
              <a:buNone/>
            </a:pPr>
            <a:r>
              <a:rPr lang="ru-RU" smtClean="0"/>
              <a:t>готовность</a:t>
            </a:r>
            <a:endParaRPr lang="ru-RU" dirty="0"/>
          </a:p>
        </p:txBody>
      </p:sp>
      <p:pic>
        <p:nvPicPr>
          <p:cNvPr id="2050" name="Picture 2" descr="C:\Users\Любовь\Pictures\iCA813V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059879" cy="3058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буквы к слову</a:t>
            </a:r>
            <a:endParaRPr lang="ru-RU" dirty="0"/>
          </a:p>
        </p:txBody>
      </p:sp>
      <p:pic>
        <p:nvPicPr>
          <p:cNvPr id="6" name="Содержимое 5" descr="IMG_0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3829721" cy="2553147"/>
          </a:xfrm>
        </p:spPr>
      </p:pic>
      <p:pic>
        <p:nvPicPr>
          <p:cNvPr id="7" name="Рисунок 6" descr="IMG_0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3923928" cy="2615952"/>
          </a:xfrm>
          <a:prstGeom prst="rect">
            <a:avLst/>
          </a:prstGeom>
        </p:spPr>
      </p:pic>
      <p:pic>
        <p:nvPicPr>
          <p:cNvPr id="8" name="Рисунок 7" descr="IMG_0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3779912" cy="2519941"/>
          </a:xfrm>
          <a:prstGeom prst="rect">
            <a:avLst/>
          </a:prstGeom>
        </p:spPr>
      </p:pic>
      <p:pic>
        <p:nvPicPr>
          <p:cNvPr id="9" name="Рисунок 8" descr="IMG_0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077072"/>
            <a:ext cx="388843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чего техника дошла…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0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7"/>
            <a:ext cx="8136904" cy="4704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 я  могу и прочитать !...</a:t>
            </a:r>
            <a:endParaRPr lang="ru-RU" dirty="0"/>
          </a:p>
        </p:txBody>
      </p:sp>
      <p:pic>
        <p:nvPicPr>
          <p:cNvPr id="4" name="Содержимое 3" descr="IMG_0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708920"/>
            <a:ext cx="3391272" cy="2260848"/>
          </a:xfrm>
        </p:spPr>
      </p:pic>
      <p:pic>
        <p:nvPicPr>
          <p:cNvPr id="7" name="Рисунок 6" descr="IMG_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08920"/>
            <a:ext cx="3599892" cy="2399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Развиваем речь и внимание</a:t>
            </a:r>
            <a:endParaRPr lang="ru-RU" dirty="0"/>
          </a:p>
        </p:txBody>
      </p:sp>
      <p:pic>
        <p:nvPicPr>
          <p:cNvPr id="4" name="Содержимое 3" descr="IMG_01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3855628" cy="2570418"/>
          </a:xfrm>
        </p:spPr>
      </p:pic>
      <p:pic>
        <p:nvPicPr>
          <p:cNvPr id="11" name="Рисунок 10" descr="IMG_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484784"/>
            <a:ext cx="4104456" cy="2736304"/>
          </a:xfrm>
          <a:prstGeom prst="rect">
            <a:avLst/>
          </a:prstGeom>
        </p:spPr>
      </p:pic>
      <p:pic>
        <p:nvPicPr>
          <p:cNvPr id="12" name="Рисунок 11" descr="IMG_0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645024"/>
            <a:ext cx="4463988" cy="297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переменки , и звонки…</a:t>
            </a:r>
            <a:endParaRPr lang="ru-RU" dirty="0"/>
          </a:p>
        </p:txBody>
      </p:sp>
      <p:pic>
        <p:nvPicPr>
          <p:cNvPr id="4" name="Содержимое 3" descr="IMG_0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645024"/>
            <a:ext cx="3794517" cy="2810445"/>
          </a:xfrm>
        </p:spPr>
      </p:pic>
      <p:pic>
        <p:nvPicPr>
          <p:cNvPr id="5" name="Рисунок 4" descr="IMG_0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844824"/>
            <a:ext cx="4608512" cy="307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мы уже ученики!</a:t>
            </a:r>
            <a:endParaRPr lang="ru-RU" dirty="0"/>
          </a:p>
        </p:txBody>
      </p:sp>
      <p:pic>
        <p:nvPicPr>
          <p:cNvPr id="4" name="Содержимое 3" descr="IMG_0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412776"/>
            <a:ext cx="4690616" cy="3127077"/>
          </a:xfrm>
        </p:spPr>
      </p:pic>
      <p:pic>
        <p:nvPicPr>
          <p:cNvPr id="5" name="Рисунок 4" descr="IMG_0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4680012" cy="3120008"/>
          </a:xfrm>
          <a:prstGeom prst="rect">
            <a:avLst/>
          </a:prstGeom>
        </p:spPr>
      </p:pic>
      <p:pic>
        <p:nvPicPr>
          <p:cNvPr id="6" name="Рисунок 5" descr="IMG_0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365104"/>
            <a:ext cx="3563888" cy="237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1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869914"/>
            <a:ext cx="4248472" cy="2832314"/>
          </a:xfrm>
        </p:spPr>
      </p:pic>
      <p:pic>
        <p:nvPicPr>
          <p:cNvPr id="6" name="Рисунок 5" descr="IMG_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1124744"/>
            <a:ext cx="4355975" cy="2903983"/>
          </a:xfrm>
          <a:prstGeom prst="rect">
            <a:avLst/>
          </a:prstGeom>
        </p:spPr>
      </p:pic>
      <p:pic>
        <p:nvPicPr>
          <p:cNvPr id="8" name="Рисунок 7" descr="IMG_0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4572000" cy="3048000"/>
          </a:xfrm>
          <a:prstGeom prst="rect">
            <a:avLst/>
          </a:prstGeom>
        </p:spPr>
      </p:pic>
      <p:pic>
        <p:nvPicPr>
          <p:cNvPr id="9" name="Рисунок 8" descr="IMG_0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002021"/>
            <a:ext cx="4283968" cy="2855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933056"/>
            <a:ext cx="4186561" cy="2791040"/>
          </a:xfrm>
        </p:spPr>
      </p:pic>
      <p:pic>
        <p:nvPicPr>
          <p:cNvPr id="5" name="Рисунок 4" descr="IMG_0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81000"/>
            <a:ext cx="5004048" cy="3336032"/>
          </a:xfrm>
          <a:prstGeom prst="rect">
            <a:avLst/>
          </a:prstGeom>
        </p:spPr>
      </p:pic>
      <p:pic>
        <p:nvPicPr>
          <p:cNvPr id="6" name="Рисунок 5" descr="IMG_0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"/>
            <a:ext cx="3923928" cy="2615952"/>
          </a:xfrm>
          <a:prstGeom prst="rect">
            <a:avLst/>
          </a:prstGeom>
        </p:spPr>
      </p:pic>
      <p:pic>
        <p:nvPicPr>
          <p:cNvPr id="7" name="Рисунок 6" descr="IMG_01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765036"/>
            <a:ext cx="4067944" cy="2711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ВАШ РЕБЁНОК – БУДУЩИЙ ПЕРВОКЛАССНИК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юбовь\Pictures\31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9" y="1592071"/>
            <a:ext cx="6472584" cy="4856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– это интересно!!!</a:t>
            </a:r>
            <a:endParaRPr lang="ru-RU" dirty="0"/>
          </a:p>
        </p:txBody>
      </p:sp>
      <p:pic>
        <p:nvPicPr>
          <p:cNvPr id="4" name="Содержимое 3" descr="IMG_0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49080"/>
            <a:ext cx="3538489" cy="2358992"/>
          </a:xfrm>
        </p:spPr>
      </p:pic>
      <p:pic>
        <p:nvPicPr>
          <p:cNvPr id="5" name="Рисунок 4" descr="IMG_0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196752"/>
            <a:ext cx="3816426" cy="2544284"/>
          </a:xfrm>
          <a:prstGeom prst="rect">
            <a:avLst/>
          </a:prstGeom>
        </p:spPr>
      </p:pic>
      <p:pic>
        <p:nvPicPr>
          <p:cNvPr id="9" name="Рисунок 8" descr="IMG_0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«ШКОЛЬНАЯ ГОТОВНОСТЬ»?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юбовь\Pictures\p6_bezimen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41500" cy="5230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должен уметь ребёнок, поступающий в 1 класс.</a:t>
            </a:r>
            <a:endParaRPr lang="ru-RU" dirty="0"/>
          </a:p>
        </p:txBody>
      </p:sp>
      <p:pic>
        <p:nvPicPr>
          <p:cNvPr id="1026" name="Picture 2" descr="C:\Users\Любовь\Pictures\16777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1342900"/>
            <a:ext cx="3958307" cy="4966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913"/>
            <a:ext cx="8362950" cy="593725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Общие знания. Осведомлённость в разных областях.</a:t>
            </a:r>
          </a:p>
          <a:p>
            <a:pPr marL="514350" indent="-514350"/>
            <a:r>
              <a:rPr lang="ru-RU" dirty="0" smtClean="0"/>
              <a:t>Кто я? (фамилия, имя, отчество, возраст, пол, место проживания)</a:t>
            </a:r>
          </a:p>
          <a:p>
            <a:pPr marL="514350" indent="-514350"/>
            <a:r>
              <a:rPr lang="ru-RU" dirty="0" smtClean="0"/>
              <a:t>Моя семья (ф.и.о. родителей, где и кем работают, кто ещё есть в семье)</a:t>
            </a:r>
          </a:p>
          <a:p>
            <a:pPr marL="514350" indent="-514350"/>
            <a:r>
              <a:rPr lang="ru-RU" dirty="0" smtClean="0"/>
              <a:t>Окружающий мир (животные и растения, времена года, месяцы, дни недели. явления природы, люди, техника, транспорт, спорт, профессии</a:t>
            </a:r>
            <a:r>
              <a:rPr lang="ru-RU" dirty="0" smtClean="0"/>
              <a:t>)</a:t>
            </a:r>
          </a:p>
          <a:p>
            <a:pPr marL="514350" indent="-514350"/>
            <a:r>
              <a:rPr lang="ru-RU" dirty="0" smtClean="0"/>
              <a:t>Навыки самообслуживания и общения.</a:t>
            </a: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>
              <a:buAutoNum type="arabicPeriod" startAt="2"/>
            </a:pPr>
            <a:r>
              <a:rPr lang="ru-RU" b="1" dirty="0" smtClean="0">
                <a:solidFill>
                  <a:srgbClr val="FF0000"/>
                </a:solidFill>
              </a:rPr>
              <a:t>Математические представления.</a:t>
            </a:r>
          </a:p>
          <a:p>
            <a:pPr marL="514350" indent="-514350"/>
            <a:r>
              <a:rPr lang="ru-RU" dirty="0" smtClean="0"/>
              <a:t>Цвета и их оттенки</a:t>
            </a:r>
          </a:p>
          <a:p>
            <a:pPr marL="514350" indent="-514350"/>
            <a:r>
              <a:rPr lang="ru-RU" dirty="0" smtClean="0"/>
              <a:t>Знание цифр 0 – 9, последовательности чисел в пределах 20</a:t>
            </a:r>
          </a:p>
          <a:p>
            <a:pPr marL="514350" indent="-514350"/>
            <a:r>
              <a:rPr lang="ru-RU" dirty="0" smtClean="0"/>
              <a:t>Соотносить цифру и количество предметов</a:t>
            </a:r>
          </a:p>
          <a:p>
            <a:pPr marL="514350" indent="-514350"/>
            <a:r>
              <a:rPr lang="ru-RU" dirty="0" smtClean="0"/>
              <a:t>Представления о сложении и вычитании, решение элементарных задач</a:t>
            </a:r>
          </a:p>
          <a:p>
            <a:pPr marL="514350" indent="-514350"/>
            <a:r>
              <a:rPr lang="ru-RU" dirty="0" smtClean="0"/>
              <a:t>Понятия </a:t>
            </a:r>
            <a:r>
              <a:rPr lang="ru-RU" dirty="0" err="1" smtClean="0"/>
              <a:t>больше-меньше</a:t>
            </a:r>
            <a:endParaRPr lang="ru-RU" dirty="0" smtClean="0"/>
          </a:p>
          <a:p>
            <a:pPr marL="514350" indent="-514350"/>
            <a:r>
              <a:rPr lang="ru-RU" dirty="0" smtClean="0"/>
              <a:t>Основные геометрические фигуры (круг, квадрат, треугольник, овал, прямоугольник) , составление из них более сложной фигуры по образцу</a:t>
            </a:r>
          </a:p>
          <a:p>
            <a:pPr marL="514350" indent="-514350"/>
            <a:r>
              <a:rPr lang="ru-RU" dirty="0" smtClean="0"/>
              <a:t>Ориентировка в пространстве (левый, правый, </a:t>
            </a:r>
            <a:r>
              <a:rPr lang="ru-RU" dirty="0" err="1" smtClean="0"/>
              <a:t>верз</a:t>
            </a:r>
            <a:r>
              <a:rPr lang="ru-RU" dirty="0" smtClean="0"/>
              <a:t>, низ, свободное владение предлогами за, перед, над, под, между и т.п.)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 startAt="3"/>
            </a:pPr>
            <a:r>
              <a:rPr lang="ru-RU" b="1" dirty="0" smtClean="0">
                <a:solidFill>
                  <a:srgbClr val="FF0000"/>
                </a:solidFill>
              </a:rPr>
              <a:t>Речь.</a:t>
            </a:r>
          </a:p>
          <a:p>
            <a:pPr marL="514350" indent="-514350"/>
            <a:r>
              <a:rPr lang="ru-RU" dirty="0" smtClean="0"/>
              <a:t>Умение составлять рассказ по картинке, пересказывать содержание известной сказки, рассказывать связные истории из жизни, рассуждать</a:t>
            </a:r>
          </a:p>
          <a:p>
            <a:pPr marL="514350" indent="-514350"/>
            <a:r>
              <a:rPr lang="ru-RU" dirty="0" smtClean="0"/>
              <a:t>Умение  правильно произносить звуки речи, слышать отдельные звуки в словах, определять их наличие или отсутствие, а также место данного звука в слове.</a:t>
            </a:r>
          </a:p>
          <a:p>
            <a:pPr marL="514350" indent="-514350"/>
            <a:r>
              <a:rPr lang="ru-RU" dirty="0" smtClean="0"/>
              <a:t>Делить слова на слоги, предложения – на слова</a:t>
            </a:r>
          </a:p>
          <a:p>
            <a:pPr marL="514350" indent="-514350"/>
            <a:r>
              <a:rPr lang="ru-RU" dirty="0" smtClean="0"/>
              <a:t>Отвечать на вопросы</a:t>
            </a:r>
          </a:p>
          <a:p>
            <a:pPr marL="514350" indent="-514350"/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913"/>
            <a:ext cx="8362950" cy="5937250"/>
          </a:xfrm>
        </p:spPr>
        <p:txBody>
          <a:bodyPr>
            <a:normAutofit fontScale="40000" lnSpcReduction="20000"/>
          </a:bodyPr>
          <a:lstStyle/>
          <a:p>
            <a:pPr marL="514350" indent="-514350"/>
            <a:endParaRPr lang="ru-RU" dirty="0" smtClean="0"/>
          </a:p>
          <a:p>
            <a:pPr marL="514350" indent="-514350">
              <a:buAutoNum type="arabicPeriod" startAt="4"/>
            </a:pPr>
            <a:r>
              <a:rPr lang="ru-RU" b="1" dirty="0" smtClean="0">
                <a:solidFill>
                  <a:srgbClr val="FF0000"/>
                </a:solidFill>
              </a:rPr>
              <a:t>Мышление.</a:t>
            </a:r>
          </a:p>
          <a:p>
            <a:pPr marL="514350" indent="-514350"/>
            <a:r>
              <a:rPr lang="ru-RU" dirty="0" smtClean="0"/>
              <a:t>Определять лишний предмет в группе,</a:t>
            </a:r>
          </a:p>
          <a:p>
            <a:pPr marL="514350" indent="-514350"/>
            <a:r>
              <a:rPr lang="ru-RU" dirty="0" smtClean="0"/>
              <a:t>Классифицировать и обобщать,</a:t>
            </a:r>
          </a:p>
          <a:p>
            <a:pPr marL="514350" indent="-514350"/>
            <a:r>
              <a:rPr lang="ru-RU" dirty="0" smtClean="0"/>
              <a:t>Находить сходство и различие,</a:t>
            </a:r>
          </a:p>
          <a:p>
            <a:pPr marL="514350" indent="-514350"/>
            <a:r>
              <a:rPr lang="ru-RU" dirty="0" smtClean="0"/>
              <a:t>Решать логические задачи,</a:t>
            </a:r>
          </a:p>
          <a:p>
            <a:pPr marL="514350" indent="-514350"/>
            <a:r>
              <a:rPr lang="ru-RU" dirty="0" smtClean="0"/>
              <a:t>Складывать из счётных палочек и выполнять сравнение,</a:t>
            </a:r>
          </a:p>
          <a:p>
            <a:pPr marL="514350" indent="-514350"/>
            <a:r>
              <a:rPr lang="ru-RU" dirty="0" smtClean="0"/>
              <a:t>Строить из кубиков по чертежу, вести подсчёт</a:t>
            </a:r>
          </a:p>
          <a:p>
            <a:pPr marL="514350" indent="-514350"/>
            <a:endParaRPr lang="ru-RU" dirty="0" smtClean="0"/>
          </a:p>
          <a:p>
            <a:pPr marL="514350" indent="-514350">
              <a:buAutoNum type="arabicPeriod" startAt="5"/>
            </a:pPr>
            <a:r>
              <a:rPr lang="ru-RU" b="1" dirty="0" smtClean="0">
                <a:solidFill>
                  <a:srgbClr val="FF0000"/>
                </a:solidFill>
              </a:rPr>
              <a:t>Внимание</a:t>
            </a:r>
          </a:p>
          <a:p>
            <a:pPr marL="514350" indent="-514350"/>
            <a:r>
              <a:rPr lang="ru-RU" dirty="0" smtClean="0"/>
              <a:t>Устойчивость,</a:t>
            </a:r>
          </a:p>
          <a:p>
            <a:pPr marL="514350" indent="-514350"/>
            <a:r>
              <a:rPr lang="ru-RU" dirty="0" smtClean="0"/>
              <a:t>Переключение,</a:t>
            </a:r>
          </a:p>
          <a:p>
            <a:pPr marL="514350" indent="-514350"/>
            <a:r>
              <a:rPr lang="ru-RU" dirty="0" smtClean="0"/>
              <a:t>Распределение, </a:t>
            </a:r>
          </a:p>
          <a:p>
            <a:pPr marL="514350" indent="-514350"/>
            <a:r>
              <a:rPr lang="ru-RU" dirty="0" smtClean="0"/>
              <a:t>Произвольность</a:t>
            </a:r>
          </a:p>
          <a:p>
            <a:pPr marL="514350" indent="-514350"/>
            <a:endParaRPr lang="ru-RU" dirty="0" smtClean="0"/>
          </a:p>
          <a:p>
            <a:pPr marL="514350" indent="-514350">
              <a:buAutoNum type="arabicPeriod" startAt="6"/>
            </a:pPr>
            <a:r>
              <a:rPr lang="ru-RU" b="1" dirty="0" smtClean="0">
                <a:solidFill>
                  <a:srgbClr val="FF0000"/>
                </a:solidFill>
              </a:rPr>
              <a:t>Память.</a:t>
            </a:r>
          </a:p>
          <a:p>
            <a:pPr marL="514350" indent="-514350"/>
            <a:r>
              <a:rPr lang="ru-RU" dirty="0" smtClean="0"/>
              <a:t>Повтор 10 слов или цифр</a:t>
            </a:r>
          </a:p>
          <a:p>
            <a:pPr marL="514350" indent="-514350"/>
            <a:r>
              <a:rPr lang="ru-RU" dirty="0" smtClean="0"/>
              <a:t>Запоминание картинок, фигур, символов</a:t>
            </a:r>
          </a:p>
          <a:p>
            <a:pPr marL="514350" indent="-514350"/>
            <a:r>
              <a:rPr lang="ru-RU" dirty="0" err="1" smtClean="0"/>
              <a:t>Пересказывание</a:t>
            </a:r>
            <a:endParaRPr lang="ru-RU" dirty="0" smtClean="0"/>
          </a:p>
          <a:p>
            <a:pPr marL="514350" indent="-514350"/>
            <a:r>
              <a:rPr lang="ru-RU" dirty="0" smtClean="0"/>
              <a:t>Заучивание наизусть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 startAt="7"/>
            </a:pPr>
            <a:r>
              <a:rPr lang="ru-RU" b="1" dirty="0" smtClean="0">
                <a:solidFill>
                  <a:srgbClr val="FF0000"/>
                </a:solidFill>
              </a:rPr>
              <a:t>Моторика</a:t>
            </a:r>
          </a:p>
          <a:p>
            <a:pPr marL="514350" indent="-514350"/>
            <a:r>
              <a:rPr lang="ru-RU" dirty="0" smtClean="0"/>
              <a:t>Правильно держать ручку, карандаш, кисточку.</a:t>
            </a:r>
          </a:p>
          <a:p>
            <a:pPr marL="514350" indent="-514350"/>
            <a:r>
              <a:rPr lang="ru-RU" dirty="0" smtClean="0"/>
              <a:t>Уметь проводить различные линии (прямые, кривые, ломаные)</a:t>
            </a:r>
          </a:p>
          <a:p>
            <a:pPr marL="514350" indent="-514350"/>
            <a:r>
              <a:rPr lang="ru-RU" dirty="0" smtClean="0"/>
              <a:t>Печатать буквы и цифры по образцу</a:t>
            </a:r>
          </a:p>
          <a:p>
            <a:pPr marL="514350" indent="-514350"/>
            <a:r>
              <a:rPr lang="ru-RU" dirty="0" smtClean="0"/>
              <a:t>Вырезать из бумаги,</a:t>
            </a:r>
          </a:p>
          <a:p>
            <a:pPr marL="514350" indent="-514350"/>
            <a:r>
              <a:rPr lang="ru-RU" dirty="0" smtClean="0"/>
              <a:t>Рисовать, штриховать, лепить, изготавливать простые аппликации</a:t>
            </a:r>
          </a:p>
          <a:p>
            <a:pPr marL="514350" indent="-514350"/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/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250825" y="122238"/>
            <a:ext cx="5400675" cy="1295400"/>
          </a:xfrm>
          <a:solidFill>
            <a:srgbClr val="FDF7C7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3700" smtClean="0"/>
              <a:t>Система «Школа 2100» - взгляд изнутри</a:t>
            </a:r>
          </a:p>
        </p:txBody>
      </p:sp>
      <p:sp>
        <p:nvSpPr>
          <p:cNvPr id="143363" name="Text Box 3075"/>
          <p:cNvSpPr txBox="1">
            <a:spLocks noChangeArrowheads="1"/>
          </p:cNvSpPr>
          <p:nvPr/>
        </p:nvSpPr>
        <p:spPr bwMode="auto">
          <a:xfrm>
            <a:off x="466725" y="1773238"/>
            <a:ext cx="3457575" cy="1898650"/>
          </a:xfrm>
          <a:prstGeom prst="rect">
            <a:avLst/>
          </a:prstGeom>
          <a:solidFill>
            <a:srgbClr val="8DF07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Образовательная программа</a:t>
            </a:r>
            <a:r>
              <a:rPr lang="ru-RU" sz="2000"/>
              <a:t> «Школа 2100». «Педагогика здравого смысла»</a:t>
            </a:r>
            <a:r>
              <a:rPr lang="ru-RU"/>
              <a:t> ( А.А. Леонтьев). Цель: функционально грамотная личность. </a:t>
            </a:r>
          </a:p>
        </p:txBody>
      </p:sp>
      <p:sp>
        <p:nvSpPr>
          <p:cNvPr id="143364" name="Text Box 3076"/>
          <p:cNvSpPr txBox="1">
            <a:spLocks noChangeArrowheads="1"/>
          </p:cNvSpPr>
          <p:nvPr/>
        </p:nvSpPr>
        <p:spPr bwMode="auto">
          <a:xfrm>
            <a:off x="457200" y="4038600"/>
            <a:ext cx="3505200" cy="22669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b="1"/>
              <a:t> </a:t>
            </a:r>
            <a:r>
              <a:rPr lang="ru-RU" sz="2000" b="1"/>
              <a:t>Единые технологии</a:t>
            </a:r>
            <a:r>
              <a:rPr lang="ru-RU" b="1"/>
              <a:t> (</a:t>
            </a:r>
            <a:r>
              <a:rPr lang="ru-RU" sz="2000"/>
              <a:t>проблемный подход):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/>
              <a:t>Проблемный диалог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/>
              <a:t>Правильный тип читательской деятельности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/>
              <a:t>Проектная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/>
              <a:t>Оценивания успехов</a:t>
            </a:r>
          </a:p>
        </p:txBody>
      </p:sp>
      <p:sp>
        <p:nvSpPr>
          <p:cNvPr id="143365" name="Text Box 3077"/>
          <p:cNvSpPr txBox="1">
            <a:spLocks noChangeArrowheads="1"/>
          </p:cNvSpPr>
          <p:nvPr/>
        </p:nvSpPr>
        <p:spPr bwMode="auto">
          <a:xfrm>
            <a:off x="4572000" y="2362200"/>
            <a:ext cx="3384550" cy="1276350"/>
          </a:xfrm>
          <a:prstGeom prst="rect">
            <a:avLst/>
          </a:prstGeom>
          <a:solidFill>
            <a:srgbClr val="FF7C8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/>
              <a:t>Комплект учебников</a:t>
            </a:r>
            <a:r>
              <a:rPr lang="ru-RU" sz="2000"/>
              <a:t> </a:t>
            </a:r>
            <a:r>
              <a:rPr lang="ru-RU" sz="2000" b="1"/>
              <a:t>и пособий</a:t>
            </a:r>
            <a:r>
              <a:rPr lang="ru-RU"/>
              <a:t> по всем предметам (дошкольное образование – начальная школа – основная школа)</a:t>
            </a:r>
          </a:p>
        </p:txBody>
      </p:sp>
      <p:sp>
        <p:nvSpPr>
          <p:cNvPr id="143366" name="Text Box 3078"/>
          <p:cNvSpPr txBox="1">
            <a:spLocks noChangeArrowheads="1"/>
          </p:cNvSpPr>
          <p:nvPr/>
        </p:nvSpPr>
        <p:spPr bwMode="auto">
          <a:xfrm>
            <a:off x="4643438" y="4114800"/>
            <a:ext cx="3814762" cy="20542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2000" b="1"/>
              <a:t>Общественная организация «Школа 2100»</a:t>
            </a:r>
            <a:r>
              <a:rPr lang="ru-RU" sz="200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000"/>
              <a:t>Конференции, метод.центры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000"/>
              <a:t>Внедрение и апробация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2000"/>
              <a:t>Повышение квалификации учителей</a:t>
            </a:r>
          </a:p>
        </p:txBody>
      </p:sp>
      <p:grpSp>
        <p:nvGrpSpPr>
          <p:cNvPr id="2" name="Group 3079"/>
          <p:cNvGrpSpPr>
            <a:grpSpLocks/>
          </p:cNvGrpSpPr>
          <p:nvPr/>
        </p:nvGrpSpPr>
        <p:grpSpPr bwMode="auto">
          <a:xfrm>
            <a:off x="5940425" y="188913"/>
            <a:ext cx="1676400" cy="1828800"/>
            <a:chOff x="4059" y="2614"/>
            <a:chExt cx="1056" cy="1152"/>
          </a:xfrm>
        </p:grpSpPr>
        <p:grpSp>
          <p:nvGrpSpPr>
            <p:cNvPr id="3" name="Group 3080"/>
            <p:cNvGrpSpPr>
              <a:grpSpLocks/>
            </p:cNvGrpSpPr>
            <p:nvPr/>
          </p:nvGrpSpPr>
          <p:grpSpPr bwMode="auto">
            <a:xfrm>
              <a:off x="4059" y="2614"/>
              <a:ext cx="1056" cy="1152"/>
              <a:chOff x="1488" y="2880"/>
              <a:chExt cx="1056" cy="1152"/>
            </a:xfrm>
          </p:grpSpPr>
          <p:pic>
            <p:nvPicPr>
              <p:cNvPr id="9235" name="Picture 3081" descr="sova!!!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28" y="3168"/>
                <a:ext cx="618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6" name="Oval 3082"/>
              <p:cNvSpPr>
                <a:spLocks noChangeArrowheads="1"/>
              </p:cNvSpPr>
              <p:nvPr/>
            </p:nvSpPr>
            <p:spPr bwMode="auto">
              <a:xfrm>
                <a:off x="1920" y="2880"/>
                <a:ext cx="192" cy="192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7" name="Oval 3083"/>
              <p:cNvSpPr>
                <a:spLocks noChangeArrowheads="1"/>
              </p:cNvSpPr>
              <p:nvPr/>
            </p:nvSpPr>
            <p:spPr bwMode="auto">
              <a:xfrm>
                <a:off x="1488" y="3840"/>
                <a:ext cx="192" cy="192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8" name="Oval 3084"/>
              <p:cNvSpPr>
                <a:spLocks noChangeArrowheads="1"/>
              </p:cNvSpPr>
              <p:nvPr/>
            </p:nvSpPr>
            <p:spPr bwMode="auto">
              <a:xfrm>
                <a:off x="2352" y="3840"/>
                <a:ext cx="192" cy="19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9" name="Line 3085"/>
              <p:cNvSpPr>
                <a:spLocks noChangeShapeType="1"/>
              </p:cNvSpPr>
              <p:nvPr/>
            </p:nvSpPr>
            <p:spPr bwMode="auto">
              <a:xfrm>
                <a:off x="2064" y="3072"/>
                <a:ext cx="384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Line 3086"/>
              <p:cNvSpPr>
                <a:spLocks noChangeShapeType="1"/>
              </p:cNvSpPr>
              <p:nvPr/>
            </p:nvSpPr>
            <p:spPr bwMode="auto">
              <a:xfrm flipH="1">
                <a:off x="1584" y="3072"/>
                <a:ext cx="384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34" name="Line 3087"/>
            <p:cNvSpPr>
              <a:spLocks noChangeShapeType="1"/>
            </p:cNvSpPr>
            <p:nvPr/>
          </p:nvSpPr>
          <p:spPr bwMode="auto">
            <a:xfrm>
              <a:off x="4241" y="3748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4" name="Line 3088"/>
          <p:cNvSpPr>
            <a:spLocks noChangeShapeType="1"/>
          </p:cNvSpPr>
          <p:nvPr/>
        </p:nvSpPr>
        <p:spPr bwMode="auto">
          <a:xfrm>
            <a:off x="179388" y="188913"/>
            <a:ext cx="0" cy="53276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3089"/>
          <p:cNvSpPr>
            <a:spLocks noChangeShapeType="1"/>
          </p:cNvSpPr>
          <p:nvPr/>
        </p:nvSpPr>
        <p:spPr bwMode="auto">
          <a:xfrm>
            <a:off x="4191000" y="1447800"/>
            <a:ext cx="20638" cy="42132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3090"/>
          <p:cNvSpPr>
            <a:spLocks noChangeShapeType="1"/>
          </p:cNvSpPr>
          <p:nvPr/>
        </p:nvSpPr>
        <p:spPr bwMode="auto">
          <a:xfrm>
            <a:off x="179388" y="188913"/>
            <a:ext cx="547211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3091"/>
          <p:cNvSpPr>
            <a:spLocks noChangeShapeType="1"/>
          </p:cNvSpPr>
          <p:nvPr/>
        </p:nvSpPr>
        <p:spPr bwMode="auto">
          <a:xfrm flipH="1">
            <a:off x="5638800" y="188913"/>
            <a:ext cx="12700" cy="12588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3092"/>
          <p:cNvSpPr>
            <a:spLocks noChangeShapeType="1"/>
          </p:cNvSpPr>
          <p:nvPr/>
        </p:nvSpPr>
        <p:spPr bwMode="auto">
          <a:xfrm flipH="1">
            <a:off x="179388" y="1447800"/>
            <a:ext cx="547211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3093"/>
          <p:cNvSpPr>
            <a:spLocks noChangeShapeType="1"/>
          </p:cNvSpPr>
          <p:nvPr/>
        </p:nvSpPr>
        <p:spPr bwMode="auto">
          <a:xfrm>
            <a:off x="179388" y="2276475"/>
            <a:ext cx="2889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3094"/>
          <p:cNvSpPr>
            <a:spLocks noChangeShapeType="1"/>
          </p:cNvSpPr>
          <p:nvPr/>
        </p:nvSpPr>
        <p:spPr bwMode="auto">
          <a:xfrm>
            <a:off x="179388" y="5445125"/>
            <a:ext cx="2889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3095"/>
          <p:cNvSpPr>
            <a:spLocks noChangeShapeType="1"/>
          </p:cNvSpPr>
          <p:nvPr/>
        </p:nvSpPr>
        <p:spPr bwMode="auto">
          <a:xfrm>
            <a:off x="4211638" y="3429000"/>
            <a:ext cx="3603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2" name="Line 3096"/>
          <p:cNvSpPr>
            <a:spLocks noChangeShapeType="1"/>
          </p:cNvSpPr>
          <p:nvPr/>
        </p:nvSpPr>
        <p:spPr bwMode="auto">
          <a:xfrm>
            <a:off x="4211638" y="5589588"/>
            <a:ext cx="361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 autoUpdateAnimBg="0"/>
      <p:bldP spid="143364" grpId="0" animBg="1" autoUpdateAnimBg="0"/>
      <p:bldP spid="143365" grpId="0" animBg="1" autoUpdateAnimBg="0"/>
      <p:bldP spid="14336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                  Живем в настоящем – думаем о будущем!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процессе обучения «Школа 2100»  формирует </a:t>
            </a:r>
            <a:r>
              <a:rPr lang="ru-RU" b="1" dirty="0" smtClean="0"/>
              <a:t>функционально грамотную личность</a:t>
            </a:r>
            <a:r>
              <a:rPr lang="ru-RU" dirty="0" smtClean="0"/>
              <a:t>, то есть </a:t>
            </a:r>
            <a:r>
              <a:rPr lang="ru-RU" b="1" dirty="0" smtClean="0"/>
              <a:t>человека, </a:t>
            </a:r>
            <a:r>
              <a:rPr lang="ru-RU" dirty="0" smtClean="0"/>
              <a:t>который</a:t>
            </a:r>
          </a:p>
          <a:p>
            <a:r>
              <a:rPr lang="ru-RU" b="1" dirty="0" smtClean="0"/>
              <a:t>обладает</a:t>
            </a:r>
            <a:r>
              <a:rPr lang="ru-RU" dirty="0" smtClean="0"/>
              <a:t> огромным потенциалом к саморазвитию, умеет учиться и самостоятельно добывать знания; </a:t>
            </a:r>
          </a:p>
          <a:p>
            <a:r>
              <a:rPr lang="ru-RU" b="1" dirty="0" smtClean="0"/>
              <a:t>владеет</a:t>
            </a:r>
            <a:r>
              <a:rPr lang="ru-RU" dirty="0" smtClean="0"/>
              <a:t> обобщенным целостным представлением о мире (картиной мира); </a:t>
            </a:r>
          </a:p>
          <a:p>
            <a:r>
              <a:rPr lang="ru-RU" b="1" dirty="0" smtClean="0"/>
              <a:t>привык</a:t>
            </a:r>
            <a:r>
              <a:rPr lang="ru-RU" dirty="0" smtClean="0"/>
              <a:t> самостоятельно принимать решения и нести за них персональную ответственность; </a:t>
            </a:r>
          </a:p>
          <a:p>
            <a:r>
              <a:rPr lang="ru-RU" b="1" dirty="0" smtClean="0"/>
              <a:t>усвоил</a:t>
            </a:r>
            <a:r>
              <a:rPr lang="ru-RU" dirty="0" smtClean="0"/>
              <a:t> положительный опыт и завоевания предыдущих поколений, сумел проанализировать его и сделать своим собственным, тем самым заложив основу своей гражданской и национальной самоидентификации. </a:t>
            </a:r>
          </a:p>
          <a:p>
            <a:r>
              <a:rPr lang="ru-RU" b="1" dirty="0" smtClean="0"/>
              <a:t>толерантен</a:t>
            </a:r>
            <a:r>
              <a:rPr lang="ru-RU" dirty="0" smtClean="0"/>
              <a:t> по своей жизненной позиции, понимает, что он живет и трудится среди таких же личностей, как и он, умеет отстаивать свое мнение и уважать мнение других; </a:t>
            </a:r>
          </a:p>
          <a:p>
            <a:r>
              <a:rPr lang="ru-RU" b="1" dirty="0" smtClean="0"/>
              <a:t>эффективно владеет</a:t>
            </a:r>
            <a:r>
              <a:rPr lang="ru-RU" dirty="0" smtClean="0"/>
              <a:t> вербальными и невербальными средствами общения и использует их для достижения своих целей; </a:t>
            </a:r>
          </a:p>
          <a:p>
            <a:r>
              <a:rPr lang="ru-RU" b="1" dirty="0" smtClean="0"/>
              <a:t>способен</a:t>
            </a:r>
            <a:r>
              <a:rPr lang="ru-RU" dirty="0" smtClean="0"/>
              <a:t> жить в любом социуме, адаптируясь к нему.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7" name="Picture 1" descr="C:\Users\Любовь\Pictures\iCAAKYDN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136815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i="1" dirty="0" smtClean="0"/>
              <a:t>Технологии «Школы 2100»: </a:t>
            </a:r>
            <a:br>
              <a:rPr lang="ru-RU" sz="3100" b="1" i="1" dirty="0" smtClean="0"/>
            </a:br>
            <a:r>
              <a:rPr lang="ru-RU" sz="3100" b="1" i="1" dirty="0" smtClean="0"/>
              <a:t>от учителя-наставника к учителю-партнеру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ПРОБЛЕМНЫЙ ДИАЛОГ - </a:t>
            </a:r>
            <a:r>
              <a:rPr lang="ru-RU" sz="2000" dirty="0" smtClean="0"/>
              <a:t> УЧИМ</a:t>
            </a:r>
          </a:p>
          <a:p>
            <a:pPr>
              <a:buNone/>
            </a:pPr>
            <a:r>
              <a:rPr lang="ru-RU" sz="2000" dirty="0" smtClean="0"/>
              <a:t>                                          САМОСТОЯТЕЛЬНО РЕШАТЬ ПРОБЛЕМЫ И ОТКРЫВАТЬ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НОВЫЕ  ЗНАНИЯ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dirty="0" smtClean="0"/>
              <a:t>                          ПРОДУКТИВНОЕ ЧТЕНИЕ </a:t>
            </a:r>
            <a:r>
              <a:rPr lang="ru-RU" sz="2000" dirty="0" smtClean="0"/>
              <a:t>-  УЧИМ </a:t>
            </a:r>
          </a:p>
          <a:p>
            <a:pPr>
              <a:buNone/>
            </a:pPr>
            <a:r>
              <a:rPr lang="ru-RU" sz="2000" dirty="0" smtClean="0"/>
              <a:t>                                          ЧИТАТЬ ОСМЫСЛЕННО  И ГЛУБОКО ПОНИМАТЬ ТЕКСТ.</a:t>
            </a:r>
          </a:p>
          <a:p>
            <a:pPr>
              <a:buNone/>
            </a:pPr>
            <a:r>
              <a:rPr lang="ru-RU" sz="2000" dirty="0" smtClean="0"/>
              <a:t>                       </a:t>
            </a:r>
          </a:p>
          <a:p>
            <a:pPr>
              <a:buNone/>
            </a:pPr>
            <a:r>
              <a:rPr lang="ru-RU" dirty="0" smtClean="0"/>
              <a:t>                          ОЦЕНИВАНИЕ УЧЕБНЫХ УСПЕХОВ – 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sz="2000" dirty="0" smtClean="0"/>
              <a:t>УЧИМ САМОСТОЯТЕЛЬНО ОЦЕНВАТЬ СВОИ</a:t>
            </a:r>
          </a:p>
          <a:p>
            <a:pPr>
              <a:buNone/>
            </a:pPr>
            <a:r>
              <a:rPr lang="ru-RU" sz="2000" dirty="0" smtClean="0"/>
              <a:t>                                             УЧЕБНЫЕ ДОСТИЖЕНИЯ</a:t>
            </a:r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http://www.school2100.ru/img/tech/i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1098798" cy="119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chool2100.ru/img/tech/i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924944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chool2100.ru/img/tech/i1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653136"/>
            <a:ext cx="1333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594</Words>
  <Application>Microsoft Office PowerPoint</Application>
  <PresentationFormat>Экран (4:3)</PresentationFormat>
  <Paragraphs>121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НА ПОРОГЕ  ШКОЛЫ</vt:lpstr>
      <vt:lpstr>ВАШ РЕБЁНОК – БУДУЩИЙ ПЕРВОКЛАССНИК</vt:lpstr>
      <vt:lpstr>ЧТО ТАКОЕ «ШКОЛЬНАЯ ГОТОВНОСТЬ»?</vt:lpstr>
      <vt:lpstr>Что должен уметь ребёнок, поступающий в 1 класс.</vt:lpstr>
      <vt:lpstr>Слайд 5</vt:lpstr>
      <vt:lpstr>Слайд 6</vt:lpstr>
      <vt:lpstr>Система «Школа 2100» - взгляд изнутри</vt:lpstr>
      <vt:lpstr>                   Живем в настоящем – думаем о будущем!</vt:lpstr>
      <vt:lpstr> Технологии «Школы 2100»:  от учителя-наставника к учителю-партнеру                  </vt:lpstr>
      <vt:lpstr>Слайд 10</vt:lpstr>
      <vt:lpstr>Предшкольная подготовка</vt:lpstr>
      <vt:lpstr>От буквы к слову</vt:lpstr>
      <vt:lpstr>До чего техника дошла…</vt:lpstr>
      <vt:lpstr>Да я  могу и прочитать !...</vt:lpstr>
      <vt:lpstr>Развиваем речь и внимание</vt:lpstr>
      <vt:lpstr>И переменки , и звонки…</vt:lpstr>
      <vt:lpstr>А мы уже ученики!</vt:lpstr>
      <vt:lpstr>Слайд 18</vt:lpstr>
      <vt:lpstr>Слайд 19</vt:lpstr>
      <vt:lpstr>Школа – это интересно!!!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раз – в первый класс</dc:title>
  <dc:creator>Любовь</dc:creator>
  <cp:lastModifiedBy>Любовь</cp:lastModifiedBy>
  <cp:revision>30</cp:revision>
  <dcterms:created xsi:type="dcterms:W3CDTF">2012-02-14T11:56:59Z</dcterms:created>
  <dcterms:modified xsi:type="dcterms:W3CDTF">2012-02-15T11:51:03Z</dcterms:modified>
</cp:coreProperties>
</file>