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  <p:sldMasterId id="2147483744" r:id="rId6"/>
  </p:sldMasterIdLst>
  <p:sldIdLst>
    <p:sldId id="256" r:id="rId7"/>
    <p:sldId id="269" r:id="rId8"/>
    <p:sldId id="271" r:id="rId9"/>
    <p:sldId id="258" r:id="rId10"/>
    <p:sldId id="270" r:id="rId11"/>
    <p:sldId id="272" r:id="rId12"/>
    <p:sldId id="259" r:id="rId13"/>
    <p:sldId id="273" r:id="rId14"/>
    <p:sldId id="274" r:id="rId15"/>
    <p:sldId id="275" r:id="rId16"/>
    <p:sldId id="276" r:id="rId17"/>
    <p:sldId id="293" r:id="rId18"/>
    <p:sldId id="279" r:id="rId19"/>
    <p:sldId id="280" r:id="rId20"/>
    <p:sldId id="260" r:id="rId21"/>
    <p:sldId id="294" r:id="rId22"/>
    <p:sldId id="261" r:id="rId23"/>
    <p:sldId id="262" r:id="rId24"/>
    <p:sldId id="281" r:id="rId25"/>
    <p:sldId id="263" r:id="rId26"/>
    <p:sldId id="282" r:id="rId27"/>
    <p:sldId id="292" r:id="rId28"/>
    <p:sldId id="264" r:id="rId29"/>
    <p:sldId id="297" r:id="rId30"/>
    <p:sldId id="299" r:id="rId31"/>
    <p:sldId id="285" r:id="rId32"/>
    <p:sldId id="286" r:id="rId33"/>
    <p:sldId id="287" r:id="rId34"/>
    <p:sldId id="283" r:id="rId35"/>
    <p:sldId id="300" r:id="rId36"/>
    <p:sldId id="303" r:id="rId37"/>
    <p:sldId id="298" r:id="rId38"/>
    <p:sldId id="268" r:id="rId39"/>
    <p:sldId id="26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uvv77.blogspot.ru/" TargetMode="External"/><Relationship Id="rId1" Type="http://schemas.openxmlformats.org/officeDocument/2006/relationships/slideLayout" Target="../slideLayouts/slideLayout5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boombob.ru/img/picture/May/13/007d223d31926b3689e88c135456aab6/6.jpg" TargetMode="External"/><Relationship Id="rId3" Type="http://schemas.openxmlformats.org/officeDocument/2006/relationships/hyperlink" Target="http://www.coollady.ru/puc/3/bordur/11.gif" TargetMode="External"/><Relationship Id="rId7" Type="http://schemas.openxmlformats.org/officeDocument/2006/relationships/hyperlink" Target="http://prodavezsira.narod.ru/pictures/house/church-1.gif" TargetMode="External"/><Relationship Id="rId2" Type="http://schemas.openxmlformats.org/officeDocument/2006/relationships/hyperlink" Target="http://vlad855.35photo.ru/photos/20140214/669853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playcast.ru/uploads/2015/09/30/15264629.png" TargetMode="External"/><Relationship Id="rId5" Type="http://schemas.openxmlformats.org/officeDocument/2006/relationships/hyperlink" Target="http://www.renders-graphiques.fr/image/upload/normal/78df8b3eb61d.png" TargetMode="External"/><Relationship Id="rId10" Type="http://schemas.openxmlformats.org/officeDocument/2006/relationships/hyperlink" Target="http://transfiguration.org/wp-content/uploads/2009/09/Cross-Vines-Mosaic.jpg" TargetMode="External"/><Relationship Id="rId4" Type="http://schemas.openxmlformats.org/officeDocument/2006/relationships/hyperlink" Target="https://s-media-cache-ak0.pinimg.com/236x/8f/21/bb/8f21bb4fe52288bfae72f6b26b526b0a.jpg" TargetMode="External"/><Relationship Id="rId9" Type="http://schemas.openxmlformats.org/officeDocument/2006/relationships/hyperlink" Target="http://www.playcast.ru/uploads/2014/02/24/7589959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642919"/>
            <a:ext cx="5500726" cy="2957532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/>
              <a:t>Проектная работа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 </a:t>
            </a:r>
            <a:r>
              <a:rPr lang="ru-RU" b="1" dirty="0" smtClean="0"/>
              <a:t>Жизнь и  деятельность </a:t>
            </a:r>
            <a:br>
              <a:rPr lang="ru-RU" b="1" dirty="0" smtClean="0"/>
            </a:br>
            <a:r>
              <a:rPr lang="ru-RU" b="1" dirty="0" smtClean="0"/>
              <a:t>Сергия Радонежского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786446" y="3886200"/>
            <a:ext cx="3357554" cy="297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Работу выполнили: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учащиеся 9 класса                                  МБОУ  «</a:t>
            </a:r>
            <a:r>
              <a:rPr lang="ru-RU" sz="20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Кесемская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Зорин Иван, 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Денисова Виктория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Волкова Нина Юрьевна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С. Н. </a:t>
            </a:r>
            <a:r>
              <a:rPr lang="ru-RU" dirty="0" err="1" smtClean="0"/>
              <a:t>Ефошкин</a:t>
            </a:r>
            <a:r>
              <a:rPr lang="ru-RU" dirty="0" smtClean="0"/>
              <a:t>. «Преподобный Сергий. Труды в пекарне».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4" name="Picture 6" descr="&amp;Fcy;&amp;acy;&amp;jcy;&amp;lcy;:&amp;Scy;.&amp;IEcy;&amp;fcy;&amp;ocy;&amp;shcy;&amp;kcy;&amp;icy;&amp;ncy;. «&amp;Pcy;&amp;rcy;&amp;iecy;&amp;pcy;&amp;ocy;&amp;dcy;&amp;ocy;&amp;bcy;&amp;ncy;&amp;ycy;&amp;jcy; &amp;Scy;&amp;iecy;&amp;rcy;&amp;gcy;&amp;icy;&amp;jcy;. &amp;Tcy;&amp;rcy;&amp;ucy;&amp;dcy;&amp;ycy; &amp;vcy; &amp;pcy;&amp;iecy;&amp;kcy;&amp;acy;&amp;rcy;&amp;ncy;&amp;iecy;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357298"/>
            <a:ext cx="37338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57610" cy="4525963"/>
          </a:xfrm>
        </p:spPr>
        <p:txBody>
          <a:bodyPr/>
          <a:lstStyle/>
          <a:p>
            <a:r>
              <a:rPr lang="ru-RU" dirty="0" smtClean="0"/>
              <a:t>Александр Простев.</a:t>
            </a:r>
            <a:br>
              <a:rPr lang="ru-RU" dirty="0" smtClean="0"/>
            </a:br>
            <a:r>
              <a:rPr lang="ru-RU" dirty="0" smtClean="0"/>
              <a:t>«Труды Сергия Радонежского»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4" name="Picture 8" descr="8a6dddc281db"/>
          <p:cNvPicPr>
            <a:picLocks noChangeAspect="1" noChangeArrowheads="1"/>
          </p:cNvPicPr>
          <p:nvPr/>
        </p:nvPicPr>
        <p:blipFill>
          <a:blip r:embed="rId2"/>
          <a:srcRect l="3538" t="6250" r="8018" b="6510"/>
          <a:stretch>
            <a:fillRect/>
          </a:stretch>
        </p:blipFill>
        <p:spPr bwMode="auto">
          <a:xfrm>
            <a:off x="4286248" y="1500174"/>
            <a:ext cx="3571900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42910" y="1600200"/>
            <a:ext cx="385289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Александр Простев. «Житие </a:t>
            </a:r>
            <a:r>
              <a:rPr lang="ru-RU" dirty="0" err="1" smtClean="0"/>
              <a:t>прп</a:t>
            </a:r>
            <a:r>
              <a:rPr lang="ru-RU" dirty="0" smtClean="0"/>
              <a:t>. Сергия (в келье)»</a:t>
            </a:r>
            <a:endParaRPr lang="ru-RU" dirty="0"/>
          </a:p>
        </p:txBody>
      </p:sp>
      <p:pic>
        <p:nvPicPr>
          <p:cNvPr id="8" name="Picture 2" descr="F:\Сергий Радонежский\Житие прп Сергия (в келье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57986" y="1600200"/>
            <a:ext cx="281902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/>
              <a:t>Первоначальный монастырь</a:t>
            </a:r>
            <a:br>
              <a:rPr lang="ru-RU" sz="3200"/>
            </a:br>
            <a:r>
              <a:rPr lang="ru-RU" sz="3200"/>
              <a:t>Преподобного Сергия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71" name="Picture 7" descr="&amp;Ecy;. &amp;Lcy;&amp;icy;&amp;scy;&amp;ncy;&amp;iecy;&amp;rcy;. 1907. &amp;Tcy;&amp;rcy;&amp;ocy;&amp;icy;&amp;tscy;&amp;iecy; &amp;Scy;&amp;iecy;&amp;rcy;&amp;gcy;&amp;icy;&amp;iecy;&amp;vcy;&amp;acy; &amp;Lcy;&amp;acy;&amp;vcy;&amp;r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357297"/>
            <a:ext cx="7933596" cy="526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А.М</a:t>
            </a:r>
            <a:r>
              <a:rPr lang="ru-RU" sz="3600" dirty="0"/>
              <a:t>. Васнецов. Сергиева обитель</a:t>
            </a:r>
          </a:p>
        </p:txBody>
      </p:sp>
      <p:pic>
        <p:nvPicPr>
          <p:cNvPr id="13319" name="Picture 7" descr="08_sr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26" y="1285860"/>
            <a:ext cx="728664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Троице-Сергиева Лавра</a:t>
            </a:r>
            <a:endParaRPr lang="ru-RU" b="1" dirty="0"/>
          </a:p>
        </p:txBody>
      </p:sp>
      <p:pic>
        <p:nvPicPr>
          <p:cNvPr id="3074" name="Picture 2" descr="F:\Сергий Радонежский\с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705769"/>
            <a:ext cx="9098863" cy="5152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4546848" cy="550547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/>
              <a:t>     Около </a:t>
            </a:r>
            <a:r>
              <a:rPr lang="ru-RU" sz="2800" dirty="0"/>
              <a:t>1372 года Патриарх Константинопольский </a:t>
            </a:r>
            <a:r>
              <a:rPr lang="ru-RU" sz="2800" dirty="0" err="1"/>
              <a:t>Филофей</a:t>
            </a:r>
            <a:r>
              <a:rPr lang="ru-RU" sz="2800" dirty="0"/>
              <a:t>, знавший о высокой жизни русского игумена, прислал преподобному Сергию Радонежскому крест, </a:t>
            </a:r>
            <a:r>
              <a:rPr lang="ru-RU" sz="2800" dirty="0" err="1"/>
              <a:t>параман</a:t>
            </a:r>
            <a:r>
              <a:rPr lang="ru-RU" sz="2800" dirty="0"/>
              <a:t>, схиму и грамоту, в которой благословлял преподобного и советовал ему ввести в Троицком монастыре общежительный устав.</a:t>
            </a:r>
          </a:p>
          <a:p>
            <a:endParaRPr lang="ru-RU" dirty="0"/>
          </a:p>
        </p:txBody>
      </p:sp>
      <p:pic>
        <p:nvPicPr>
          <p:cNvPr id="4" name="Рисунок 2" descr="kv_e13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313" y="836712"/>
            <a:ext cx="3832175" cy="51435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Свято-Благовещенский </a:t>
            </a:r>
            <a:r>
              <a:rPr lang="ru-RU" sz="3600" b="1" dirty="0" err="1" smtClean="0"/>
              <a:t>Киржачский</a:t>
            </a:r>
            <a:r>
              <a:rPr lang="ru-RU" sz="3600" b="1" dirty="0" smtClean="0"/>
              <a:t> монастырь</a:t>
            </a:r>
            <a:endParaRPr lang="ru-RU" sz="3600" b="1" dirty="0"/>
          </a:p>
        </p:txBody>
      </p:sp>
      <p:pic>
        <p:nvPicPr>
          <p:cNvPr id="4098" name="Picture 2" descr="F:\Сергий Радонежский\Благовещ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43115"/>
            <a:ext cx="8001056" cy="5314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Ростовский Борисоглебский монастырь</a:t>
            </a:r>
            <a:endParaRPr lang="ru-RU" sz="3600" b="1" dirty="0"/>
          </a:p>
        </p:txBody>
      </p:sp>
      <p:pic>
        <p:nvPicPr>
          <p:cNvPr id="5122" name="Picture 2" descr="F:\Сергий Радонежский\Бори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74420"/>
            <a:ext cx="9144000" cy="5783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Высоцкий монастырь (г.Серпухов)</a:t>
            </a:r>
            <a:endParaRPr lang="ru-RU" sz="3600" b="1" dirty="0"/>
          </a:p>
        </p:txBody>
      </p:sp>
      <p:pic>
        <p:nvPicPr>
          <p:cNvPr id="6146" name="Picture 2" descr="F:\Сергий Радонежский\Высоцки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9172394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/>
          <a:lstStyle/>
          <a:p>
            <a:r>
              <a:rPr lang="ru-RU" dirty="0" smtClean="0"/>
              <a:t>Крещение Варфоломея</a:t>
            </a:r>
            <a:endParaRPr lang="ru-RU" dirty="0"/>
          </a:p>
        </p:txBody>
      </p:sp>
      <p:pic>
        <p:nvPicPr>
          <p:cNvPr id="7" name="Picture 5" descr="i_00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429124" y="1285860"/>
            <a:ext cx="3573129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Богоявленский </a:t>
            </a:r>
            <a:r>
              <a:rPr lang="ru-RU" sz="3600" b="1" dirty="0" err="1" smtClean="0"/>
              <a:t>Старо-Гудвин</a:t>
            </a:r>
            <a:r>
              <a:rPr lang="ru-RU" sz="3600" b="1" dirty="0" smtClean="0"/>
              <a:t> монастырь</a:t>
            </a:r>
            <a:endParaRPr lang="ru-RU" sz="3600" b="1" dirty="0"/>
          </a:p>
        </p:txBody>
      </p:sp>
      <p:pic>
        <p:nvPicPr>
          <p:cNvPr id="7170" name="Picture 2" descr="F:\Сергий Радонежский\Старо-Г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57269"/>
            <a:ext cx="8572528" cy="5700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Богоявленский </a:t>
            </a:r>
            <a:r>
              <a:rPr lang="ru-RU" sz="3600" b="1" dirty="0" err="1" smtClean="0"/>
              <a:t>Старо-Гудвин</a:t>
            </a:r>
            <a:r>
              <a:rPr lang="ru-RU" sz="3600" b="1" dirty="0" smtClean="0"/>
              <a:t> монастырь</a:t>
            </a:r>
            <a:endParaRPr lang="ru-RU" sz="3600" b="1" dirty="0"/>
          </a:p>
        </p:txBody>
      </p:sp>
      <p:pic>
        <p:nvPicPr>
          <p:cNvPr id="8194" name="Picture 2" descr="F:\Сергий Радонежский\богояв С-Голутви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08"/>
            <a:ext cx="8001056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Свято-Георгиевский скит</a:t>
            </a:r>
            <a:endParaRPr lang="ru-RU" sz="3600" b="1" dirty="0"/>
          </a:p>
        </p:txBody>
      </p:sp>
      <p:pic>
        <p:nvPicPr>
          <p:cNvPr id="4" name="Picture 4" descr="Cвято-Георгиевский скит 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20" y="1017944"/>
            <a:ext cx="7786742" cy="5840056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3600" b="1" dirty="0" err="1" smtClean="0"/>
              <a:t>Спасо-Андроников</a:t>
            </a:r>
            <a:r>
              <a:rPr lang="ru-RU" sz="3600" b="1" dirty="0" smtClean="0"/>
              <a:t> монастырь</a:t>
            </a:r>
            <a:endParaRPr lang="ru-RU" sz="3600" b="1" dirty="0"/>
          </a:p>
        </p:txBody>
      </p:sp>
      <p:pic>
        <p:nvPicPr>
          <p:cNvPr id="9218" name="Picture 2" descr="F:\Сергий Радонежский\Андро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19890"/>
            <a:ext cx="8427096" cy="5438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642910" y="1071546"/>
            <a:ext cx="4143404" cy="5054617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К Сергию стали приходить люди за помощью, советом, за благословением.                    Набеги татар на Русь продолжались.  Горели города, сёла, гибли люди. </a:t>
            </a:r>
            <a:r>
              <a:rPr lang="ru-RU" dirty="0" err="1" smtClean="0"/>
              <a:t>Русичи</a:t>
            </a:r>
            <a:r>
              <a:rPr lang="ru-RU" dirty="0" smtClean="0"/>
              <a:t> не могли победить  врагов, т.к. князья постоянно ссорились и каждый защищал только свою землю и не помогал соседу. Сергий ходил в дальние княжества, мирил князей. </a:t>
            </a:r>
            <a:endParaRPr lang="ru-RU" dirty="0"/>
          </a:p>
        </p:txBody>
      </p:sp>
      <p:pic>
        <p:nvPicPr>
          <p:cNvPr id="8" name="Picture 2" descr="C:\Users\Школа\Desktop\img12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0405" r="28691" b="32760"/>
          <a:stretch>
            <a:fillRect/>
          </a:stretch>
        </p:blipFill>
        <p:spPr bwMode="auto">
          <a:xfrm>
            <a:off x="4654042" y="1409742"/>
            <a:ext cx="4489958" cy="44481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31925" y="360363"/>
            <a:ext cx="7407275" cy="354012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20483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72066" y="928688"/>
            <a:ext cx="3838572" cy="4643452"/>
          </a:xfrm>
        </p:spPr>
        <p:txBody>
          <a:bodyPr>
            <a:noAutofit/>
          </a:bodyPr>
          <a:lstStyle/>
          <a:p>
            <a:pPr marL="26988"/>
            <a:r>
              <a:rPr lang="ru-RU" sz="2800" dirty="0" smtClean="0">
                <a:solidFill>
                  <a:schemeClr val="tx1"/>
                </a:solidFill>
              </a:rPr>
              <a:t> В 1366 году, несмотря на то, что по всей Руси свирепствовала чума и люди умирали целыми семьями, миротворец  отправился  в Нижний Новгород пытаясь примирить  заносчивого князя Бориса с князем Дмитрием.</a:t>
            </a:r>
            <a:endParaRPr lang="ru-RU" sz="28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0484" name="Содержимое 3" descr="http://s017.radikal.ru/i405/1111/76/19a655278dad.jp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71472" y="1285860"/>
            <a:ext cx="4500562" cy="3857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/>
              <a:t>А.Д. </a:t>
            </a:r>
            <a:r>
              <a:rPr lang="ru-RU" sz="2800" b="1" dirty="0" err="1" smtClean="0"/>
              <a:t>Кившенко</a:t>
            </a:r>
            <a:r>
              <a:rPr lang="ru-RU" sz="2800" b="1" dirty="0" smtClean="0"/>
              <a:t>. «Посещение великим князем Дмитрием Донским Сергия Радонежского перед выступлением против татар. 1380г»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6" descr="31948782_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397217"/>
            <a:ext cx="6986590" cy="546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Наталья Климова</a:t>
            </a:r>
            <a:br>
              <a:rPr lang="ru-RU" sz="3600" dirty="0" smtClean="0"/>
            </a:br>
            <a:r>
              <a:rPr lang="ru-RU" sz="3600" dirty="0" smtClean="0"/>
              <a:t> «Воскрешение умершего отрока»</a:t>
            </a:r>
            <a:endParaRPr lang="ru-RU" sz="3600" dirty="0"/>
          </a:p>
        </p:txBody>
      </p:sp>
      <p:pic>
        <p:nvPicPr>
          <p:cNvPr id="2050" name="Picture 2" descr="F:\Сергий Радонежский\Воскреш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83214" y="2153443"/>
            <a:ext cx="7360752" cy="4404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С. Н. </a:t>
            </a:r>
            <a:r>
              <a:rPr lang="ru-RU" dirty="0" err="1" smtClean="0"/>
              <a:t>Ефошкин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«Преподобный Сергий. Чудо о источнике»</a:t>
            </a:r>
            <a:endParaRPr lang="ru-RU" dirty="0"/>
          </a:p>
        </p:txBody>
      </p:sp>
      <p:pic>
        <p:nvPicPr>
          <p:cNvPr id="10" name="Picture 2" descr="F:\Сергий Радонежский\источн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5090376" y="1600200"/>
            <a:ext cx="315424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Почитание памяти</a:t>
            </a:r>
            <a:endParaRPr lang="ru-RU" dirty="0"/>
          </a:p>
        </p:txBody>
      </p:sp>
      <p:pic>
        <p:nvPicPr>
          <p:cNvPr id="10242" name="Picture 2" descr="F:\Сергий Радонежский\с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714488"/>
            <a:ext cx="342817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4329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 </a:t>
            </a:r>
            <a:r>
              <a:rPr lang="ru-RU" sz="4000" dirty="0" smtClean="0"/>
              <a:t>Александр Простев</a:t>
            </a:r>
            <a:r>
              <a:rPr lang="ru-RU" sz="4000" dirty="0" smtClean="0"/>
              <a:t>. «Молитва  отрока Варфоломея»</a:t>
            </a:r>
            <a:endParaRPr lang="ru-RU" sz="4000" dirty="0"/>
          </a:p>
        </p:txBody>
      </p:sp>
      <p:pic>
        <p:nvPicPr>
          <p:cNvPr id="3" name="Picture 2" descr="F:\Сергий Радонежский\Molitva-otroka-Varfolomeya_Proste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786588"/>
            <a:ext cx="2852108" cy="54999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6" descr="526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42875"/>
            <a:ext cx="86677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50" y="5715000"/>
            <a:ext cx="6286500" cy="830263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В правом углу </a:t>
            </a:r>
            <a:r>
              <a:rPr lang="ru-RU" sz="2400" dirty="0" smtClean="0">
                <a:latin typeface="+mn-lt"/>
              </a:rPr>
              <a:t>Троицкого собора </a:t>
            </a:r>
            <a:r>
              <a:rPr lang="ru-RU" sz="2400" dirty="0">
                <a:latin typeface="+mn-lt"/>
              </a:rPr>
              <a:t>в серебряной раке почивают мощи угодника Божия Сергия.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42976" y="214290"/>
            <a:ext cx="3000396" cy="550072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В 1463 году построена </a:t>
            </a:r>
            <a:r>
              <a:rPr lang="ru-RU" sz="3600" smtClean="0"/>
              <a:t>первая церковь </a:t>
            </a:r>
            <a:r>
              <a:rPr lang="ru-RU" sz="3600" dirty="0" smtClean="0"/>
              <a:t>во имя преподобного Сергия Радонежского на владычном дворе в Новгороде. </a:t>
            </a:r>
            <a:endParaRPr lang="ru-RU" sz="3600" dirty="0"/>
          </a:p>
        </p:txBody>
      </p:sp>
      <p:pic>
        <p:nvPicPr>
          <p:cNvPr id="9" name="Picture 2" descr="F:\tc-Sergiya-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66493"/>
          <a:stretch>
            <a:fillRect/>
          </a:stretch>
        </p:blipFill>
        <p:spPr bwMode="auto">
          <a:xfrm>
            <a:off x="4500562" y="857232"/>
            <a:ext cx="4435365" cy="5777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dirty="0" smtClean="0"/>
              <a:t>Святой старец и лавра.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4464496" cy="4968552"/>
          </a:xfrm>
        </p:spPr>
        <p:txBody>
          <a:bodyPr>
            <a:normAutofit lnSpcReduction="10000"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 smtClean="0"/>
              <a:t>   Среди всех духовных сокровищ Русской земли как </a:t>
            </a:r>
            <a:r>
              <a:rPr lang="ru-RU" dirty="0" err="1" smtClean="0"/>
              <a:t>драгоценнейшие</a:t>
            </a:r>
            <a:r>
              <a:rPr lang="ru-RU" dirty="0" smtClean="0"/>
              <a:t> из драгоценных сияют Троице-Сергиева лавра, имя преподобного Сергия Радонежского и икона «Троица» Андрея Рублева.</a:t>
            </a:r>
            <a:endParaRPr lang="ru-RU" dirty="0"/>
          </a:p>
        </p:txBody>
      </p:sp>
      <p:pic>
        <p:nvPicPr>
          <p:cNvPr id="4" name="Рисунок 4" descr="Преподобный Сергий Радонежский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5" y="1052736"/>
            <a:ext cx="3886200" cy="567191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3300"/>
                </a:solidFill>
              </a:rPr>
              <a:t>1. Источник шаблона: </a:t>
            </a:r>
          </a:p>
          <a:p>
            <a:pPr>
              <a:buNone/>
            </a:pPr>
            <a:r>
              <a:rPr lang="ru-RU" b="1" i="1" dirty="0" smtClean="0"/>
              <a:t>Ушакова Виктория Викторовна, </a:t>
            </a:r>
          </a:p>
          <a:p>
            <a:pPr>
              <a:buNone/>
            </a:pPr>
            <a:r>
              <a:rPr lang="ru-RU" b="1" i="1" dirty="0" smtClean="0"/>
              <a:t>учитель немецкого и английского языков, </a:t>
            </a:r>
          </a:p>
          <a:p>
            <a:pPr>
              <a:buNone/>
            </a:pPr>
            <a:r>
              <a:rPr lang="ru-RU" b="1" i="1" dirty="0" smtClean="0"/>
              <a:t>МОУ «Лицей № 5»,</a:t>
            </a:r>
          </a:p>
          <a:p>
            <a:pPr>
              <a:buNone/>
            </a:pPr>
            <a:r>
              <a:rPr lang="ru-RU" b="1" i="1" dirty="0" smtClean="0"/>
              <a:t>г. Железногорска, Курской области</a:t>
            </a:r>
          </a:p>
          <a:p>
            <a:pPr>
              <a:buNone/>
            </a:pPr>
            <a:r>
              <a:rPr lang="en-US" b="1" i="1" dirty="0" smtClean="0"/>
              <a:t>c</a:t>
            </a:r>
            <a:r>
              <a:rPr lang="ru-RU" b="1" i="1" dirty="0" err="1" smtClean="0"/>
              <a:t>айт</a:t>
            </a:r>
            <a:r>
              <a:rPr lang="ru-RU" b="1" i="1" dirty="0" smtClean="0"/>
              <a:t>: </a:t>
            </a:r>
            <a:r>
              <a:rPr lang="en-US" b="1" i="1" dirty="0" smtClean="0">
                <a:hlinkClick r:id="rId2"/>
              </a:rPr>
              <a:t>http://uvv77.blogspot.ru/</a:t>
            </a:r>
            <a:endParaRPr lang="ru-RU" b="1" i="1" dirty="0" smtClean="0"/>
          </a:p>
          <a:p>
            <a:pPr>
              <a:buNone/>
            </a:pPr>
            <a:r>
              <a:rPr lang="ru-RU" b="1" i="1" dirty="0" smtClean="0"/>
              <a:t>2. Использовался материал  социальной сети работников образования </a:t>
            </a:r>
            <a:r>
              <a:rPr lang="en-US" b="1" i="1" dirty="0" err="1" smtClean="0"/>
              <a:t>lutsenko-idiya-viktorovna</a:t>
            </a:r>
            <a:r>
              <a:rPr lang="ru-RU" b="1" i="1" dirty="0" smtClean="0"/>
              <a:t> и др.</a:t>
            </a:r>
          </a:p>
          <a:p>
            <a:pPr algn="ctr">
              <a:buNone/>
            </a:pPr>
            <a:endParaRPr lang="en-US" b="1" i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6867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hlinkClick r:id="rId2"/>
              </a:rPr>
              <a:t>http://vlad855.35photo.ru/photos/20140214/669853.jpg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>
                <a:hlinkClick r:id="rId3"/>
              </a:rPr>
              <a:t>http://www.coollady.ru/puc/3/bordur/11.gif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>
                <a:hlinkClick r:id="rId4"/>
              </a:rPr>
              <a:t>https://s-media-cache-ak0.pinimg.com/236x/8f/21/bb/8f21bb4fe52288bfae72f6b26b526b0a.jpg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>
                <a:hlinkClick r:id="rId5"/>
              </a:rPr>
              <a:t>http://www.renders-graphiques.fr/image/upload/normal/78df8b3eb61d.png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>
                <a:hlinkClick r:id="rId6"/>
              </a:rPr>
              <a:t>http://www.playcast.ru/uploads/2015/09/30/15264629.png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hlinkClick r:id="rId7"/>
              </a:rPr>
              <a:t>http://prodavezsira.narod.ru/pictures/house/church-1.gif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hlinkClick r:id="rId8"/>
              </a:rPr>
              <a:t>http://boombob.ru/img/picture/May/13/007d223d31926b3689e88c135456aab6/6.jpg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hlinkClick r:id="rId9"/>
              </a:rPr>
              <a:t>http://www.playcast.ru/uploads/2014/02/24/7589959.jpg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hlinkClick r:id="rId10"/>
              </a:rPr>
              <a:t>http://transfiguration.org/wp-content/uploads/2009/09/Cross-Vines-Mosaic.jpg</a:t>
            </a:r>
            <a:endParaRPr lang="en-US" sz="1800" dirty="0" smtClean="0"/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М.В.Нестеров «Видение отроку Варфоломею»</a:t>
            </a:r>
            <a:endParaRPr lang="ru-RU" sz="3200" dirty="0"/>
          </a:p>
        </p:txBody>
      </p:sp>
      <p:pic>
        <p:nvPicPr>
          <p:cNvPr id="10" name="Picture 7" descr="File:Mikhail Nesterov 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66006" y="1600200"/>
            <a:ext cx="60119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Александр Простев</a:t>
            </a:r>
            <a:r>
              <a:rPr lang="ru-RU" dirty="0" smtClean="0"/>
              <a:t>. «Отрок Варфоломей, читающий псалмы»</a:t>
            </a:r>
            <a:endParaRPr lang="ru-RU" dirty="0"/>
          </a:p>
        </p:txBody>
      </p:sp>
      <p:pic>
        <p:nvPicPr>
          <p:cNvPr id="9" name="Picture 7" descr="e690ad7a9bfadcdf1a8ea1c76588c488bc5f6c18316105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885" t="5682" r="9885" b="5927"/>
          <a:stretch>
            <a:fillRect/>
          </a:stretch>
        </p:blipFill>
        <p:spPr bwMode="auto">
          <a:xfrm>
            <a:off x="3357554" y="1857364"/>
            <a:ext cx="2857520" cy="470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М.В.Нестеров «Юность преподобного Сергия»</a:t>
            </a:r>
            <a:endParaRPr lang="ru-RU" sz="3600" dirty="0"/>
          </a:p>
        </p:txBody>
      </p:sp>
      <p:pic>
        <p:nvPicPr>
          <p:cNvPr id="9" name="Picture 6" descr="034da53a0eb9t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449259" y="1273822"/>
            <a:ext cx="4551633" cy="4852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/>
              <a:t>С.Н.Ефошкин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«Преп. Сергий Радонежский. Пустынножительство. Весна.»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7" descr="Ефошкин Сергей. Преподобный Сергий Радонежский. Пустынножительство. Вес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785794"/>
            <a:ext cx="3810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20" y="1600200"/>
            <a:ext cx="2857520" cy="4525963"/>
          </a:xfrm>
        </p:spPr>
        <p:txBody>
          <a:bodyPr/>
          <a:lstStyle/>
          <a:p>
            <a:r>
              <a:rPr lang="ru-RU" dirty="0" smtClean="0"/>
              <a:t>М.В.Нестеров </a:t>
            </a:r>
          </a:p>
          <a:p>
            <a:r>
              <a:rPr lang="ru-RU" dirty="0" smtClean="0"/>
              <a:t>«Труды Сергия Радонежского»</a:t>
            </a:r>
          </a:p>
          <a:p>
            <a:r>
              <a:rPr lang="ru-RU" dirty="0" smtClean="0"/>
              <a:t>(триптих, центральная часть)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3" name="Picture 5" descr="prp_sergiy_trud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1187" y="1285860"/>
            <a:ext cx="599281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86172" cy="4525963"/>
          </a:xfrm>
        </p:spPr>
        <p:txBody>
          <a:bodyPr/>
          <a:lstStyle/>
          <a:p>
            <a:r>
              <a:rPr lang="ru-RU" dirty="0" smtClean="0"/>
              <a:t>С. Н. </a:t>
            </a:r>
            <a:r>
              <a:rPr lang="ru-RU" dirty="0" err="1" smtClean="0"/>
              <a:t>Ефошкин</a:t>
            </a:r>
            <a:r>
              <a:rPr lang="ru-RU" dirty="0" smtClean="0"/>
              <a:t>.                              «Преподобный Сергий Радонежский. По воду!»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4" name="Picture 6" descr="&amp;Fcy;&amp;acy;&amp;jcy;&amp;lcy;:&amp;Scy;.&amp;IEcy;&amp;fcy;&amp;ocy;&amp;shcy;&amp;kcy;&amp;icy;&amp;ncy;. «&amp;Pcy;&amp;rcy;&amp;iecy;&amp;pcy;&amp;ocy;&amp;dcy;&amp;ocy;&amp;bcy;&amp;ncy;&amp;ycy;&amp;jcy; &amp;Scy;&amp;iecy;&amp;rcy;&amp;gcy;&amp;icy;&amp;jcy;. &amp;Pcy;&amp;ocy; &amp;vcy;&amp;ocy;&amp;dcy;&amp;ucy;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357298"/>
            <a:ext cx="40005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454</TotalTime>
  <Words>423</Words>
  <Application>Microsoft Office PowerPoint</Application>
  <PresentationFormat>Экран (4:3)</PresentationFormat>
  <Paragraphs>65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Тема13</vt:lpstr>
      <vt:lpstr>Тема12</vt:lpstr>
      <vt:lpstr>Тема14</vt:lpstr>
      <vt:lpstr>Тема15</vt:lpstr>
      <vt:lpstr>Тема16</vt:lpstr>
      <vt:lpstr>Тема17</vt:lpstr>
      <vt:lpstr>Проектная работа   Жизнь и  деятельность  Сергия Радонежского </vt:lpstr>
      <vt:lpstr>Крещение Варфоломея</vt:lpstr>
      <vt:lpstr>Слайд 3</vt:lpstr>
      <vt:lpstr>М.В.Нестеров «Видение отроку Варфоломею»</vt:lpstr>
      <vt:lpstr>Александр Простев. «Отрок Варфоломей, читающий псалмы»</vt:lpstr>
      <vt:lpstr>М.В.Нестеров «Юность преподобного Сергия»</vt:lpstr>
      <vt:lpstr>Слайд 7</vt:lpstr>
      <vt:lpstr> </vt:lpstr>
      <vt:lpstr>Слайд 9</vt:lpstr>
      <vt:lpstr>Слайд 10</vt:lpstr>
      <vt:lpstr>Слайд 11</vt:lpstr>
      <vt:lpstr>Слайд 12</vt:lpstr>
      <vt:lpstr>Первоначальный монастырь Преподобного Сергия</vt:lpstr>
      <vt:lpstr>А.М. Васнецов. Сергиева обитель</vt:lpstr>
      <vt:lpstr>Троице-Сергиева Лавра</vt:lpstr>
      <vt:lpstr>Слайд 16</vt:lpstr>
      <vt:lpstr>Свято-Благовещенский Киржачский монастырь</vt:lpstr>
      <vt:lpstr>Ростовский Борисоглебский монастырь</vt:lpstr>
      <vt:lpstr>Высоцкий монастырь (г.Серпухов)</vt:lpstr>
      <vt:lpstr>Богоявленский Старо-Гудвин монастырь</vt:lpstr>
      <vt:lpstr>Богоявленский Старо-Гудвин монастырь</vt:lpstr>
      <vt:lpstr>Свято-Георгиевский скит</vt:lpstr>
      <vt:lpstr>Спасо-Андроников монастырь</vt:lpstr>
      <vt:lpstr>Слайд 24</vt:lpstr>
      <vt:lpstr>Слайд 25</vt:lpstr>
      <vt:lpstr>А.Д. Кившенко. «Посещение великим князем Дмитрием Донским Сергия Радонежского перед выступлением против татар. 1380г»</vt:lpstr>
      <vt:lpstr>Наталья Климова  «Воскрешение умершего отрока»</vt:lpstr>
      <vt:lpstr>Слайд 28</vt:lpstr>
      <vt:lpstr>Почитание памяти</vt:lpstr>
      <vt:lpstr>Слайд 30</vt:lpstr>
      <vt:lpstr>В 1463 году построена первая церковь во имя преподобного Сергия Радонежского на владычном дворе в Новгороде. </vt:lpstr>
      <vt:lpstr>Святой старец и лавра.</vt:lpstr>
      <vt:lpstr>Слайд 33</vt:lpstr>
      <vt:lpstr>Интернет-ресурсы: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Viola</dc:creator>
  <cp:lastModifiedBy>администратор</cp:lastModifiedBy>
  <cp:revision>49</cp:revision>
  <dcterms:created xsi:type="dcterms:W3CDTF">2016-06-03T19:18:24Z</dcterms:created>
  <dcterms:modified xsi:type="dcterms:W3CDTF">2019-10-31T12:46:51Z</dcterms:modified>
</cp:coreProperties>
</file>