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2077" autoAdjust="0"/>
  </p:normalViewPr>
  <p:slideViewPr>
    <p:cSldViewPr>
      <p:cViewPr varScale="1">
        <p:scale>
          <a:sx n="67" d="100"/>
          <a:sy n="67" d="100"/>
        </p:scale>
        <p:origin x="-1440"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87B61D55-C1E4-4C1C-AA49-19A99543BB79}" type="datetimeFigureOut">
              <a:rPr lang="ru-RU"/>
              <a:pPr>
                <a:defRPr/>
              </a:pPr>
              <a:t>15.03.2022</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ru-RU" noProof="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9984AEF5-E5AF-4F54-B882-F06CE8562DED}" type="slidenum">
              <a:rPr lang="ru-RU"/>
              <a:pPr>
                <a:defRPr/>
              </a:pPr>
              <a:t>‹#›</a:t>
            </a:fld>
            <a:endParaRPr lang="ru-R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Образ слайда 1"/>
          <p:cNvSpPr>
            <a:spLocks noGrp="1" noRot="1" noChangeAspect="1" noTextEdit="1"/>
          </p:cNvSpPr>
          <p:nvPr>
            <p:ph type="sldImg"/>
          </p:nvPr>
        </p:nvSpPr>
        <p:spPr bwMode="auto">
          <a:noFill/>
          <a:ln>
            <a:solidFill>
              <a:srgbClr val="000000"/>
            </a:solidFill>
            <a:miter lim="800000"/>
            <a:headEnd/>
            <a:tailEnd/>
          </a:ln>
        </p:spPr>
      </p:sp>
      <p:sp>
        <p:nvSpPr>
          <p:cNvPr id="21507"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smtClean="0"/>
          </a:p>
        </p:txBody>
      </p:sp>
      <p:sp>
        <p:nvSpPr>
          <p:cNvPr id="22532"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E91045A-D5D7-4D08-A790-B4EFBF4BE7F7}" type="slidenum">
              <a:rPr lang="ru-RU"/>
              <a:pPr fontAlgn="base">
                <a:spcBef>
                  <a:spcPct val="0"/>
                </a:spcBef>
                <a:spcAft>
                  <a:spcPct val="0"/>
                </a:spcAft>
                <a:defRPr/>
              </a:pPr>
              <a:t>6</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4" name="Равнобедренный треугольник 9"/>
          <p:cNvSpPr/>
          <p:nvPr/>
        </p:nvSpPr>
        <p:spPr>
          <a:xfrm rot="16200000">
            <a:off x="7553325" y="5254626"/>
            <a:ext cx="1893887" cy="1293812"/>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Заголовок 7"/>
          <p:cNvSpPr>
            <a:spLocks noGrp="1"/>
          </p:cNvSpPr>
          <p:nvPr>
            <p:ph type="ctrTitle"/>
          </p:nvPr>
        </p:nvSpPr>
        <p:spPr>
          <a:xfrm>
            <a:off x="540544" y="776288"/>
            <a:ext cx="8062912" cy="1470025"/>
          </a:xfrm>
        </p:spPr>
        <p:txBody>
          <a:bodyPr anchor="b"/>
          <a:lstStyle>
            <a:lvl1pPr algn="r">
              <a:defRPr sz="4400"/>
            </a:lvl1pPr>
          </a:lstStyle>
          <a:p>
            <a:r>
              <a:rPr lang="ru-RU" smtClean="0"/>
              <a:t>Образец заголовка</a:t>
            </a:r>
            <a:endParaRPr lang="en-US"/>
          </a:p>
        </p:txBody>
      </p:sp>
      <p:sp>
        <p:nvSpPr>
          <p:cNvPr id="9" name="Подзаголовок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ru-RU" smtClean="0"/>
              <a:t>Образец подзаголовка</a:t>
            </a:r>
            <a:endParaRPr lang="en-US"/>
          </a:p>
        </p:txBody>
      </p:sp>
      <p:sp>
        <p:nvSpPr>
          <p:cNvPr id="5" name="Дата 27"/>
          <p:cNvSpPr>
            <a:spLocks noGrp="1"/>
          </p:cNvSpPr>
          <p:nvPr>
            <p:ph type="dt" sz="half" idx="10"/>
          </p:nvPr>
        </p:nvSpPr>
        <p:spPr>
          <a:xfrm>
            <a:off x="1371600" y="6011863"/>
            <a:ext cx="5791200" cy="365125"/>
          </a:xfrm>
        </p:spPr>
        <p:txBody>
          <a:bodyPr tIns="0" bIns="0" anchor="t"/>
          <a:lstStyle>
            <a:lvl1pPr algn="r">
              <a:defRPr sz="1000"/>
            </a:lvl1pPr>
          </a:lstStyle>
          <a:p>
            <a:pPr>
              <a:defRPr/>
            </a:pPr>
            <a:fld id="{8F219A6D-9938-4D22-99E6-0F10D92CD1AA}" type="datetimeFigureOut">
              <a:rPr lang="ru-RU"/>
              <a:pPr>
                <a:defRPr/>
              </a:pPr>
              <a:t>15.03.2022</a:t>
            </a:fld>
            <a:endParaRPr lang="ru-RU"/>
          </a:p>
        </p:txBody>
      </p:sp>
      <p:sp>
        <p:nvSpPr>
          <p:cNvPr id="6" name="Нижний колонтитул 16"/>
          <p:cNvSpPr>
            <a:spLocks noGrp="1"/>
          </p:cNvSpPr>
          <p:nvPr>
            <p:ph type="ftr" sz="quarter" idx="11"/>
          </p:nvPr>
        </p:nvSpPr>
        <p:spPr>
          <a:xfrm>
            <a:off x="1371600" y="5649913"/>
            <a:ext cx="5791200" cy="365125"/>
          </a:xfrm>
        </p:spPr>
        <p:txBody>
          <a:bodyPr tIns="0" bIns="0"/>
          <a:lstStyle>
            <a:lvl1pPr algn="r">
              <a:defRPr sz="1100"/>
            </a:lvl1pPr>
          </a:lstStyle>
          <a:p>
            <a:pPr>
              <a:defRPr/>
            </a:pPr>
            <a:endParaRPr lang="ru-RU"/>
          </a:p>
        </p:txBody>
      </p:sp>
      <p:sp>
        <p:nvSpPr>
          <p:cNvPr id="7" name="Номер слайда 28"/>
          <p:cNvSpPr>
            <a:spLocks noGrp="1"/>
          </p:cNvSpPr>
          <p:nvPr>
            <p:ph type="sldNum" sz="quarter" idx="12"/>
          </p:nvPr>
        </p:nvSpPr>
        <p:spPr>
          <a:xfrm>
            <a:off x="8391525" y="5753100"/>
            <a:ext cx="503238" cy="365125"/>
          </a:xfrm>
        </p:spPr>
        <p:txBody>
          <a:bodyPr anchor="ctr"/>
          <a:lstStyle>
            <a:lvl1pPr algn="ctr">
              <a:defRPr sz="1300">
                <a:solidFill>
                  <a:srgbClr val="FFFFFF"/>
                </a:solidFill>
              </a:defRPr>
            </a:lvl1pPr>
          </a:lstStyle>
          <a:p>
            <a:pPr>
              <a:defRPr/>
            </a:pPr>
            <a:fld id="{959E2225-C754-4D77-A1C7-FE4F2DB44BE3}" type="slidenum">
              <a:rPr lang="ru-RU"/>
              <a:pPr>
                <a:defRPr/>
              </a:pPr>
              <a:t>‹#›</a:t>
            </a:fld>
            <a:endParaRPr lang="ru-RU"/>
          </a:p>
        </p:txBody>
      </p:sp>
    </p:spTree>
  </p:cSld>
  <p:clrMapOvr>
    <a:masterClrMapping/>
  </p:clrMapOvr>
  <p:transition>
    <p:wedg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13"/>
          <p:cNvSpPr>
            <a:spLocks noGrp="1"/>
          </p:cNvSpPr>
          <p:nvPr>
            <p:ph type="dt" sz="half" idx="10"/>
          </p:nvPr>
        </p:nvSpPr>
        <p:spPr/>
        <p:txBody>
          <a:bodyPr/>
          <a:lstStyle>
            <a:lvl1pPr>
              <a:defRPr/>
            </a:lvl1pPr>
          </a:lstStyle>
          <a:p>
            <a:pPr>
              <a:defRPr/>
            </a:pPr>
            <a:fld id="{BA1DB7D1-C929-4C4E-8C9F-5051CBA4C725}" type="datetimeFigureOut">
              <a:rPr lang="ru-RU"/>
              <a:pPr>
                <a:defRPr/>
              </a:pPr>
              <a:t>15.03.2022</a:t>
            </a:fld>
            <a:endParaRPr lang="ru-RU"/>
          </a:p>
        </p:txBody>
      </p:sp>
      <p:sp>
        <p:nvSpPr>
          <p:cNvPr id="5" name="Нижний колонтитул 2"/>
          <p:cNvSpPr>
            <a:spLocks noGrp="1"/>
          </p:cNvSpPr>
          <p:nvPr>
            <p:ph type="ftr" sz="quarter" idx="11"/>
          </p:nvPr>
        </p:nvSpPr>
        <p:spPr/>
        <p:txBody>
          <a:bodyPr/>
          <a:lstStyle>
            <a:lvl1pPr>
              <a:defRPr/>
            </a:lvl1pPr>
          </a:lstStyle>
          <a:p>
            <a:pPr>
              <a:defRPr/>
            </a:pPr>
            <a:endParaRPr lang="ru-RU"/>
          </a:p>
        </p:txBody>
      </p:sp>
      <p:sp>
        <p:nvSpPr>
          <p:cNvPr id="6" name="Номер слайда 22"/>
          <p:cNvSpPr>
            <a:spLocks noGrp="1"/>
          </p:cNvSpPr>
          <p:nvPr>
            <p:ph type="sldNum" sz="quarter" idx="12"/>
          </p:nvPr>
        </p:nvSpPr>
        <p:spPr/>
        <p:txBody>
          <a:bodyPr/>
          <a:lstStyle>
            <a:lvl1pPr>
              <a:defRPr/>
            </a:lvl1pPr>
          </a:lstStyle>
          <a:p>
            <a:pPr>
              <a:defRPr/>
            </a:pPr>
            <a:fld id="{ACD7E18D-58FC-4A9B-9448-04FC5F1C588F}" type="slidenum">
              <a:rPr lang="ru-RU"/>
              <a:pPr>
                <a:defRPr/>
              </a:pPr>
              <a:t>‹#›</a:t>
            </a:fld>
            <a:endParaRPr lang="ru-RU"/>
          </a:p>
        </p:txBody>
      </p:sp>
    </p:spTree>
  </p:cSld>
  <p:clrMapOvr>
    <a:masterClrMapping/>
  </p:clrMapOvr>
  <p:transition>
    <p:wedg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381000"/>
            <a:ext cx="1905000" cy="5486400"/>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457200" y="381000"/>
            <a:ext cx="6248400" cy="54864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13"/>
          <p:cNvSpPr>
            <a:spLocks noGrp="1"/>
          </p:cNvSpPr>
          <p:nvPr>
            <p:ph type="dt" sz="half" idx="10"/>
          </p:nvPr>
        </p:nvSpPr>
        <p:spPr/>
        <p:txBody>
          <a:bodyPr/>
          <a:lstStyle>
            <a:lvl1pPr>
              <a:defRPr/>
            </a:lvl1pPr>
          </a:lstStyle>
          <a:p>
            <a:pPr>
              <a:defRPr/>
            </a:pPr>
            <a:fld id="{DD2E96E2-74B7-444C-BBDE-778AC6628FCE}" type="datetimeFigureOut">
              <a:rPr lang="ru-RU"/>
              <a:pPr>
                <a:defRPr/>
              </a:pPr>
              <a:t>15.03.2022</a:t>
            </a:fld>
            <a:endParaRPr lang="ru-RU"/>
          </a:p>
        </p:txBody>
      </p:sp>
      <p:sp>
        <p:nvSpPr>
          <p:cNvPr id="5" name="Нижний колонтитул 2"/>
          <p:cNvSpPr>
            <a:spLocks noGrp="1"/>
          </p:cNvSpPr>
          <p:nvPr>
            <p:ph type="ftr" sz="quarter" idx="11"/>
          </p:nvPr>
        </p:nvSpPr>
        <p:spPr/>
        <p:txBody>
          <a:bodyPr/>
          <a:lstStyle>
            <a:lvl1pPr>
              <a:defRPr/>
            </a:lvl1pPr>
          </a:lstStyle>
          <a:p>
            <a:pPr>
              <a:defRPr/>
            </a:pPr>
            <a:endParaRPr lang="ru-RU"/>
          </a:p>
        </p:txBody>
      </p:sp>
      <p:sp>
        <p:nvSpPr>
          <p:cNvPr id="6" name="Номер слайда 22"/>
          <p:cNvSpPr>
            <a:spLocks noGrp="1"/>
          </p:cNvSpPr>
          <p:nvPr>
            <p:ph type="sldNum" sz="quarter" idx="12"/>
          </p:nvPr>
        </p:nvSpPr>
        <p:spPr/>
        <p:txBody>
          <a:bodyPr/>
          <a:lstStyle>
            <a:lvl1pPr>
              <a:defRPr/>
            </a:lvl1pPr>
          </a:lstStyle>
          <a:p>
            <a:pPr>
              <a:defRPr/>
            </a:pPr>
            <a:fld id="{66243932-C6AB-4421-8B2B-C15077D3A3D9}" type="slidenum">
              <a:rPr lang="ru-RU"/>
              <a:pPr>
                <a:defRPr/>
              </a:pPr>
              <a:t>‹#›</a:t>
            </a:fld>
            <a:endParaRPr lang="ru-RU"/>
          </a:p>
        </p:txBody>
      </p:sp>
    </p:spTree>
  </p:cSld>
  <p:clrMapOvr>
    <a:masterClrMapping/>
  </p:clrMapOvr>
  <p:transition>
    <p:wedg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67494"/>
            <a:ext cx="8229600" cy="1399032"/>
          </a:xfrm>
        </p:spPr>
        <p:txBody>
          <a:bodyPr/>
          <a:lstStyle/>
          <a:p>
            <a:r>
              <a:rPr lang="ru-RU" smtClean="0"/>
              <a:t>Образец заголовка</a:t>
            </a:r>
            <a:endParaRPr lang="en-US"/>
          </a:p>
        </p:txBody>
      </p:sp>
      <p:sp>
        <p:nvSpPr>
          <p:cNvPr id="3" name="Содержимое 2"/>
          <p:cNvSpPr>
            <a:spLocks noGrp="1"/>
          </p:cNvSpPr>
          <p:nvPr>
            <p:ph idx="1"/>
          </p:nvPr>
        </p:nvSpPr>
        <p:spPr>
          <a:xfrm>
            <a:off x="457200" y="1882808"/>
            <a:ext cx="8229600" cy="45720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a:xfrm>
            <a:off x="4791075" y="6480175"/>
            <a:ext cx="2133600" cy="301625"/>
          </a:xfrm>
        </p:spPr>
        <p:txBody>
          <a:bodyPr/>
          <a:lstStyle>
            <a:lvl1pPr>
              <a:defRPr/>
            </a:lvl1pPr>
          </a:lstStyle>
          <a:p>
            <a:pPr>
              <a:defRPr/>
            </a:pPr>
            <a:fld id="{80B70555-C159-4879-8EDF-26DDB91E171C}" type="datetimeFigureOut">
              <a:rPr lang="ru-RU"/>
              <a:pPr>
                <a:defRPr/>
              </a:pPr>
              <a:t>15.03.2022</a:t>
            </a:fld>
            <a:endParaRPr lang="ru-RU"/>
          </a:p>
        </p:txBody>
      </p:sp>
      <p:sp>
        <p:nvSpPr>
          <p:cNvPr id="5" name="Нижний колонтитул 4"/>
          <p:cNvSpPr>
            <a:spLocks noGrp="1"/>
          </p:cNvSpPr>
          <p:nvPr>
            <p:ph type="ftr" sz="quarter" idx="11"/>
          </p:nvPr>
        </p:nvSpPr>
        <p:spPr>
          <a:xfrm>
            <a:off x="457200" y="6481763"/>
            <a:ext cx="4259263" cy="300037"/>
          </a:xfrm>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8B071BB4-A852-43F3-8754-5B92962DC373}" type="slidenum">
              <a:rPr lang="ru-RU"/>
              <a:pPr>
                <a:defRPr/>
              </a:pPr>
              <a:t>‹#›</a:t>
            </a:fld>
            <a:endParaRPr lang="ru-RU"/>
          </a:p>
        </p:txBody>
      </p:sp>
    </p:spTree>
  </p:cSld>
  <p:clrMapOvr>
    <a:masterClrMapping/>
  </p:clrMapOvr>
  <p:transition>
    <p:wedg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4" name="Прямоугольный треугольник 9"/>
          <p:cNvSpPr/>
          <p:nvPr/>
        </p:nvSpPr>
        <p:spPr>
          <a:xfrm flipV="1">
            <a:off x="6350" y="6350"/>
            <a:ext cx="9131300" cy="6837363"/>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Равнобедренный треугольник 11"/>
          <p:cNvSpPr/>
          <p:nvPr/>
        </p:nvSpPr>
        <p:spPr>
          <a:xfrm rot="5400000" flipV="1">
            <a:off x="7553325" y="309563"/>
            <a:ext cx="1893888" cy="1293812"/>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6" name="Прямая соединительная линия 12"/>
          <p:cNvCxnSpPr/>
          <p:nvPr/>
        </p:nvCxnSpPr>
        <p:spPr>
          <a:xfrm rot="10800000">
            <a:off x="6469063" y="9525"/>
            <a:ext cx="2673350" cy="1900238"/>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7" name="Прямая соединительная линия 14"/>
          <p:cNvCxnSpPr/>
          <p:nvPr/>
        </p:nvCxnSpPr>
        <p:spPr>
          <a:xfrm flipV="1">
            <a:off x="0" y="6350"/>
            <a:ext cx="9137650" cy="6845300"/>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Заголовок 1"/>
          <p:cNvSpPr>
            <a:spLocks noGrp="1"/>
          </p:cNvSpPr>
          <p:nvPr>
            <p:ph type="title"/>
          </p:nvPr>
        </p:nvSpPr>
        <p:spPr>
          <a:xfrm>
            <a:off x="381000" y="271464"/>
            <a:ext cx="7239000" cy="1362075"/>
          </a:xfrm>
        </p:spPr>
        <p:txBody>
          <a:bodyPr/>
          <a:lstStyle>
            <a:lvl1pPr marL="0" algn="l">
              <a:buNone/>
              <a:defRPr sz="3600" b="1" cap="none" baseline="0"/>
            </a:lvl1pPr>
          </a:lstStyle>
          <a:p>
            <a:r>
              <a:rPr lang="ru-RU" smtClean="0"/>
              <a:t>Образец заголовка</a:t>
            </a:r>
            <a:endParaRPr lang="en-US"/>
          </a:p>
        </p:txBody>
      </p:sp>
      <p:sp>
        <p:nvSpPr>
          <p:cNvPr id="3" name="Текст 2"/>
          <p:cNvSpPr>
            <a:spLocks noGrp="1"/>
          </p:cNvSpPr>
          <p:nvPr>
            <p:ph type="body" idx="1"/>
          </p:nvPr>
        </p:nvSpPr>
        <p:spPr>
          <a:xfrm>
            <a:off x="381000" y="1633536"/>
            <a:ext cx="3886200" cy="2286000"/>
          </a:xfrm>
        </p:spPr>
        <p:txBody>
          <a:bodyPr/>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ru-RU" smtClean="0"/>
              <a:t>Образец текста</a:t>
            </a:r>
          </a:p>
        </p:txBody>
      </p:sp>
      <p:sp>
        <p:nvSpPr>
          <p:cNvPr id="8" name="Дата 3"/>
          <p:cNvSpPr>
            <a:spLocks noGrp="1"/>
          </p:cNvSpPr>
          <p:nvPr>
            <p:ph type="dt" sz="half" idx="10"/>
          </p:nvPr>
        </p:nvSpPr>
        <p:spPr>
          <a:xfrm>
            <a:off x="6956425" y="6477000"/>
            <a:ext cx="2133600" cy="304800"/>
          </a:xfrm>
        </p:spPr>
        <p:txBody>
          <a:bodyPr/>
          <a:lstStyle>
            <a:lvl1pPr>
              <a:defRPr/>
            </a:lvl1pPr>
          </a:lstStyle>
          <a:p>
            <a:pPr>
              <a:defRPr/>
            </a:pPr>
            <a:fld id="{DC483C14-B383-4372-8ACA-D58E7F1C4354}" type="datetimeFigureOut">
              <a:rPr lang="ru-RU"/>
              <a:pPr>
                <a:defRPr/>
              </a:pPr>
              <a:t>15.03.2022</a:t>
            </a:fld>
            <a:endParaRPr lang="ru-RU"/>
          </a:p>
        </p:txBody>
      </p:sp>
      <p:sp>
        <p:nvSpPr>
          <p:cNvPr id="9" name="Нижний колонтитул 4"/>
          <p:cNvSpPr>
            <a:spLocks noGrp="1"/>
          </p:cNvSpPr>
          <p:nvPr>
            <p:ph type="ftr" sz="quarter" idx="11"/>
          </p:nvPr>
        </p:nvSpPr>
        <p:spPr>
          <a:xfrm>
            <a:off x="2619375" y="6481763"/>
            <a:ext cx="4260850" cy="300037"/>
          </a:xfrm>
        </p:spPr>
        <p:txBody>
          <a:bodyPr/>
          <a:lstStyle>
            <a:lvl1pPr>
              <a:defRPr/>
            </a:lvl1pPr>
          </a:lstStyle>
          <a:p>
            <a:pPr>
              <a:defRPr/>
            </a:pPr>
            <a:endParaRPr lang="ru-RU"/>
          </a:p>
        </p:txBody>
      </p:sp>
      <p:sp>
        <p:nvSpPr>
          <p:cNvPr id="10" name="Номер слайда 5"/>
          <p:cNvSpPr>
            <a:spLocks noGrp="1"/>
          </p:cNvSpPr>
          <p:nvPr>
            <p:ph type="sldNum" sz="quarter" idx="12"/>
          </p:nvPr>
        </p:nvSpPr>
        <p:spPr>
          <a:xfrm>
            <a:off x="8450263" y="809625"/>
            <a:ext cx="503237" cy="300038"/>
          </a:xfrm>
        </p:spPr>
        <p:txBody>
          <a:bodyPr/>
          <a:lstStyle>
            <a:lvl1pPr>
              <a:defRPr/>
            </a:lvl1pPr>
          </a:lstStyle>
          <a:p>
            <a:pPr>
              <a:defRPr/>
            </a:pPr>
            <a:fld id="{60926BB2-CD5A-41B7-B5AC-F984DF71550E}" type="slidenum">
              <a:rPr lang="ru-RU"/>
              <a:pPr>
                <a:defRPr/>
              </a:pPr>
              <a:t>‹#›</a:t>
            </a:fld>
            <a:endParaRPr lang="ru-RU"/>
          </a:p>
        </p:txBody>
      </p:sp>
    </p:spTree>
  </p:cSld>
  <p:clrMapOvr>
    <a:masterClrMapping/>
  </p:clrMapOvr>
  <p:transition>
    <p:wedg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marL="0" algn="l">
              <a:defRPr/>
            </a:lvl1pPr>
          </a:lstStyle>
          <a:p>
            <a:r>
              <a:rPr lang="ru-RU" smtClean="0"/>
              <a:t>Образец заголовка</a:t>
            </a:r>
            <a:endParaRPr lang="en-US"/>
          </a:p>
        </p:txBody>
      </p:sp>
      <p:sp>
        <p:nvSpPr>
          <p:cNvPr id="3" name="Содержимое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Содержимое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13"/>
          <p:cNvSpPr>
            <a:spLocks noGrp="1"/>
          </p:cNvSpPr>
          <p:nvPr>
            <p:ph type="dt" sz="half" idx="10"/>
          </p:nvPr>
        </p:nvSpPr>
        <p:spPr/>
        <p:txBody>
          <a:bodyPr/>
          <a:lstStyle>
            <a:lvl1pPr>
              <a:defRPr/>
            </a:lvl1pPr>
          </a:lstStyle>
          <a:p>
            <a:pPr>
              <a:defRPr/>
            </a:pPr>
            <a:fld id="{7758E038-E107-4F4E-B26C-2D74CCF169E8}" type="datetimeFigureOut">
              <a:rPr lang="ru-RU"/>
              <a:pPr>
                <a:defRPr/>
              </a:pPr>
              <a:t>15.03.2022</a:t>
            </a:fld>
            <a:endParaRPr lang="ru-RU"/>
          </a:p>
        </p:txBody>
      </p:sp>
      <p:sp>
        <p:nvSpPr>
          <p:cNvPr id="6" name="Нижний колонтитул 2"/>
          <p:cNvSpPr>
            <a:spLocks noGrp="1"/>
          </p:cNvSpPr>
          <p:nvPr>
            <p:ph type="ftr" sz="quarter" idx="11"/>
          </p:nvPr>
        </p:nvSpPr>
        <p:spPr/>
        <p:txBody>
          <a:bodyPr/>
          <a:lstStyle>
            <a:lvl1pPr>
              <a:defRPr/>
            </a:lvl1pPr>
          </a:lstStyle>
          <a:p>
            <a:pPr>
              <a:defRPr/>
            </a:pPr>
            <a:endParaRPr lang="ru-RU"/>
          </a:p>
        </p:txBody>
      </p:sp>
      <p:sp>
        <p:nvSpPr>
          <p:cNvPr id="7" name="Номер слайда 22"/>
          <p:cNvSpPr>
            <a:spLocks noGrp="1"/>
          </p:cNvSpPr>
          <p:nvPr>
            <p:ph type="sldNum" sz="quarter" idx="12"/>
          </p:nvPr>
        </p:nvSpPr>
        <p:spPr/>
        <p:txBody>
          <a:bodyPr/>
          <a:lstStyle>
            <a:lvl1pPr>
              <a:defRPr/>
            </a:lvl1pPr>
          </a:lstStyle>
          <a:p>
            <a:pPr>
              <a:defRPr/>
            </a:pPr>
            <a:fld id="{28F5719C-BDEF-44AB-A5D9-C3A84866A57E}" type="slidenum">
              <a:rPr lang="ru-RU"/>
              <a:pPr>
                <a:defRPr/>
              </a:pPr>
              <a:t>‹#›</a:t>
            </a:fld>
            <a:endParaRPr lang="ru-RU"/>
          </a:p>
        </p:txBody>
      </p:sp>
    </p:spTree>
  </p:cSld>
  <p:clrMapOvr>
    <a:masterClrMapping/>
  </p:clrMapOvr>
  <p:transition>
    <p:wedg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lang="ru-RU" smtClean="0"/>
              <a:t>Образец заголовка</a:t>
            </a:r>
            <a:endParaRPr lang="en-US"/>
          </a:p>
        </p:txBody>
      </p:sp>
      <p:sp>
        <p:nvSpPr>
          <p:cNvPr id="3" name="Текст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4" name="Текст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5" name="Содержимое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Содержимое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6"/>
          <p:cNvSpPr>
            <a:spLocks noGrp="1"/>
          </p:cNvSpPr>
          <p:nvPr>
            <p:ph type="dt" sz="half" idx="10"/>
          </p:nvPr>
        </p:nvSpPr>
        <p:spPr>
          <a:xfrm>
            <a:off x="4791075" y="6481763"/>
            <a:ext cx="2130425" cy="301625"/>
          </a:xfrm>
        </p:spPr>
        <p:txBody>
          <a:bodyPr/>
          <a:lstStyle>
            <a:lvl1pPr>
              <a:defRPr/>
            </a:lvl1pPr>
          </a:lstStyle>
          <a:p>
            <a:pPr>
              <a:defRPr/>
            </a:pPr>
            <a:fld id="{B3B5E267-CBC0-4F32-819F-2D10D7578C26}" type="datetimeFigureOut">
              <a:rPr lang="ru-RU"/>
              <a:pPr>
                <a:defRPr/>
              </a:pPr>
              <a:t>15.03.2022</a:t>
            </a:fld>
            <a:endParaRPr lang="ru-RU"/>
          </a:p>
        </p:txBody>
      </p:sp>
      <p:sp>
        <p:nvSpPr>
          <p:cNvPr id="8" name="Нижний колонтитул 7"/>
          <p:cNvSpPr>
            <a:spLocks noGrp="1"/>
          </p:cNvSpPr>
          <p:nvPr>
            <p:ph type="ftr" sz="quarter" idx="11"/>
          </p:nvPr>
        </p:nvSpPr>
        <p:spPr>
          <a:xfrm>
            <a:off x="457200" y="6481763"/>
            <a:ext cx="4260850" cy="301625"/>
          </a:xfrm>
        </p:spPr>
        <p:txBody>
          <a:bodyPr/>
          <a:lstStyle>
            <a:lvl1pPr>
              <a:defRPr/>
            </a:lvl1pPr>
          </a:lstStyle>
          <a:p>
            <a:pPr>
              <a:defRPr/>
            </a:pPr>
            <a:endParaRPr lang="ru-RU"/>
          </a:p>
        </p:txBody>
      </p:sp>
      <p:sp>
        <p:nvSpPr>
          <p:cNvPr id="9" name="Номер слайда 8"/>
          <p:cNvSpPr>
            <a:spLocks noGrp="1"/>
          </p:cNvSpPr>
          <p:nvPr>
            <p:ph type="sldNum" sz="quarter" idx="12"/>
          </p:nvPr>
        </p:nvSpPr>
        <p:spPr>
          <a:xfrm>
            <a:off x="7589838" y="6483350"/>
            <a:ext cx="503237" cy="301625"/>
          </a:xfrm>
        </p:spPr>
        <p:txBody>
          <a:bodyPr/>
          <a:lstStyle>
            <a:lvl1pPr algn="ctr">
              <a:defRPr/>
            </a:lvl1pPr>
          </a:lstStyle>
          <a:p>
            <a:pPr>
              <a:defRPr/>
            </a:pPr>
            <a:fld id="{37C299FF-2012-4269-A54E-B523CA7AF554}" type="slidenum">
              <a:rPr lang="ru-RU"/>
              <a:pPr>
                <a:defRPr/>
              </a:pPr>
              <a:t>‹#›</a:t>
            </a:fld>
            <a:endParaRPr lang="ru-RU"/>
          </a:p>
        </p:txBody>
      </p:sp>
    </p:spTree>
  </p:cSld>
  <p:clrMapOvr>
    <a:masterClrMapping/>
  </p:clrMapOvr>
  <p:transition>
    <p:wedg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b="0"/>
            </a:lvl1pPr>
          </a:lstStyle>
          <a:p>
            <a:r>
              <a:rPr lang="ru-RU" smtClean="0"/>
              <a:t>Образец заголовка</a:t>
            </a:r>
            <a:endParaRPr lang="en-US"/>
          </a:p>
        </p:txBody>
      </p:sp>
      <p:sp>
        <p:nvSpPr>
          <p:cNvPr id="3" name="Дата 13"/>
          <p:cNvSpPr>
            <a:spLocks noGrp="1"/>
          </p:cNvSpPr>
          <p:nvPr>
            <p:ph type="dt" sz="half" idx="10"/>
          </p:nvPr>
        </p:nvSpPr>
        <p:spPr/>
        <p:txBody>
          <a:bodyPr/>
          <a:lstStyle>
            <a:lvl1pPr>
              <a:defRPr/>
            </a:lvl1pPr>
          </a:lstStyle>
          <a:p>
            <a:pPr>
              <a:defRPr/>
            </a:pPr>
            <a:fld id="{3CDDE041-2368-4431-AB42-2DD60E49C42D}" type="datetimeFigureOut">
              <a:rPr lang="ru-RU"/>
              <a:pPr>
                <a:defRPr/>
              </a:pPr>
              <a:t>15.03.2022</a:t>
            </a:fld>
            <a:endParaRPr lang="ru-RU"/>
          </a:p>
        </p:txBody>
      </p:sp>
      <p:sp>
        <p:nvSpPr>
          <p:cNvPr id="4" name="Нижний колонтитул 2"/>
          <p:cNvSpPr>
            <a:spLocks noGrp="1"/>
          </p:cNvSpPr>
          <p:nvPr>
            <p:ph type="ftr" sz="quarter" idx="11"/>
          </p:nvPr>
        </p:nvSpPr>
        <p:spPr/>
        <p:txBody>
          <a:bodyPr/>
          <a:lstStyle>
            <a:lvl1pPr>
              <a:defRPr/>
            </a:lvl1pPr>
          </a:lstStyle>
          <a:p>
            <a:pPr>
              <a:defRPr/>
            </a:pPr>
            <a:endParaRPr lang="ru-RU"/>
          </a:p>
        </p:txBody>
      </p:sp>
      <p:sp>
        <p:nvSpPr>
          <p:cNvPr id="5" name="Номер слайда 22"/>
          <p:cNvSpPr>
            <a:spLocks noGrp="1"/>
          </p:cNvSpPr>
          <p:nvPr>
            <p:ph type="sldNum" sz="quarter" idx="12"/>
          </p:nvPr>
        </p:nvSpPr>
        <p:spPr/>
        <p:txBody>
          <a:bodyPr/>
          <a:lstStyle>
            <a:lvl1pPr>
              <a:defRPr/>
            </a:lvl1pPr>
          </a:lstStyle>
          <a:p>
            <a:pPr>
              <a:defRPr/>
            </a:pPr>
            <a:fld id="{2EBF94F6-E64D-483C-9E5E-AABFDAE01611}" type="slidenum">
              <a:rPr lang="ru-RU"/>
              <a:pPr>
                <a:defRPr/>
              </a:pPr>
              <a:t>‹#›</a:t>
            </a:fld>
            <a:endParaRPr lang="ru-RU"/>
          </a:p>
        </p:txBody>
      </p:sp>
    </p:spTree>
  </p:cSld>
  <p:clrMapOvr>
    <a:masterClrMapping/>
  </p:clrMapOvr>
  <p:transition>
    <p:wedg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3"/>
          <p:cNvSpPr>
            <a:spLocks noGrp="1"/>
          </p:cNvSpPr>
          <p:nvPr>
            <p:ph type="dt" sz="half" idx="10"/>
          </p:nvPr>
        </p:nvSpPr>
        <p:spPr/>
        <p:txBody>
          <a:bodyPr/>
          <a:lstStyle>
            <a:lvl1pPr>
              <a:defRPr/>
            </a:lvl1pPr>
          </a:lstStyle>
          <a:p>
            <a:pPr>
              <a:defRPr/>
            </a:pPr>
            <a:fld id="{7E9FE2E8-7F28-483A-B5FC-EE288111C75F}" type="datetimeFigureOut">
              <a:rPr lang="ru-RU"/>
              <a:pPr>
                <a:defRPr/>
              </a:pPr>
              <a:t>15.03.2022</a:t>
            </a:fld>
            <a:endParaRPr lang="ru-RU"/>
          </a:p>
        </p:txBody>
      </p:sp>
      <p:sp>
        <p:nvSpPr>
          <p:cNvPr id="3" name="Нижний колонтитул 2"/>
          <p:cNvSpPr>
            <a:spLocks noGrp="1"/>
          </p:cNvSpPr>
          <p:nvPr>
            <p:ph type="ftr" sz="quarter" idx="11"/>
          </p:nvPr>
        </p:nvSpPr>
        <p:spPr/>
        <p:txBody>
          <a:bodyPr/>
          <a:lstStyle>
            <a:lvl1pPr>
              <a:defRPr/>
            </a:lvl1pPr>
          </a:lstStyle>
          <a:p>
            <a:pPr>
              <a:defRPr/>
            </a:pPr>
            <a:endParaRPr lang="ru-RU"/>
          </a:p>
        </p:txBody>
      </p:sp>
      <p:sp>
        <p:nvSpPr>
          <p:cNvPr id="4" name="Номер слайда 22"/>
          <p:cNvSpPr>
            <a:spLocks noGrp="1"/>
          </p:cNvSpPr>
          <p:nvPr>
            <p:ph type="sldNum" sz="quarter" idx="12"/>
          </p:nvPr>
        </p:nvSpPr>
        <p:spPr/>
        <p:txBody>
          <a:bodyPr/>
          <a:lstStyle>
            <a:lvl1pPr>
              <a:defRPr/>
            </a:lvl1pPr>
          </a:lstStyle>
          <a:p>
            <a:pPr>
              <a:defRPr/>
            </a:pPr>
            <a:fld id="{524298C3-A9FE-4FE8-918D-352AC94FC89D}" type="slidenum">
              <a:rPr lang="ru-RU"/>
              <a:pPr>
                <a:defRPr/>
              </a:pPr>
              <a:t>‹#›</a:t>
            </a:fld>
            <a:endParaRPr lang="ru-RU"/>
          </a:p>
        </p:txBody>
      </p:sp>
    </p:spTree>
  </p:cSld>
  <p:clrMapOvr>
    <a:masterClrMapping/>
  </p:clrMapOvr>
  <p:transition>
    <p:wedg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lang="ru-RU" smtClean="0"/>
              <a:t>Образец заголовка</a:t>
            </a:r>
            <a:endParaRPr lang="en-US"/>
          </a:p>
        </p:txBody>
      </p:sp>
      <p:sp>
        <p:nvSpPr>
          <p:cNvPr id="3" name="Текст 2"/>
          <p:cNvSpPr>
            <a:spLocks noGrp="1"/>
          </p:cNvSpPr>
          <p:nvPr>
            <p:ph type="body" idx="2"/>
          </p:nvPr>
        </p:nvSpPr>
        <p:spPr>
          <a:xfrm>
            <a:off x="1135856" y="367664"/>
            <a:ext cx="2438400" cy="5943600"/>
          </a:xfrm>
        </p:spPr>
        <p:txBody>
          <a:bodyPr/>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a:r>
              <a:rPr lang="ru-RU" smtClean="0"/>
              <a:t>Образец текста</a:t>
            </a:r>
          </a:p>
        </p:txBody>
      </p:sp>
      <p:sp>
        <p:nvSpPr>
          <p:cNvPr id="4" name="Содержимое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4"/>
          <p:cNvSpPr>
            <a:spLocks noGrp="1"/>
          </p:cNvSpPr>
          <p:nvPr>
            <p:ph type="dt" sz="half" idx="10"/>
          </p:nvPr>
        </p:nvSpPr>
        <p:spPr>
          <a:xfrm>
            <a:off x="6278563" y="6556375"/>
            <a:ext cx="2133600" cy="301625"/>
          </a:xfrm>
        </p:spPr>
        <p:txBody>
          <a:bodyPr/>
          <a:lstStyle>
            <a:lvl1pPr>
              <a:defRPr sz="900"/>
            </a:lvl1pPr>
          </a:lstStyle>
          <a:p>
            <a:pPr>
              <a:defRPr/>
            </a:pPr>
            <a:fld id="{71EBF2E5-6FDC-4F71-B182-60078F8A23FF}" type="datetimeFigureOut">
              <a:rPr lang="ru-RU"/>
              <a:pPr>
                <a:defRPr/>
              </a:pPr>
              <a:t>15.03.2022</a:t>
            </a:fld>
            <a:endParaRPr lang="ru-RU"/>
          </a:p>
        </p:txBody>
      </p:sp>
      <p:sp>
        <p:nvSpPr>
          <p:cNvPr id="6" name="Нижний колонтитул 5"/>
          <p:cNvSpPr>
            <a:spLocks noGrp="1"/>
          </p:cNvSpPr>
          <p:nvPr>
            <p:ph type="ftr" sz="quarter" idx="11"/>
          </p:nvPr>
        </p:nvSpPr>
        <p:spPr>
          <a:xfrm>
            <a:off x="1135063" y="6556375"/>
            <a:ext cx="5143500" cy="301625"/>
          </a:xfrm>
        </p:spPr>
        <p:txBody>
          <a:bodyPr/>
          <a:lstStyle>
            <a:lvl1pPr>
              <a:defRPr sz="900"/>
            </a:lvl1pPr>
          </a:lstStyle>
          <a:p>
            <a:pPr>
              <a:defRPr/>
            </a:pPr>
            <a:endParaRPr lang="ru-RU"/>
          </a:p>
        </p:txBody>
      </p:sp>
      <p:sp>
        <p:nvSpPr>
          <p:cNvPr id="7" name="Номер слайда 6"/>
          <p:cNvSpPr>
            <a:spLocks noGrp="1"/>
          </p:cNvSpPr>
          <p:nvPr>
            <p:ph type="sldNum" sz="quarter" idx="12"/>
          </p:nvPr>
        </p:nvSpPr>
        <p:spPr>
          <a:xfrm>
            <a:off x="8410575" y="6556375"/>
            <a:ext cx="503238" cy="301625"/>
          </a:xfrm>
        </p:spPr>
        <p:txBody>
          <a:bodyPr/>
          <a:lstStyle>
            <a:lvl1pPr>
              <a:defRPr sz="900"/>
            </a:lvl1pPr>
          </a:lstStyle>
          <a:p>
            <a:pPr>
              <a:defRPr/>
            </a:pPr>
            <a:fld id="{1B7C7FC7-1136-4107-85C8-83549B8674A9}" type="slidenum">
              <a:rPr lang="ru-RU"/>
              <a:pPr>
                <a:defRPr/>
              </a:pPr>
              <a:t>‹#›</a:t>
            </a:fld>
            <a:endParaRPr lang="ru-RU"/>
          </a:p>
        </p:txBody>
      </p:sp>
    </p:spTree>
  </p:cSld>
  <p:clrMapOvr>
    <a:masterClrMapping/>
  </p:clrMapOvr>
  <p:transition>
    <p:wedg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lang="ru-RU" smtClean="0"/>
              <a:t>Образец заголовка</a:t>
            </a:r>
            <a:endParaRPr lang="en-US"/>
          </a:p>
        </p:txBody>
      </p:sp>
      <p:sp>
        <p:nvSpPr>
          <p:cNvPr id="3" name="Рисунок 2"/>
          <p:cNvSpPr>
            <a:spLocks noGrp="1"/>
          </p:cNvSpPr>
          <p:nvPr>
            <p:ph type="pic" idx="1"/>
          </p:nvPr>
        </p:nvSpPr>
        <p:spPr>
          <a:xfrm>
            <a:off x="1138237" y="373966"/>
            <a:ext cx="7333488" cy="5486400"/>
          </a:xfrm>
          <a:solidFill>
            <a:schemeClr val="bg2">
              <a:shade val="50000"/>
            </a:schemeClr>
          </a:solidFill>
        </p:spPr>
        <p:txBody>
          <a:bodyPr>
            <a:normAutofit/>
          </a:bodyPr>
          <a:lstStyle>
            <a:lvl1pPr marL="0" indent="0">
              <a:buNone/>
              <a:defRPr sz="3200"/>
            </a:lvl1pPr>
          </a:lstStyle>
          <a:p>
            <a:pPr lvl="0"/>
            <a:r>
              <a:rPr lang="ru-RU" noProof="0" smtClean="0"/>
              <a:t>Вставка рисунка</a:t>
            </a:r>
            <a:endParaRPr lang="en-US" noProof="0" dirty="0"/>
          </a:p>
        </p:txBody>
      </p:sp>
      <p:sp>
        <p:nvSpPr>
          <p:cNvPr id="4" name="Текст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a:r>
              <a:rPr lang="ru-RU" smtClean="0"/>
              <a:t>Образец текста</a:t>
            </a:r>
          </a:p>
        </p:txBody>
      </p:sp>
      <p:sp>
        <p:nvSpPr>
          <p:cNvPr id="5" name="Дата 4"/>
          <p:cNvSpPr>
            <a:spLocks noGrp="1"/>
          </p:cNvSpPr>
          <p:nvPr>
            <p:ph type="dt" sz="half" idx="10"/>
          </p:nvPr>
        </p:nvSpPr>
        <p:spPr>
          <a:xfrm>
            <a:off x="6108700" y="6556375"/>
            <a:ext cx="2101850" cy="301625"/>
          </a:xfrm>
        </p:spPr>
        <p:txBody>
          <a:bodyPr/>
          <a:lstStyle>
            <a:lvl1pPr>
              <a:defRPr sz="900"/>
            </a:lvl1pPr>
          </a:lstStyle>
          <a:p>
            <a:pPr>
              <a:defRPr/>
            </a:pPr>
            <a:fld id="{5882C396-C921-4BC3-82FB-CC6FFAC2FE5A}" type="datetimeFigureOut">
              <a:rPr lang="ru-RU"/>
              <a:pPr>
                <a:defRPr/>
              </a:pPr>
              <a:t>15.03.2022</a:t>
            </a:fld>
            <a:endParaRPr lang="ru-RU"/>
          </a:p>
        </p:txBody>
      </p:sp>
      <p:sp>
        <p:nvSpPr>
          <p:cNvPr id="6" name="Нижний колонтитул 5"/>
          <p:cNvSpPr>
            <a:spLocks noGrp="1"/>
          </p:cNvSpPr>
          <p:nvPr>
            <p:ph type="ftr" sz="quarter" idx="11"/>
          </p:nvPr>
        </p:nvSpPr>
        <p:spPr>
          <a:xfrm>
            <a:off x="1169988" y="6557963"/>
            <a:ext cx="4948237" cy="301625"/>
          </a:xfrm>
        </p:spPr>
        <p:txBody>
          <a:bodyPr/>
          <a:lstStyle>
            <a:lvl1pPr>
              <a:defRPr sz="900"/>
            </a:lvl1pPr>
          </a:lstStyle>
          <a:p>
            <a:pPr>
              <a:defRPr/>
            </a:pPr>
            <a:endParaRPr lang="ru-RU"/>
          </a:p>
        </p:txBody>
      </p:sp>
      <p:sp>
        <p:nvSpPr>
          <p:cNvPr id="7" name="Номер слайда 6"/>
          <p:cNvSpPr>
            <a:spLocks noGrp="1"/>
          </p:cNvSpPr>
          <p:nvPr>
            <p:ph type="sldNum" sz="quarter" idx="12"/>
          </p:nvPr>
        </p:nvSpPr>
        <p:spPr>
          <a:xfrm>
            <a:off x="8216900" y="6556375"/>
            <a:ext cx="366713" cy="301625"/>
          </a:xfrm>
        </p:spPr>
        <p:txBody>
          <a:bodyPr/>
          <a:lstStyle>
            <a:lvl1pPr algn="ctr">
              <a:defRPr sz="900"/>
            </a:lvl1pPr>
          </a:lstStyle>
          <a:p>
            <a:pPr>
              <a:defRPr/>
            </a:pPr>
            <a:fld id="{95AC45C7-9096-4024-8724-8AF0A111CDDD}" type="slidenum">
              <a:rPr lang="ru-RU"/>
              <a:pPr>
                <a:defRPr/>
              </a:pPr>
              <a:t>‹#›</a:t>
            </a:fld>
            <a:endParaRPr lang="ru-RU"/>
          </a:p>
        </p:txBody>
      </p:sp>
    </p:spTree>
  </p:cSld>
  <p:clrMapOvr>
    <a:masterClrMapping/>
  </p:clrMapOvr>
  <p:transition>
    <p:wedg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 name="Прямоугольный треугольник 10"/>
          <p:cNvSpPr/>
          <p:nvPr/>
        </p:nvSpPr>
        <p:spPr>
          <a:xfrm>
            <a:off x="6350" y="14288"/>
            <a:ext cx="9131300" cy="6837362"/>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8" name="Прямая соединительная линия 7"/>
          <p:cNvCxnSpPr/>
          <p:nvPr/>
        </p:nvCxnSpPr>
        <p:spPr>
          <a:xfrm>
            <a:off x="0" y="6350"/>
            <a:ext cx="9137650" cy="6845300"/>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Прямая соединительная линия 8"/>
          <p:cNvCxnSpPr/>
          <p:nvPr/>
        </p:nvCxnSpPr>
        <p:spPr>
          <a:xfrm rot="10800000" flipV="1">
            <a:off x="6469063" y="4948238"/>
            <a:ext cx="2673350" cy="1900237"/>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Заголовок 21"/>
          <p:cNvSpPr>
            <a:spLocks noGrp="1"/>
          </p:cNvSpPr>
          <p:nvPr>
            <p:ph type="title"/>
          </p:nvPr>
        </p:nvSpPr>
        <p:spPr>
          <a:xfrm>
            <a:off x="457200" y="268288"/>
            <a:ext cx="8229600" cy="1398587"/>
          </a:xfrm>
          <a:prstGeom prst="rect">
            <a:avLst/>
          </a:prstGeom>
        </p:spPr>
        <p:txBody>
          <a:bodyPr vert="horz" anchor="ctr">
            <a:normAutofit/>
          </a:bodyPr>
          <a:lstStyle/>
          <a:p>
            <a:r>
              <a:rPr lang="ru-RU" smtClean="0"/>
              <a:t>Образец заголовка</a:t>
            </a:r>
            <a:endParaRPr lang="en-US"/>
          </a:p>
        </p:txBody>
      </p:sp>
      <p:sp>
        <p:nvSpPr>
          <p:cNvPr id="1030" name="Текст 12"/>
          <p:cNvSpPr>
            <a:spLocks noGrp="1"/>
          </p:cNvSpPr>
          <p:nvPr>
            <p:ph type="body" idx="1"/>
          </p:nvPr>
        </p:nvSpPr>
        <p:spPr bwMode="auto">
          <a:xfrm>
            <a:off x="457200" y="1882775"/>
            <a:ext cx="82296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14" name="Дата 13"/>
          <p:cNvSpPr>
            <a:spLocks noGrp="1"/>
          </p:cNvSpPr>
          <p:nvPr>
            <p:ph type="dt" sz="half" idx="2"/>
          </p:nvPr>
        </p:nvSpPr>
        <p:spPr>
          <a:xfrm>
            <a:off x="4791075" y="6481763"/>
            <a:ext cx="2133600" cy="301625"/>
          </a:xfrm>
          <a:prstGeom prst="rect">
            <a:avLst/>
          </a:prstGeom>
        </p:spPr>
        <p:txBody>
          <a:bodyPr vert="horz" anchor="b"/>
          <a:lstStyle>
            <a:lvl1pPr algn="l" eaLnBrk="1" fontAlgn="auto" latinLnBrk="0" hangingPunct="1">
              <a:spcBef>
                <a:spcPts val="0"/>
              </a:spcBef>
              <a:spcAft>
                <a:spcPts val="0"/>
              </a:spcAft>
              <a:defRPr kumimoji="0" sz="1000" b="0">
                <a:solidFill>
                  <a:schemeClr val="tx1"/>
                </a:solidFill>
                <a:latin typeface="+mn-lt"/>
              </a:defRPr>
            </a:lvl1pPr>
          </a:lstStyle>
          <a:p>
            <a:pPr>
              <a:defRPr/>
            </a:pPr>
            <a:fld id="{E911D42C-FE3E-4483-B699-D276D10B2077}" type="datetimeFigureOut">
              <a:rPr lang="ru-RU"/>
              <a:pPr>
                <a:defRPr/>
              </a:pPr>
              <a:t>15.03.2022</a:t>
            </a:fld>
            <a:endParaRPr lang="ru-RU"/>
          </a:p>
        </p:txBody>
      </p:sp>
      <p:sp>
        <p:nvSpPr>
          <p:cNvPr id="3" name="Нижний колонтитул 2"/>
          <p:cNvSpPr>
            <a:spLocks noGrp="1"/>
          </p:cNvSpPr>
          <p:nvPr>
            <p:ph type="ftr" sz="quarter" idx="3"/>
          </p:nvPr>
        </p:nvSpPr>
        <p:spPr>
          <a:xfrm>
            <a:off x="457200" y="6481763"/>
            <a:ext cx="4259263" cy="3016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defRPr>
            </a:lvl1pPr>
          </a:lstStyle>
          <a:p>
            <a:pPr>
              <a:defRPr/>
            </a:pPr>
            <a:endParaRPr lang="ru-RU"/>
          </a:p>
        </p:txBody>
      </p:sp>
      <p:sp>
        <p:nvSpPr>
          <p:cNvPr id="23" name="Номер слайда 22"/>
          <p:cNvSpPr>
            <a:spLocks noGrp="1"/>
          </p:cNvSpPr>
          <p:nvPr>
            <p:ph type="sldNum" sz="quarter" idx="4"/>
          </p:nvPr>
        </p:nvSpPr>
        <p:spPr>
          <a:xfrm>
            <a:off x="7589838" y="6481763"/>
            <a:ext cx="503237" cy="301625"/>
          </a:xfrm>
          <a:prstGeom prst="rect">
            <a:avLst/>
          </a:prstGeom>
        </p:spPr>
        <p:txBody>
          <a:bodyPr vert="horz" anchor="b"/>
          <a:lstStyle>
            <a:lvl1pPr algn="ctr" eaLnBrk="1" fontAlgn="auto" latinLnBrk="0" hangingPunct="1">
              <a:spcBef>
                <a:spcPts val="0"/>
              </a:spcBef>
              <a:spcAft>
                <a:spcPts val="0"/>
              </a:spcAft>
              <a:defRPr kumimoji="0" sz="1200">
                <a:solidFill>
                  <a:schemeClr val="tx1"/>
                </a:solidFill>
                <a:latin typeface="+mn-lt"/>
              </a:defRPr>
            </a:lvl1pPr>
          </a:lstStyle>
          <a:p>
            <a:pPr>
              <a:defRPr/>
            </a:pPr>
            <a:fld id="{72C99495-645F-4EBD-B6D9-BAD659EF05BA}" type="slidenum">
              <a:rPr lang="ru-RU"/>
              <a:pPr>
                <a:defRPr/>
              </a:pPr>
              <a:t>‹#›</a:t>
            </a:fld>
            <a:endParaRPr lang="ru-RU"/>
          </a:p>
        </p:txBody>
      </p:sp>
    </p:spTree>
  </p:cSld>
  <p:clrMap bg1="dk1" tx1="lt1" bg2="dk2" tx2="lt2" accent1="accent1" accent2="accent2" accent3="accent3" accent4="accent4" accent5="accent5" accent6="accent6" hlink="hlink" folHlink="folHlink"/>
  <p:sldLayoutIdLst>
    <p:sldLayoutId id="2147483718" r:id="rId1"/>
    <p:sldLayoutId id="2147483719" r:id="rId2"/>
    <p:sldLayoutId id="2147483720" r:id="rId3"/>
    <p:sldLayoutId id="2147483713" r:id="rId4"/>
    <p:sldLayoutId id="2147483721" r:id="rId5"/>
    <p:sldLayoutId id="2147483714" r:id="rId6"/>
    <p:sldLayoutId id="2147483715" r:id="rId7"/>
    <p:sldLayoutId id="2147483722" r:id="rId8"/>
    <p:sldLayoutId id="2147483723" r:id="rId9"/>
    <p:sldLayoutId id="2147483716" r:id="rId10"/>
    <p:sldLayoutId id="2147483717" r:id="rId11"/>
  </p:sldLayoutIdLst>
  <p:transition>
    <p:wedge/>
  </p:transition>
  <p:txStyles>
    <p:titleStyle>
      <a:lvl1pPr marL="484188" indent="-484188" algn="l" rtl="0" eaLnBrk="0" fontAlgn="base" hangingPunct="0">
        <a:spcBef>
          <a:spcPct val="0"/>
        </a:spcBef>
        <a:spcAft>
          <a:spcPct val="0"/>
        </a:spcAft>
        <a:defRPr sz="4200" kern="1200">
          <a:ln w="6350">
            <a:solidFill>
              <a:schemeClr val="accent1">
                <a:shade val="43000"/>
              </a:schemeClr>
            </a:solidFill>
          </a:ln>
          <a:solidFill>
            <a:srgbClr val="FF5C9C"/>
          </a:solidFill>
          <a:effectLst>
            <a:outerShdw blurRad="26000" dist="26000" dir="14500000" algn="tl" rotWithShape="0">
              <a:srgbClr val="000000">
                <a:alpha val="40000"/>
              </a:srgbClr>
            </a:outerShdw>
          </a:effectLst>
          <a:latin typeface="+mj-lt"/>
          <a:ea typeface="+mj-ea"/>
          <a:cs typeface="+mj-cs"/>
        </a:defRPr>
      </a:lvl1pPr>
      <a:lvl2pPr marL="484188" indent="-484188" algn="l" rtl="0" eaLnBrk="0" fontAlgn="base" hangingPunct="0">
        <a:spcBef>
          <a:spcPct val="0"/>
        </a:spcBef>
        <a:spcAft>
          <a:spcPct val="0"/>
        </a:spcAft>
        <a:defRPr sz="4200">
          <a:solidFill>
            <a:srgbClr val="FF5C9C"/>
          </a:solidFill>
          <a:latin typeface="Century Gothic" pitchFamily="34" charset="0"/>
        </a:defRPr>
      </a:lvl2pPr>
      <a:lvl3pPr marL="484188" indent="-484188" algn="l" rtl="0" eaLnBrk="0" fontAlgn="base" hangingPunct="0">
        <a:spcBef>
          <a:spcPct val="0"/>
        </a:spcBef>
        <a:spcAft>
          <a:spcPct val="0"/>
        </a:spcAft>
        <a:defRPr sz="4200">
          <a:solidFill>
            <a:srgbClr val="FF5C9C"/>
          </a:solidFill>
          <a:latin typeface="Century Gothic" pitchFamily="34" charset="0"/>
        </a:defRPr>
      </a:lvl3pPr>
      <a:lvl4pPr marL="484188" indent="-484188" algn="l" rtl="0" eaLnBrk="0" fontAlgn="base" hangingPunct="0">
        <a:spcBef>
          <a:spcPct val="0"/>
        </a:spcBef>
        <a:spcAft>
          <a:spcPct val="0"/>
        </a:spcAft>
        <a:defRPr sz="4200">
          <a:solidFill>
            <a:srgbClr val="FF5C9C"/>
          </a:solidFill>
          <a:latin typeface="Century Gothic" pitchFamily="34" charset="0"/>
        </a:defRPr>
      </a:lvl4pPr>
      <a:lvl5pPr marL="484188" indent="-484188" algn="l" rtl="0" eaLnBrk="0" fontAlgn="base" hangingPunct="0">
        <a:spcBef>
          <a:spcPct val="0"/>
        </a:spcBef>
        <a:spcAft>
          <a:spcPct val="0"/>
        </a:spcAft>
        <a:defRPr sz="4200">
          <a:solidFill>
            <a:srgbClr val="FF5C9C"/>
          </a:solidFill>
          <a:latin typeface="Century Gothic" pitchFamily="34" charset="0"/>
        </a:defRPr>
      </a:lvl5pPr>
      <a:lvl6pPr marL="941388" indent="-484188" algn="l" rtl="0" fontAlgn="base">
        <a:spcBef>
          <a:spcPct val="0"/>
        </a:spcBef>
        <a:spcAft>
          <a:spcPct val="0"/>
        </a:spcAft>
        <a:defRPr sz="4200">
          <a:solidFill>
            <a:srgbClr val="FF5C9C"/>
          </a:solidFill>
          <a:latin typeface="Century Gothic" pitchFamily="34" charset="0"/>
        </a:defRPr>
      </a:lvl6pPr>
      <a:lvl7pPr marL="1398588" indent="-484188" algn="l" rtl="0" fontAlgn="base">
        <a:spcBef>
          <a:spcPct val="0"/>
        </a:spcBef>
        <a:spcAft>
          <a:spcPct val="0"/>
        </a:spcAft>
        <a:defRPr sz="4200">
          <a:solidFill>
            <a:srgbClr val="FF5C9C"/>
          </a:solidFill>
          <a:latin typeface="Century Gothic" pitchFamily="34" charset="0"/>
        </a:defRPr>
      </a:lvl7pPr>
      <a:lvl8pPr marL="1855788" indent="-484188" algn="l" rtl="0" fontAlgn="base">
        <a:spcBef>
          <a:spcPct val="0"/>
        </a:spcBef>
        <a:spcAft>
          <a:spcPct val="0"/>
        </a:spcAft>
        <a:defRPr sz="4200">
          <a:solidFill>
            <a:srgbClr val="FF5C9C"/>
          </a:solidFill>
          <a:latin typeface="Century Gothic" pitchFamily="34" charset="0"/>
        </a:defRPr>
      </a:lvl8pPr>
      <a:lvl9pPr marL="2312988" indent="-484188" algn="l" rtl="0" fontAlgn="base">
        <a:spcBef>
          <a:spcPct val="0"/>
        </a:spcBef>
        <a:spcAft>
          <a:spcPct val="0"/>
        </a:spcAft>
        <a:defRPr sz="4200">
          <a:solidFill>
            <a:srgbClr val="FF5C9C"/>
          </a:solidFill>
          <a:latin typeface="Century Gothic" pitchFamily="34" charset="0"/>
        </a:defRPr>
      </a:lvl9pPr>
    </p:titleStyle>
    <p:bodyStyle>
      <a:lvl1pPr marL="447675" indent="-382588" algn="l" rtl="0" eaLnBrk="0" fontAlgn="base" hangingPunct="0">
        <a:spcBef>
          <a:spcPct val="20000"/>
        </a:spcBef>
        <a:spcAft>
          <a:spcPct val="0"/>
        </a:spcAft>
        <a:buClr>
          <a:schemeClr val="accent1"/>
        </a:buClr>
        <a:buSzPct val="80000"/>
        <a:buFont typeface="Wingdings 2" pitchFamily="18" charset="2"/>
        <a:buChar char=""/>
        <a:defRPr sz="3000" kern="1200">
          <a:solidFill>
            <a:schemeClr val="tx1"/>
          </a:solidFill>
          <a:latin typeface="+mn-lt"/>
          <a:ea typeface="+mn-ea"/>
          <a:cs typeface="+mn-cs"/>
        </a:defRPr>
      </a:lvl1pPr>
      <a:lvl2pPr marL="822325" indent="-285750" algn="l" rtl="0" eaLnBrk="0" fontAlgn="base" hangingPunct="0">
        <a:spcBef>
          <a:spcPct val="20000"/>
        </a:spcBef>
        <a:spcAft>
          <a:spcPct val="0"/>
        </a:spcAft>
        <a:buClr>
          <a:schemeClr val="accent1"/>
        </a:buClr>
        <a:buSzPct val="95000"/>
        <a:buFont typeface="Verdana" pitchFamily="34" charset="0"/>
        <a:buChar char="›"/>
        <a:defRPr sz="2600" kern="1200">
          <a:solidFill>
            <a:schemeClr val="tx1"/>
          </a:solidFill>
          <a:latin typeface="+mn-lt"/>
          <a:ea typeface="+mn-ea"/>
          <a:cs typeface="+mn-cs"/>
        </a:defRPr>
      </a:lvl2pPr>
      <a:lvl3pPr marL="1104900" indent="-228600" algn="l" rtl="0" eaLnBrk="0" fontAlgn="base" hangingPunct="0">
        <a:spcBef>
          <a:spcPct val="20000"/>
        </a:spcBef>
        <a:spcAft>
          <a:spcPct val="0"/>
        </a:spcAft>
        <a:buClr>
          <a:schemeClr val="accent1"/>
        </a:buClr>
        <a:buFont typeface="Wingdings 2" pitchFamily="18" charset="2"/>
        <a:buChar char=""/>
        <a:defRPr sz="2400" kern="1200">
          <a:solidFill>
            <a:schemeClr val="tx1"/>
          </a:solidFill>
          <a:latin typeface="+mn-lt"/>
          <a:ea typeface="+mn-ea"/>
          <a:cs typeface="+mn-cs"/>
        </a:defRPr>
      </a:lvl3pPr>
      <a:lvl4pPr marL="1371600" indent="-209550" algn="l" rtl="0" eaLnBrk="0" fontAlgn="base" hangingPunct="0">
        <a:spcBef>
          <a:spcPct val="20000"/>
        </a:spcBef>
        <a:spcAft>
          <a:spcPct val="0"/>
        </a:spcAft>
        <a:buClr>
          <a:schemeClr val="accent1"/>
        </a:buClr>
        <a:buFont typeface="Wingdings 2" pitchFamily="18" charset="2"/>
        <a:buChar char=""/>
        <a:defRPr sz="2000" kern="1200">
          <a:solidFill>
            <a:schemeClr val="tx1"/>
          </a:solidFill>
          <a:latin typeface="+mn-lt"/>
          <a:ea typeface="+mn-ea"/>
          <a:cs typeface="+mn-cs"/>
        </a:defRPr>
      </a:lvl4pPr>
      <a:lvl5pPr marL="1600200" indent="-209550" algn="l" rtl="0" eaLnBrk="0" fontAlgn="base" hangingPunct="0">
        <a:spcBef>
          <a:spcPct val="20000"/>
        </a:spcBef>
        <a:spcAft>
          <a:spcPct val="0"/>
        </a:spcAft>
        <a:buClr>
          <a:srgbClr val="FF90B2"/>
        </a:buClr>
        <a:buFont typeface="Wingdings 2" pitchFamily="18" charset="2"/>
        <a:buChar char=""/>
        <a:defRPr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 Id="rId4" Type="http://schemas.openxmlformats.org/officeDocument/2006/relationships/image" Target="../media/image14.jpeg"/></Relationships>
</file>

<file path=ppt/slides/_rels/slide12.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pPr marL="484632" indent="0" eaLnBrk="1" fontAlgn="auto" hangingPunct="1">
              <a:spcAft>
                <a:spcPts val="0"/>
              </a:spcAft>
              <a:defRPr/>
            </a:pPr>
            <a:r>
              <a:rPr lang="ru-RU" sz="7200" b="1" dirty="0" smtClean="0">
                <a:solidFill>
                  <a:schemeClr val="accent1">
                    <a:tint val="83000"/>
                    <a:satMod val="150000"/>
                  </a:schemeClr>
                </a:solidFill>
              </a:rPr>
              <a:t>Грипп</a:t>
            </a:r>
            <a:endParaRPr lang="ru-RU" sz="7200" b="1" dirty="0">
              <a:solidFill>
                <a:schemeClr val="accent1">
                  <a:tint val="83000"/>
                  <a:satMod val="150000"/>
                </a:schemeClr>
              </a:solidFill>
            </a:endParaRPr>
          </a:p>
        </p:txBody>
      </p:sp>
      <p:sp>
        <p:nvSpPr>
          <p:cNvPr id="3" name="Подзаголовок 2"/>
          <p:cNvSpPr>
            <a:spLocks noGrp="1"/>
          </p:cNvSpPr>
          <p:nvPr>
            <p:ph type="subTitle" idx="1"/>
          </p:nvPr>
        </p:nvSpPr>
        <p:spPr>
          <a:xfrm>
            <a:off x="5072066" y="2857496"/>
            <a:ext cx="3786214" cy="2357454"/>
          </a:xfrm>
        </p:spPr>
        <p:txBody>
          <a:bodyPr>
            <a:normAutofit fontScale="70000" lnSpcReduction="20000"/>
          </a:bodyPr>
          <a:lstStyle/>
          <a:p>
            <a:pPr algn="ctr" eaLnBrk="1" fontAlgn="auto" hangingPunct="1">
              <a:spcAft>
                <a:spcPts val="0"/>
              </a:spcAft>
              <a:buFont typeface="Wingdings 2"/>
              <a:buNone/>
              <a:defRPr/>
            </a:pPr>
            <a:r>
              <a:rPr lang="ru-RU" b="1" dirty="0" smtClean="0">
                <a:effectLst>
                  <a:outerShdw blurRad="38100" dist="38100" dir="2700000" algn="tl">
                    <a:srgbClr val="000000">
                      <a:alpha val="43137"/>
                    </a:srgbClr>
                  </a:outerShdw>
                </a:effectLst>
              </a:rPr>
              <a:t>Работу </a:t>
            </a:r>
            <a:r>
              <a:rPr lang="ru-RU" b="1" dirty="0" smtClean="0">
                <a:effectLst>
                  <a:outerShdw blurRad="38100" dist="38100" dir="2700000" algn="tl">
                    <a:srgbClr val="000000">
                      <a:alpha val="43137"/>
                    </a:srgbClr>
                  </a:outerShdw>
                </a:effectLst>
              </a:rPr>
              <a:t>выполнила:</a:t>
            </a:r>
            <a:endParaRPr lang="ru-RU" b="1" dirty="0" smtClean="0">
              <a:effectLst>
                <a:outerShdw blurRad="38100" dist="38100" dir="2700000" algn="tl">
                  <a:srgbClr val="000000">
                    <a:alpha val="43137"/>
                  </a:srgbClr>
                </a:outerShdw>
              </a:effectLst>
            </a:endParaRPr>
          </a:p>
          <a:p>
            <a:pPr algn="ctr" eaLnBrk="1" fontAlgn="auto" hangingPunct="1">
              <a:spcAft>
                <a:spcPts val="0"/>
              </a:spcAft>
              <a:buFont typeface="Wingdings 2"/>
              <a:buNone/>
              <a:defRPr/>
            </a:pPr>
            <a:r>
              <a:rPr lang="ru-RU" b="1" dirty="0" smtClean="0">
                <a:effectLst>
                  <a:outerShdw blurRad="38100" dist="38100" dir="2700000" algn="tl">
                    <a:srgbClr val="000000">
                      <a:alpha val="43137"/>
                    </a:srgbClr>
                  </a:outerShdw>
                </a:effectLst>
              </a:rPr>
              <a:t>у</a:t>
            </a:r>
            <a:r>
              <a:rPr lang="ru-RU" b="1" dirty="0" smtClean="0">
                <a:effectLst>
                  <a:outerShdw blurRad="38100" dist="38100" dir="2700000" algn="tl">
                    <a:srgbClr val="000000">
                      <a:alpha val="43137"/>
                    </a:srgbClr>
                  </a:outerShdw>
                </a:effectLst>
              </a:rPr>
              <a:t>ченица 8 </a:t>
            </a:r>
            <a:r>
              <a:rPr lang="ru-RU" b="1" dirty="0" smtClean="0">
                <a:effectLst>
                  <a:outerShdw blurRad="38100" dist="38100" dir="2700000" algn="tl">
                    <a:srgbClr val="000000">
                      <a:alpha val="43137"/>
                    </a:srgbClr>
                  </a:outerShdw>
                </a:effectLst>
              </a:rPr>
              <a:t>класса</a:t>
            </a:r>
          </a:p>
          <a:p>
            <a:pPr algn="ctr" eaLnBrk="1" fontAlgn="auto" hangingPunct="1">
              <a:spcAft>
                <a:spcPts val="0"/>
              </a:spcAft>
              <a:buFont typeface="Wingdings 2"/>
              <a:buNone/>
              <a:defRPr/>
            </a:pPr>
            <a:r>
              <a:rPr lang="ru-RU" b="1" dirty="0" err="1" smtClean="0">
                <a:effectLst>
                  <a:outerShdw blurRad="38100" dist="38100" dir="2700000" algn="tl">
                    <a:srgbClr val="000000">
                      <a:alpha val="43137"/>
                    </a:srgbClr>
                  </a:outerShdw>
                </a:effectLst>
              </a:rPr>
              <a:t>МбОУ</a:t>
            </a:r>
            <a:r>
              <a:rPr lang="ru-RU" b="1" dirty="0" smtClean="0">
                <a:effectLst>
                  <a:outerShdw blurRad="38100" dist="38100" dir="2700000" algn="tl">
                    <a:srgbClr val="000000">
                      <a:alpha val="43137"/>
                    </a:srgbClr>
                  </a:outerShdw>
                </a:effectLst>
              </a:rPr>
              <a:t> «</a:t>
            </a:r>
            <a:r>
              <a:rPr lang="ru-RU" b="1" dirty="0" err="1" smtClean="0">
                <a:effectLst>
                  <a:outerShdw blurRad="38100" dist="38100" dir="2700000" algn="tl">
                    <a:srgbClr val="000000">
                      <a:alpha val="43137"/>
                    </a:srgbClr>
                  </a:outerShdw>
                </a:effectLst>
              </a:rPr>
              <a:t>Кесемская</a:t>
            </a:r>
            <a:r>
              <a:rPr lang="ru-RU" b="1" dirty="0" smtClean="0">
                <a:effectLst>
                  <a:outerShdw blurRad="38100" dist="38100" dir="2700000" algn="tl">
                    <a:srgbClr val="000000">
                      <a:alpha val="43137"/>
                    </a:srgbClr>
                  </a:outerShdw>
                </a:effectLst>
              </a:rPr>
              <a:t> СОШ»</a:t>
            </a:r>
            <a:endParaRPr lang="ru-RU" sz="3300" b="1" dirty="0" smtClean="0">
              <a:effectLst>
                <a:outerShdw blurRad="38100" dist="38100" dir="2700000" algn="tl">
                  <a:srgbClr val="000000">
                    <a:alpha val="43137"/>
                  </a:srgbClr>
                </a:outerShdw>
              </a:effectLst>
            </a:endParaRPr>
          </a:p>
          <a:p>
            <a:pPr algn="ctr" eaLnBrk="1" fontAlgn="auto" hangingPunct="1">
              <a:spcAft>
                <a:spcPts val="0"/>
              </a:spcAft>
              <a:buFont typeface="Wingdings 2"/>
              <a:buNone/>
              <a:defRPr/>
            </a:pPr>
            <a:r>
              <a:rPr lang="ru-RU" sz="3300" b="1" dirty="0" err="1" smtClean="0">
                <a:effectLst>
                  <a:outerShdw blurRad="38100" dist="38100" dir="2700000" algn="tl">
                    <a:srgbClr val="000000">
                      <a:alpha val="43137"/>
                    </a:srgbClr>
                  </a:outerShdw>
                </a:effectLst>
              </a:rPr>
              <a:t>Токина</a:t>
            </a:r>
            <a:r>
              <a:rPr lang="ru-RU" sz="3300" b="1" dirty="0" smtClean="0">
                <a:effectLst>
                  <a:outerShdw blurRad="38100" dist="38100" dir="2700000" algn="tl">
                    <a:srgbClr val="000000">
                      <a:alpha val="43137"/>
                    </a:srgbClr>
                  </a:outerShdw>
                </a:effectLst>
              </a:rPr>
              <a:t> Алина</a:t>
            </a:r>
            <a:endParaRPr lang="ru-RU" sz="3300" b="1" dirty="0" smtClean="0">
              <a:effectLst>
                <a:outerShdw blurRad="38100" dist="38100" dir="2700000" algn="tl">
                  <a:srgbClr val="000000">
                    <a:alpha val="43137"/>
                  </a:srgbClr>
                </a:outerShdw>
              </a:effectLst>
            </a:endParaRPr>
          </a:p>
          <a:p>
            <a:pPr algn="l" eaLnBrk="1" fontAlgn="auto" hangingPunct="1">
              <a:spcAft>
                <a:spcPts val="0"/>
              </a:spcAft>
              <a:buFont typeface="Wingdings 2"/>
              <a:buNone/>
              <a:defRPr/>
            </a:pPr>
            <a:endParaRPr lang="ru-RU" sz="3300" b="1" dirty="0" smtClean="0">
              <a:effectLst>
                <a:outerShdw blurRad="38100" dist="38100" dir="2700000" algn="tl">
                  <a:srgbClr val="000000">
                    <a:alpha val="43137"/>
                  </a:srgbClr>
                </a:outerShdw>
              </a:effectLst>
            </a:endParaRPr>
          </a:p>
          <a:p>
            <a:pPr algn="l" eaLnBrk="1" fontAlgn="auto" hangingPunct="1">
              <a:spcAft>
                <a:spcPts val="0"/>
              </a:spcAft>
              <a:buFont typeface="Wingdings 2"/>
              <a:buNone/>
              <a:defRPr/>
            </a:pPr>
            <a:r>
              <a:rPr lang="ru-RU" sz="3300" b="1" dirty="0" smtClean="0">
                <a:effectLst>
                  <a:outerShdw blurRad="38100" dist="38100" dir="2700000" algn="tl">
                    <a:srgbClr val="000000">
                      <a:alpha val="43137"/>
                    </a:srgbClr>
                  </a:outerShdw>
                </a:effectLst>
              </a:rPr>
              <a:t>Классный руководитель : </a:t>
            </a:r>
            <a:r>
              <a:rPr lang="ru-RU" sz="3300" b="1" dirty="0" smtClean="0">
                <a:effectLst>
                  <a:outerShdw blurRad="38100" dist="38100" dir="2700000" algn="tl">
                    <a:srgbClr val="000000">
                      <a:alpha val="43137"/>
                    </a:srgbClr>
                  </a:outerShdw>
                </a:effectLst>
              </a:rPr>
              <a:t>Кукушкина А.Н</a:t>
            </a:r>
            <a:r>
              <a:rPr lang="ru-RU" sz="3300" b="1" dirty="0" smtClean="0">
                <a:effectLst>
                  <a:outerShdw blurRad="38100" dist="38100" dir="2700000" algn="tl">
                    <a:srgbClr val="000000">
                      <a:alpha val="43137"/>
                    </a:srgbClr>
                  </a:outerShdw>
                </a:effectLst>
              </a:rPr>
              <a:t>.</a:t>
            </a:r>
            <a:endParaRPr lang="ru-RU" sz="3300" b="1" dirty="0" smtClean="0">
              <a:effectLst>
                <a:outerShdw blurRad="38100" dist="38100" dir="2700000" algn="tl">
                  <a:srgbClr val="000000">
                    <a:alpha val="43137"/>
                  </a:srgbClr>
                </a:outerShdw>
              </a:effectLst>
            </a:endParaRPr>
          </a:p>
          <a:p>
            <a:pPr algn="l" eaLnBrk="1" fontAlgn="auto" hangingPunct="1">
              <a:spcAft>
                <a:spcPts val="0"/>
              </a:spcAft>
              <a:buFont typeface="Wingdings 2"/>
              <a:buNone/>
              <a:defRPr/>
            </a:pPr>
            <a:endParaRPr lang="ru-RU" sz="3300" b="1" dirty="0" smtClean="0">
              <a:effectLst>
                <a:outerShdw blurRad="38100" dist="38100" dir="2700000" algn="tl">
                  <a:srgbClr val="000000">
                    <a:alpha val="43137"/>
                  </a:srgbClr>
                </a:outerShdw>
              </a:effectLst>
            </a:endParaRPr>
          </a:p>
          <a:p>
            <a:pPr algn="l" eaLnBrk="1" fontAlgn="auto" hangingPunct="1">
              <a:spcAft>
                <a:spcPts val="0"/>
              </a:spcAft>
              <a:buFont typeface="Wingdings 2"/>
              <a:buNone/>
              <a:defRPr/>
            </a:pPr>
            <a:endParaRPr lang="ru-RU" sz="3300" b="1" dirty="0">
              <a:effectLst>
                <a:outerShdw blurRad="38100" dist="38100" dir="2700000" algn="tl">
                  <a:srgbClr val="000000">
                    <a:alpha val="43137"/>
                  </a:srgbClr>
                </a:outerShdw>
              </a:effectLst>
            </a:endParaRPr>
          </a:p>
        </p:txBody>
      </p:sp>
      <p:pic>
        <p:nvPicPr>
          <p:cNvPr id="1026" name="Picture 2" descr="C:\Documents and Settings\Администратор\Рабочий стол\Грипп\gripp-b.jpg"/>
          <p:cNvPicPr>
            <a:picLocks noChangeAspect="1" noChangeArrowheads="1"/>
          </p:cNvPicPr>
          <p:nvPr/>
        </p:nvPicPr>
        <p:blipFill>
          <a:blip r:embed="rId2"/>
          <a:srcRect/>
          <a:stretch>
            <a:fillRect/>
          </a:stretch>
        </p:blipFill>
        <p:spPr bwMode="auto">
          <a:xfrm>
            <a:off x="214313" y="857250"/>
            <a:ext cx="4500562" cy="5643563"/>
          </a:xfrm>
          <a:prstGeom prst="rect">
            <a:avLst/>
          </a:prstGeom>
          <a:noFill/>
          <a:ln w="9525">
            <a:noFill/>
            <a:miter lim="800000"/>
            <a:headEnd/>
            <a:tailEnd/>
          </a:ln>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0" end="0"/>
                                            </p:txEl>
                                          </p:spTgt>
                                        </p:tgtEl>
                                      </p:cBhvr>
                                    </p:animEffect>
                                  </p:childTnLst>
                                </p:cTn>
                              </p:par>
                              <p:par>
                                <p:cTn id="17" presetID="29" presetClass="entr" presetSubtype="0" fill="hold" nodeType="with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20"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3">
                                            <p:txEl>
                                              <p:pRg st="1" end="1"/>
                                            </p:txEl>
                                          </p:spTgt>
                                        </p:tgtEl>
                                      </p:cBhvr>
                                    </p:animEffect>
                                  </p:childTnLst>
                                </p:cTn>
                              </p:par>
                              <p:par>
                                <p:cTn id="22" presetID="29" presetClass="entr" presetSubtype="0" fill="hold" nodeType="with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p:cTn id="24"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5"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6" dur="1000"/>
                                        <p:tgtEl>
                                          <p:spTgt spid="3">
                                            <p:txEl>
                                              <p:pRg st="2" end="2"/>
                                            </p:txEl>
                                          </p:spTgt>
                                        </p:tgtEl>
                                      </p:cBhvr>
                                    </p:animEffect>
                                  </p:childTnLst>
                                </p:cTn>
                              </p:par>
                              <p:par>
                                <p:cTn id="27" presetID="29" presetClass="entr" presetSubtype="0" fill="hold" nodeType="with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 calcmode="lin" valueType="num">
                                      <p:cBhvr>
                                        <p:cTn id="29"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1" dur="1000"/>
                                        <p:tgtEl>
                                          <p:spTgt spid="3">
                                            <p:txEl>
                                              <p:pRg st="3" end="3"/>
                                            </p:txEl>
                                          </p:spTgt>
                                        </p:tgtEl>
                                      </p:cBhvr>
                                    </p:animEffect>
                                  </p:childTnLst>
                                </p:cTn>
                              </p:par>
                              <p:par>
                                <p:cTn id="32" presetID="29" presetClass="entr" presetSubtype="0" fill="hold" nodeType="with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 calcmode="lin" valueType="num">
                                      <p:cBhvr>
                                        <p:cTn id="34" dur="1000" fill="hold"/>
                                        <p:tgtEl>
                                          <p:spTgt spid="3">
                                            <p:txEl>
                                              <p:pRg st="5" end="5"/>
                                            </p:txEl>
                                          </p:spTgt>
                                        </p:tgtEl>
                                        <p:attrNameLst>
                                          <p:attrName>ppt_x</p:attrName>
                                        </p:attrNameLst>
                                      </p:cBhvr>
                                      <p:tavLst>
                                        <p:tav tm="0">
                                          <p:val>
                                            <p:strVal val="#ppt_x-.2"/>
                                          </p:val>
                                        </p:tav>
                                        <p:tav tm="100000">
                                          <p:val>
                                            <p:strVal val="#ppt_x"/>
                                          </p:val>
                                        </p:tav>
                                      </p:tavLst>
                                    </p:anim>
                                    <p:anim calcmode="lin" valueType="num">
                                      <p:cBhvr>
                                        <p:cTn id="35" dur="1000" fill="hold"/>
                                        <p:tgtEl>
                                          <p:spTgt spid="3">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36" dur="1000"/>
                                        <p:tgtEl>
                                          <p:spTgt spid="3">
                                            <p:txEl>
                                              <p:pRg st="5" end="5"/>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1026"/>
                                        </p:tgtEl>
                                        <p:attrNameLst>
                                          <p:attrName>style.visibility</p:attrName>
                                        </p:attrNameLst>
                                      </p:cBhvr>
                                      <p:to>
                                        <p:strVal val="visible"/>
                                      </p:to>
                                    </p:set>
                                    <p:anim calcmode="lin" valueType="num">
                                      <p:cBhvr additive="base">
                                        <p:cTn id="41" dur="500" fill="hold"/>
                                        <p:tgtEl>
                                          <p:spTgt spid="1026"/>
                                        </p:tgtEl>
                                        <p:attrNameLst>
                                          <p:attrName>ppt_x</p:attrName>
                                        </p:attrNameLst>
                                      </p:cBhvr>
                                      <p:tavLst>
                                        <p:tav tm="0">
                                          <p:val>
                                            <p:strVal val="#ppt_x"/>
                                          </p:val>
                                        </p:tav>
                                        <p:tav tm="100000">
                                          <p:val>
                                            <p:strVal val="#ppt_x"/>
                                          </p:val>
                                        </p:tav>
                                      </p:tavLst>
                                    </p:anim>
                                    <p:anim calcmode="lin" valueType="num">
                                      <p:cBhvr additive="base">
                                        <p:cTn id="42" dur="500" fill="hold"/>
                                        <p:tgtEl>
                                          <p:spTgt spid="10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67494"/>
            <a:ext cx="8229600" cy="1304118"/>
          </a:xfrm>
        </p:spPr>
        <p:txBody>
          <a:bodyPr>
            <a:normAutofit fontScale="90000"/>
          </a:bodyPr>
          <a:lstStyle/>
          <a:p>
            <a:pPr marL="484632" indent="0" algn="ctr" eaLnBrk="1" fontAlgn="auto" hangingPunct="1">
              <a:spcAft>
                <a:spcPts val="0"/>
              </a:spcAft>
              <a:defRPr/>
            </a:pPr>
            <a:r>
              <a:rPr lang="ru-RU" sz="4000" b="1" dirty="0" smtClean="0">
                <a:solidFill>
                  <a:schemeClr val="accent1">
                    <a:tint val="83000"/>
                    <a:satMod val="150000"/>
                  </a:schemeClr>
                </a:solidFill>
              </a:rPr>
              <a:t>Свиной грипп у людей</a:t>
            </a:r>
            <a:r>
              <a:rPr lang="ru-RU" b="1" dirty="0" smtClean="0">
                <a:solidFill>
                  <a:schemeClr val="accent1">
                    <a:tint val="83000"/>
                    <a:satMod val="150000"/>
                  </a:schemeClr>
                </a:solidFill>
              </a:rPr>
              <a:t/>
            </a:r>
            <a:br>
              <a:rPr lang="ru-RU" b="1" dirty="0" smtClean="0">
                <a:solidFill>
                  <a:schemeClr val="accent1">
                    <a:tint val="83000"/>
                    <a:satMod val="150000"/>
                  </a:schemeClr>
                </a:solidFill>
              </a:rPr>
            </a:br>
            <a:endParaRPr lang="ru-RU" dirty="0">
              <a:solidFill>
                <a:schemeClr val="accent1">
                  <a:tint val="83000"/>
                  <a:satMod val="150000"/>
                </a:schemeClr>
              </a:solidFill>
            </a:endParaRPr>
          </a:p>
        </p:txBody>
      </p:sp>
      <p:sp>
        <p:nvSpPr>
          <p:cNvPr id="17411" name="Содержимое 2"/>
          <p:cNvSpPr>
            <a:spLocks noGrp="1"/>
          </p:cNvSpPr>
          <p:nvPr>
            <p:ph idx="1"/>
          </p:nvPr>
        </p:nvSpPr>
        <p:spPr>
          <a:xfrm>
            <a:off x="457200" y="1143000"/>
            <a:ext cx="8229600" cy="5311775"/>
          </a:xfrm>
        </p:spPr>
        <p:txBody>
          <a:bodyPr/>
          <a:lstStyle/>
          <a:p>
            <a:pPr eaLnBrk="1" hangingPunct="1"/>
            <a:r>
              <a:rPr lang="ru-RU" sz="1800" smtClean="0"/>
              <a:t>Симптомы свиного гриппа у человека аналогичны признакам обычного гриппа:</a:t>
            </a:r>
          </a:p>
          <a:p>
            <a:pPr eaLnBrk="1" hangingPunct="1"/>
            <a:r>
              <a:rPr lang="ru-RU" sz="1800" smtClean="0"/>
              <a:t>резко подскакивает до 39С и выше температура </a:t>
            </a:r>
          </a:p>
          <a:p>
            <a:pPr eaLnBrk="1" hangingPunct="1"/>
            <a:r>
              <a:rPr lang="ru-RU" sz="1800" smtClean="0"/>
              <a:t>озноб </a:t>
            </a:r>
          </a:p>
          <a:p>
            <a:pPr eaLnBrk="1" hangingPunct="1"/>
            <a:r>
              <a:rPr lang="ru-RU" sz="1800" smtClean="0"/>
              <a:t>ломит суставы и мышцы </a:t>
            </a:r>
          </a:p>
          <a:p>
            <a:pPr eaLnBrk="1" hangingPunct="1"/>
            <a:r>
              <a:rPr lang="ru-RU" sz="1800" smtClean="0"/>
              <a:t>болит голова </a:t>
            </a:r>
          </a:p>
          <a:p>
            <a:pPr eaLnBrk="1" hangingPunct="1"/>
            <a:r>
              <a:rPr lang="ru-RU" sz="1800" smtClean="0"/>
              <a:t>могут покраснеть глаза, трудно смотреть на прямой свет </a:t>
            </a:r>
          </a:p>
          <a:p>
            <a:pPr eaLnBrk="1" hangingPunct="1"/>
            <a:r>
              <a:rPr lang="ru-RU" sz="1800" smtClean="0"/>
              <a:t>катаральные явления минимальны: может покраснеть (но не болеть) горло, на 2-3 сутки может присоединиться сухой кашель и заложенность носа</a:t>
            </a:r>
          </a:p>
          <a:p>
            <a:pPr eaLnBrk="1" hangingPunct="1"/>
            <a:r>
              <a:rPr lang="ru-RU" sz="1800" smtClean="0"/>
              <a:t>Инкубационный период: от нескольких часов до 1 недели (в 95% случаев — 1-3 дня).</a:t>
            </a:r>
          </a:p>
          <a:p>
            <a:pPr eaLnBrk="1" hangingPunct="1"/>
            <a:r>
              <a:rPr lang="ru-RU" sz="1800" smtClean="0"/>
              <a:t>В большинстве случаев оказывается достаточным поддерживающее лечение в домашних условиях — покой, обильное питье и обезболивающие средства. Детям и молодым взрослым следует давать обезболивающие средства, не содержащие аспирин, в связи с риском развития синдрома Рейе.</a:t>
            </a:r>
          </a:p>
        </p:txBody>
      </p:sp>
      <p:pic>
        <p:nvPicPr>
          <p:cNvPr id="22530" name="Picture 2" descr="C:\Documents and Settings\Администратор\Рабочий стол\Грипп\gripp_.jpg"/>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Scale>
                                      <p:cBhvr>
                                        <p:cTn id="7" dur="1000" decel="50000" fill="hold">
                                          <p:stCondLst>
                                            <p:cond delay="0"/>
                                          </p:stCondLst>
                                        </p:cTn>
                                        <p:tgtEl>
                                          <p:spTgt spid="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2"/>
                                        </p:tgtEl>
                                        <p:attrNameLst>
                                          <p:attrName>ppt_x</p:attrName>
                                          <p:attrName>ppt_y</p:attrName>
                                        </p:attrNameLst>
                                      </p:cBhvr>
                                    </p:animMotion>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22530"/>
                                        </p:tgtEl>
                                        <p:attrNameLst>
                                          <p:attrName>style.visibility</p:attrName>
                                        </p:attrNameLst>
                                      </p:cBhvr>
                                      <p:to>
                                        <p:strVal val="visible"/>
                                      </p:to>
                                    </p:set>
                                    <p:anim calcmode="lin" valueType="num">
                                      <p:cBhvr additive="base">
                                        <p:cTn id="14" dur="500" fill="hold"/>
                                        <p:tgtEl>
                                          <p:spTgt spid="22530"/>
                                        </p:tgtEl>
                                        <p:attrNameLst>
                                          <p:attrName>ppt_x</p:attrName>
                                        </p:attrNameLst>
                                      </p:cBhvr>
                                      <p:tavLst>
                                        <p:tav tm="0">
                                          <p:val>
                                            <p:strVal val="#ppt_x"/>
                                          </p:val>
                                        </p:tav>
                                        <p:tav tm="100000">
                                          <p:val>
                                            <p:strVal val="#ppt_x"/>
                                          </p:val>
                                        </p:tav>
                                      </p:tavLst>
                                    </p:anim>
                                    <p:anim calcmode="lin" valueType="num">
                                      <p:cBhvr additive="base">
                                        <p:cTn id="15" dur="500" fill="hold"/>
                                        <p:tgtEl>
                                          <p:spTgt spid="2253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5720" y="-357214"/>
            <a:ext cx="8229600" cy="1399032"/>
          </a:xfrm>
        </p:spPr>
        <p:txBody>
          <a:bodyPr/>
          <a:lstStyle/>
          <a:p>
            <a:pPr marL="484632" indent="0" algn="ctr" eaLnBrk="1" fontAlgn="auto" hangingPunct="1">
              <a:spcAft>
                <a:spcPts val="0"/>
              </a:spcAft>
              <a:defRPr/>
            </a:pPr>
            <a:r>
              <a:rPr lang="ru-RU" sz="3600" dirty="0" smtClean="0">
                <a:solidFill>
                  <a:schemeClr val="accent1">
                    <a:tint val="83000"/>
                    <a:satMod val="150000"/>
                  </a:schemeClr>
                </a:solidFill>
              </a:rPr>
              <a:t>Как защитить себя от гриппа?</a:t>
            </a:r>
            <a:endParaRPr lang="ru-RU" sz="3600" dirty="0">
              <a:solidFill>
                <a:schemeClr val="accent1">
                  <a:tint val="83000"/>
                  <a:satMod val="150000"/>
                </a:schemeClr>
              </a:solidFill>
            </a:endParaRPr>
          </a:p>
        </p:txBody>
      </p:sp>
      <p:sp>
        <p:nvSpPr>
          <p:cNvPr id="18435" name="Содержимое 2"/>
          <p:cNvSpPr>
            <a:spLocks noGrp="1"/>
          </p:cNvSpPr>
          <p:nvPr>
            <p:ph idx="1"/>
          </p:nvPr>
        </p:nvSpPr>
        <p:spPr>
          <a:xfrm>
            <a:off x="0" y="642938"/>
            <a:ext cx="9144000" cy="6215062"/>
          </a:xfrm>
        </p:spPr>
        <p:txBody>
          <a:bodyPr/>
          <a:lstStyle/>
          <a:p>
            <a:pPr eaLnBrk="1" hangingPunct="1"/>
            <a:r>
              <a:rPr lang="en-US" sz="1800" smtClean="0"/>
              <a:t> </a:t>
            </a:r>
            <a:r>
              <a:rPr lang="ru-RU" sz="2000" smtClean="0"/>
              <a:t>Современные исследования показали, что вирус гриппа быстро проникает в организм через слизистые оболочки. Поэтому иногда бывает достаточно потереть глаза руками, на которые попал вирус и назавтра вызывать врача. Таким образом, старайтесь меньше здороваться за руки с людьми в эпидемический период, после поездок в транспорте тщательно мойте руки с мылом, а до этого не трогайте рот, глаза и нос. </a:t>
            </a:r>
            <a:br>
              <a:rPr lang="ru-RU" sz="2000" smtClean="0"/>
            </a:br>
            <a:r>
              <a:rPr lang="en-US" sz="2000" smtClean="0"/>
              <a:t> </a:t>
            </a:r>
            <a:r>
              <a:rPr lang="ru-RU" sz="2000" smtClean="0"/>
              <a:t> Вернувшись домой , умойтесь, причём врачи советуют смазать мыльным раствором ноздри изнутри, а также обязательно полоскать горло. Полоскания вы можете делать как просто кипятком комнатной температуры, так и профильтрованными настоями шалфея, зверобоя и ромашки. Хорошо очищает слизистую носа и горла солевой раствор, для приготовления которого добавьте в стакан теплого кипятка чайную ложку поваренной соли и тщательно перемешайте. </a:t>
            </a:r>
            <a:br>
              <a:rPr lang="ru-RU" sz="2000" smtClean="0"/>
            </a:br>
            <a:r>
              <a:rPr lang="en-US" sz="2000" smtClean="0"/>
              <a:t> </a:t>
            </a:r>
            <a:r>
              <a:rPr lang="ru-RU" sz="2000" smtClean="0"/>
              <a:t> Очень важно несколько раз в день проветривать комнату. 3-4 раза в день открывайте окно на 20 минут, что поможет удалить из помещения до 80% вирусов. </a:t>
            </a:r>
          </a:p>
        </p:txBody>
      </p:sp>
      <p:pic>
        <p:nvPicPr>
          <p:cNvPr id="1027" name="Picture 3" descr="C:\Documents and Settings\Администратор\Рабочий стол\Грипп\gripp,.jpg"/>
          <p:cNvPicPr>
            <a:picLocks noChangeAspect="1" noChangeArrowheads="1"/>
          </p:cNvPicPr>
          <p:nvPr/>
        </p:nvPicPr>
        <p:blipFill>
          <a:blip r:embed="rId2"/>
          <a:srcRect/>
          <a:stretch>
            <a:fillRect/>
          </a:stretch>
        </p:blipFill>
        <p:spPr bwMode="auto">
          <a:xfrm>
            <a:off x="0" y="1000125"/>
            <a:ext cx="4198938" cy="5857875"/>
          </a:xfrm>
          <a:prstGeom prst="rect">
            <a:avLst/>
          </a:prstGeom>
          <a:noFill/>
          <a:ln w="9525">
            <a:noFill/>
            <a:miter lim="800000"/>
            <a:headEnd/>
            <a:tailEnd/>
          </a:ln>
        </p:spPr>
      </p:pic>
      <p:pic>
        <p:nvPicPr>
          <p:cNvPr id="1029" name="Picture 5" descr="C:\Documents and Settings\Администратор\Рабочий стол\Грипп\143106m.jpg"/>
          <p:cNvPicPr>
            <a:picLocks noChangeAspect="1" noChangeArrowheads="1"/>
          </p:cNvPicPr>
          <p:nvPr/>
        </p:nvPicPr>
        <p:blipFill>
          <a:blip r:embed="rId3"/>
          <a:srcRect/>
          <a:stretch>
            <a:fillRect/>
          </a:stretch>
        </p:blipFill>
        <p:spPr bwMode="auto">
          <a:xfrm>
            <a:off x="2351088" y="3022600"/>
            <a:ext cx="6792912" cy="3835400"/>
          </a:xfrm>
          <a:prstGeom prst="rect">
            <a:avLst/>
          </a:prstGeom>
          <a:noFill/>
          <a:ln w="9525">
            <a:noFill/>
            <a:miter lim="800000"/>
            <a:headEnd/>
            <a:tailEnd/>
          </a:ln>
        </p:spPr>
      </p:pic>
      <p:pic>
        <p:nvPicPr>
          <p:cNvPr id="1030" name="Picture 6" descr="C:\Documents and Settings\Администратор\Рабочий стол\Грипп\gripp_,,.jpg"/>
          <p:cNvPicPr>
            <a:picLocks noChangeAspect="1" noChangeArrowheads="1"/>
          </p:cNvPicPr>
          <p:nvPr/>
        </p:nvPicPr>
        <p:blipFill>
          <a:blip r:embed="rId4"/>
          <a:srcRect/>
          <a:stretch>
            <a:fillRect/>
          </a:stretch>
        </p:blipFill>
        <p:spPr bwMode="auto">
          <a:xfrm>
            <a:off x="1928813" y="642938"/>
            <a:ext cx="5178425" cy="6215062"/>
          </a:xfrm>
          <a:prstGeom prst="rect">
            <a:avLst/>
          </a:prstGeom>
          <a:noFill/>
          <a:ln w="9525">
            <a:noFill/>
            <a:miter lim="800000"/>
            <a:headEnd/>
            <a:tailEnd/>
          </a:ln>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5" presetClass="entr" presetSubtype="0" fill="hold" nodeType="clickEffect">
                                  <p:stCondLst>
                                    <p:cond delay="0"/>
                                  </p:stCondLst>
                                  <p:childTnLst>
                                    <p:set>
                                      <p:cBhvr>
                                        <p:cTn id="11" dur="1" fill="hold">
                                          <p:stCondLst>
                                            <p:cond delay="0"/>
                                          </p:stCondLst>
                                        </p:cTn>
                                        <p:tgtEl>
                                          <p:spTgt spid="1027"/>
                                        </p:tgtEl>
                                        <p:attrNameLst>
                                          <p:attrName>style.visibility</p:attrName>
                                        </p:attrNameLst>
                                      </p:cBhvr>
                                      <p:to>
                                        <p:strVal val="visible"/>
                                      </p:to>
                                    </p:set>
                                    <p:anim calcmode="lin" valueType="num">
                                      <p:cBhvr>
                                        <p:cTn id="12" dur="1000" fill="hold"/>
                                        <p:tgtEl>
                                          <p:spTgt spid="1027"/>
                                        </p:tgtEl>
                                        <p:attrNameLst>
                                          <p:attrName>ppt_w</p:attrName>
                                        </p:attrNameLst>
                                      </p:cBhvr>
                                      <p:tavLst>
                                        <p:tav tm="0">
                                          <p:val>
                                            <p:fltVal val="0"/>
                                          </p:val>
                                        </p:tav>
                                        <p:tav tm="100000">
                                          <p:val>
                                            <p:strVal val="#ppt_w"/>
                                          </p:val>
                                        </p:tav>
                                      </p:tavLst>
                                    </p:anim>
                                    <p:anim calcmode="lin" valueType="num">
                                      <p:cBhvr>
                                        <p:cTn id="13" dur="1000" fill="hold"/>
                                        <p:tgtEl>
                                          <p:spTgt spid="1027"/>
                                        </p:tgtEl>
                                        <p:attrNameLst>
                                          <p:attrName>ppt_h</p:attrName>
                                        </p:attrNameLst>
                                      </p:cBhvr>
                                      <p:tavLst>
                                        <p:tav tm="0">
                                          <p:val>
                                            <p:fltVal val="0"/>
                                          </p:val>
                                        </p:tav>
                                        <p:tav tm="100000">
                                          <p:val>
                                            <p:strVal val="#ppt_h"/>
                                          </p:val>
                                        </p:tav>
                                      </p:tavLst>
                                    </p:anim>
                                    <p:anim calcmode="lin" valueType="num">
                                      <p:cBhvr>
                                        <p:cTn id="14" dur="1000" fill="hold"/>
                                        <p:tgtEl>
                                          <p:spTgt spid="1027"/>
                                        </p:tgtEl>
                                        <p:attrNameLst>
                                          <p:attrName>ppt_x</p:attrName>
                                        </p:attrNameLst>
                                      </p:cBhvr>
                                      <p:tavLst>
                                        <p:tav tm="0" fmla="#ppt_x+(cos(-2*pi*(1-$))*-#ppt_x-sin(-2*pi*(1-$))*(1-#ppt_y))*(1-$)">
                                          <p:val>
                                            <p:fltVal val="0"/>
                                          </p:val>
                                        </p:tav>
                                        <p:tav tm="100000">
                                          <p:val>
                                            <p:fltVal val="1"/>
                                          </p:val>
                                        </p:tav>
                                      </p:tavLst>
                                    </p:anim>
                                    <p:anim calcmode="lin" valueType="num">
                                      <p:cBhvr>
                                        <p:cTn id="15" dur="1000" fill="hold"/>
                                        <p:tgtEl>
                                          <p:spTgt spid="1027"/>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1029"/>
                                        </p:tgtEl>
                                        <p:attrNameLst>
                                          <p:attrName>style.visibility</p:attrName>
                                        </p:attrNameLst>
                                      </p:cBhvr>
                                      <p:to>
                                        <p:strVal val="visible"/>
                                      </p:to>
                                    </p:set>
                                    <p:animEffect transition="in" filter="fade">
                                      <p:cBhvr>
                                        <p:cTn id="20" dur="1000"/>
                                        <p:tgtEl>
                                          <p:spTgt spid="1029"/>
                                        </p:tgtEl>
                                      </p:cBhvr>
                                    </p:animEffect>
                                    <p:anim calcmode="lin" valueType="num">
                                      <p:cBhvr>
                                        <p:cTn id="21" dur="1000" fill="hold"/>
                                        <p:tgtEl>
                                          <p:spTgt spid="1029"/>
                                        </p:tgtEl>
                                        <p:attrNameLst>
                                          <p:attrName>ppt_x</p:attrName>
                                        </p:attrNameLst>
                                      </p:cBhvr>
                                      <p:tavLst>
                                        <p:tav tm="0">
                                          <p:val>
                                            <p:strVal val="#ppt_x"/>
                                          </p:val>
                                        </p:tav>
                                        <p:tav tm="100000">
                                          <p:val>
                                            <p:strVal val="#ppt_x"/>
                                          </p:val>
                                        </p:tav>
                                      </p:tavLst>
                                    </p:anim>
                                    <p:anim calcmode="lin" valueType="num">
                                      <p:cBhvr>
                                        <p:cTn id="22" dur="1000" fill="hold"/>
                                        <p:tgtEl>
                                          <p:spTgt spid="1029"/>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58" presetClass="entr" presetSubtype="0" accel="100000" fill="hold" nodeType="clickEffect">
                                  <p:stCondLst>
                                    <p:cond delay="0"/>
                                  </p:stCondLst>
                                  <p:childTnLst>
                                    <p:set>
                                      <p:cBhvr>
                                        <p:cTn id="26" dur="1" fill="hold">
                                          <p:stCondLst>
                                            <p:cond delay="0"/>
                                          </p:stCondLst>
                                        </p:cTn>
                                        <p:tgtEl>
                                          <p:spTgt spid="1030"/>
                                        </p:tgtEl>
                                        <p:attrNameLst>
                                          <p:attrName>style.visibility</p:attrName>
                                        </p:attrNameLst>
                                      </p:cBhvr>
                                      <p:to>
                                        <p:strVal val="visible"/>
                                      </p:to>
                                    </p:set>
                                    <p:anim calcmode="lin" valueType="num">
                                      <p:cBhvr>
                                        <p:cTn id="27" dur="500" fill="hold"/>
                                        <p:tgtEl>
                                          <p:spTgt spid="1030"/>
                                        </p:tgtEl>
                                        <p:attrNameLst>
                                          <p:attrName>ppt_w</p:attrName>
                                        </p:attrNameLst>
                                      </p:cBhvr>
                                      <p:tavLst>
                                        <p:tav tm="0">
                                          <p:val>
                                            <p:strVal val="#ppt_w*2.5"/>
                                          </p:val>
                                        </p:tav>
                                        <p:tav tm="100000">
                                          <p:val>
                                            <p:strVal val="#ppt_w"/>
                                          </p:val>
                                        </p:tav>
                                      </p:tavLst>
                                    </p:anim>
                                    <p:anim calcmode="lin" valueType="num">
                                      <p:cBhvr>
                                        <p:cTn id="28" dur="500" fill="hold"/>
                                        <p:tgtEl>
                                          <p:spTgt spid="1030"/>
                                        </p:tgtEl>
                                        <p:attrNameLst>
                                          <p:attrName>ppt_h</p:attrName>
                                        </p:attrNameLst>
                                      </p:cBhvr>
                                      <p:tavLst>
                                        <p:tav tm="0">
                                          <p:val>
                                            <p:strVal val="#ppt_h*0.01"/>
                                          </p:val>
                                        </p:tav>
                                        <p:tav tm="100000">
                                          <p:val>
                                            <p:strVal val="#ppt_h"/>
                                          </p:val>
                                        </p:tav>
                                      </p:tavLst>
                                    </p:anim>
                                    <p:anim calcmode="lin" valueType="num">
                                      <p:cBhvr>
                                        <p:cTn id="29" dur="500" fill="hold"/>
                                        <p:tgtEl>
                                          <p:spTgt spid="1030"/>
                                        </p:tgtEl>
                                        <p:attrNameLst>
                                          <p:attrName>ppt_x</p:attrName>
                                        </p:attrNameLst>
                                      </p:cBhvr>
                                      <p:tavLst>
                                        <p:tav tm="0">
                                          <p:val>
                                            <p:strVal val="#ppt_x"/>
                                          </p:val>
                                        </p:tav>
                                        <p:tav tm="100000">
                                          <p:val>
                                            <p:strVal val="#ppt_x"/>
                                          </p:val>
                                        </p:tav>
                                      </p:tavLst>
                                    </p:anim>
                                    <p:anim calcmode="lin" valueType="num">
                                      <p:cBhvr>
                                        <p:cTn id="30" dur="500" fill="hold"/>
                                        <p:tgtEl>
                                          <p:spTgt spid="1030"/>
                                        </p:tgtEl>
                                        <p:attrNameLst>
                                          <p:attrName>ppt_y</p:attrName>
                                        </p:attrNameLst>
                                      </p:cBhvr>
                                      <p:tavLst>
                                        <p:tav tm="0">
                                          <p:val>
                                            <p:strVal val="#ppt_h+1"/>
                                          </p:val>
                                        </p:tav>
                                        <p:tav tm="100000">
                                          <p:val>
                                            <p:strVal val="#ppt_y"/>
                                          </p:val>
                                        </p:tav>
                                      </p:tavLst>
                                    </p:anim>
                                    <p:animEffect transition="in" filter="fade">
                                      <p:cBhvr>
                                        <p:cTn id="31" dur="500"/>
                                        <p:tgtEl>
                                          <p:spTgt spid="10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68288"/>
            <a:ext cx="8229600" cy="1398587"/>
          </a:xfrm>
        </p:spPr>
        <p:txBody>
          <a:bodyPr/>
          <a:lstStyle/>
          <a:p>
            <a:pPr marL="484632" indent="0" eaLnBrk="1" fontAlgn="auto" hangingPunct="1">
              <a:spcAft>
                <a:spcPts val="0"/>
              </a:spcAft>
              <a:defRPr/>
            </a:pPr>
            <a:endParaRPr lang="ru-RU">
              <a:solidFill>
                <a:schemeClr val="accent1">
                  <a:tint val="83000"/>
                  <a:satMod val="150000"/>
                </a:schemeClr>
              </a:solidFill>
            </a:endParaRPr>
          </a:p>
        </p:txBody>
      </p:sp>
      <p:pic>
        <p:nvPicPr>
          <p:cNvPr id="19459" name="Picture 2" descr="C:\Documents and Settings\Администратор\Рабочий стол\Грипп\1211090195_gripp.jpg"/>
          <p:cNvPicPr>
            <a:picLocks noGrp="1" noChangeAspect="1" noChangeArrowheads="1"/>
          </p:cNvPicPr>
          <p:nvPr>
            <p:ph idx="1"/>
          </p:nvPr>
        </p:nvPicPr>
        <p:blipFill>
          <a:blip r:embed="rId2"/>
          <a:srcRect/>
          <a:stretch>
            <a:fillRect/>
          </a:stretch>
        </p:blipFill>
        <p:spPr>
          <a:xfrm>
            <a:off x="0" y="0"/>
            <a:ext cx="9197975" cy="6858000"/>
          </a:xfrm>
        </p:spPr>
      </p:pic>
      <p:sp>
        <p:nvSpPr>
          <p:cNvPr id="5" name="Прямоугольник 4"/>
          <p:cNvSpPr/>
          <p:nvPr/>
        </p:nvSpPr>
        <p:spPr>
          <a:xfrm>
            <a:off x="1916113" y="2967038"/>
            <a:ext cx="185737" cy="923925"/>
          </a:xfrm>
          <a:prstGeom prst="rect">
            <a:avLst/>
          </a:prstGeom>
          <a:noFill/>
        </p:spPr>
        <p:txBody>
          <a:bodyPr wrap="none">
            <a:spAutoFit/>
          </a:bodyPr>
          <a:lstStyle/>
          <a:p>
            <a:pPr algn="ctr" fontAlgn="auto">
              <a:spcBef>
                <a:spcPts val="0"/>
              </a:spcBef>
              <a:spcAft>
                <a:spcPts val="0"/>
              </a:spcAft>
              <a:defRPr/>
            </a:pPr>
            <a:endParaRPr lang="ru-RU" sz="5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mn-lt"/>
            </a:endParaRPr>
          </a:p>
        </p:txBody>
      </p:sp>
      <p:sp>
        <p:nvSpPr>
          <p:cNvPr id="6" name="Прямоугольник 5"/>
          <p:cNvSpPr/>
          <p:nvPr/>
        </p:nvSpPr>
        <p:spPr>
          <a:xfrm>
            <a:off x="115566" y="500042"/>
            <a:ext cx="9028434" cy="923330"/>
          </a:xfrm>
          <a:prstGeom prst="rect">
            <a:avLst/>
          </a:prstGeom>
          <a:noFill/>
        </p:spPr>
        <p:txBody>
          <a:bodyPr wrap="none">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defRPr/>
            </a:pPr>
            <a:r>
              <a:rPr lang="ru-RU" sz="54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mn-lt"/>
              </a:rPr>
              <a:t>СКАЖЕМ ГРИППУ - НЕТ!!!!!</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marL="484632" indent="0" eaLnBrk="1" fontAlgn="auto" hangingPunct="1">
              <a:spcAft>
                <a:spcPts val="0"/>
              </a:spcAft>
              <a:defRPr/>
            </a:pPr>
            <a:r>
              <a:rPr lang="ru-RU" dirty="0" smtClean="0">
                <a:solidFill>
                  <a:schemeClr val="accent1">
                    <a:tint val="83000"/>
                    <a:satMod val="150000"/>
                  </a:schemeClr>
                </a:solidFill>
              </a:rPr>
              <a:t>Что такое грипп?</a:t>
            </a:r>
            <a:endParaRPr lang="ru-RU" dirty="0">
              <a:solidFill>
                <a:schemeClr val="accent1">
                  <a:tint val="83000"/>
                  <a:satMod val="150000"/>
                </a:schemeClr>
              </a:solidFill>
            </a:endParaRPr>
          </a:p>
        </p:txBody>
      </p:sp>
      <p:sp>
        <p:nvSpPr>
          <p:cNvPr id="3" name="Содержимое 2"/>
          <p:cNvSpPr>
            <a:spLocks noGrp="1"/>
          </p:cNvSpPr>
          <p:nvPr>
            <p:ph idx="1"/>
          </p:nvPr>
        </p:nvSpPr>
        <p:spPr>
          <a:xfrm>
            <a:off x="457200" y="1882775"/>
            <a:ext cx="8229600" cy="4572000"/>
          </a:xfrm>
        </p:spPr>
        <p:txBody>
          <a:bodyPr>
            <a:normAutofit lnSpcReduction="10000"/>
          </a:bodyPr>
          <a:lstStyle/>
          <a:p>
            <a:pPr marL="448056" indent="-384048" eaLnBrk="1" fontAlgn="auto" hangingPunct="1">
              <a:spcAft>
                <a:spcPts val="0"/>
              </a:spcAft>
              <a:buFont typeface="Wingdings 2"/>
              <a:buChar char=""/>
              <a:defRPr/>
            </a:pPr>
            <a:r>
              <a:rPr lang="ru-RU" dirty="0" smtClean="0"/>
              <a:t>Грипп – это тяжелая вирусная инфекция, которая поражает мужчин, женщин и детей всех возрастов и национальностей. </a:t>
            </a:r>
            <a:r>
              <a:rPr lang="ru-RU" b="1" dirty="0" smtClean="0"/>
              <a:t>Заболевание гриппом сопровождает высокая смертность</a:t>
            </a:r>
            <a:r>
              <a:rPr lang="ru-RU" dirty="0" smtClean="0"/>
              <a:t>, особенно у маленьких детей и пожилых людей. Эпидемии гриппа случаются каждый год обычно в холодное время года и поражают до 15% населения Земного шара.</a:t>
            </a:r>
            <a:endParaRPr lang="ru-RU" dirty="0"/>
          </a:p>
        </p:txBody>
      </p:sp>
      <p:pic>
        <p:nvPicPr>
          <p:cNvPr id="2050" name="Picture 2" descr="C:\Documents and Settings\Администратор\Рабочий стол\Грипп\771774624347aabcb763d8b238991322_medium.jpg"/>
          <p:cNvPicPr>
            <a:picLocks noChangeAspect="1" noChangeArrowheads="1"/>
          </p:cNvPicPr>
          <p:nvPr/>
        </p:nvPicPr>
        <p:blipFill>
          <a:blip r:embed="rId2"/>
          <a:srcRect/>
          <a:stretch>
            <a:fillRect/>
          </a:stretch>
        </p:blipFill>
        <p:spPr bwMode="auto">
          <a:xfrm>
            <a:off x="14288" y="0"/>
            <a:ext cx="9129712" cy="6858000"/>
          </a:xfrm>
          <a:prstGeom prst="rect">
            <a:avLst/>
          </a:prstGeom>
          <a:noFill/>
          <a:ln w="9525">
            <a:noFill/>
            <a:miter lim="800000"/>
            <a:headEnd/>
            <a:tailEnd/>
          </a:ln>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050"/>
                                        </p:tgtEl>
                                        <p:attrNameLst>
                                          <p:attrName>style.visibility</p:attrName>
                                        </p:attrNameLst>
                                      </p:cBhvr>
                                      <p:to>
                                        <p:strVal val="visible"/>
                                      </p:to>
                                    </p:set>
                                    <p:anim calcmode="lin" valueType="num">
                                      <p:cBhvr additive="base">
                                        <p:cTn id="13" dur="500" fill="hold"/>
                                        <p:tgtEl>
                                          <p:spTgt spid="2050"/>
                                        </p:tgtEl>
                                        <p:attrNameLst>
                                          <p:attrName>ppt_x</p:attrName>
                                        </p:attrNameLst>
                                      </p:cBhvr>
                                      <p:tavLst>
                                        <p:tav tm="0">
                                          <p:val>
                                            <p:strVal val="#ppt_x"/>
                                          </p:val>
                                        </p:tav>
                                        <p:tav tm="100000">
                                          <p:val>
                                            <p:strVal val="#ppt_x"/>
                                          </p:val>
                                        </p:tav>
                                      </p:tavLst>
                                    </p:anim>
                                    <p:anim calcmode="lin" valueType="num">
                                      <p:cBhvr additive="base">
                                        <p:cTn id="14" dur="500" fill="hold"/>
                                        <p:tgtEl>
                                          <p:spTgt spid="205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8229600" cy="1399032"/>
          </a:xfrm>
        </p:spPr>
        <p:txBody>
          <a:bodyPr/>
          <a:lstStyle/>
          <a:p>
            <a:pPr marL="484632" indent="0" eaLnBrk="1" fontAlgn="auto" hangingPunct="1">
              <a:spcAft>
                <a:spcPts val="0"/>
              </a:spcAft>
              <a:defRPr/>
            </a:pPr>
            <a:r>
              <a:rPr lang="ru-RU" dirty="0" smtClean="0">
                <a:solidFill>
                  <a:schemeClr val="accent1">
                    <a:tint val="83000"/>
                    <a:satMod val="150000"/>
                  </a:schemeClr>
                </a:solidFill>
              </a:rPr>
              <a:t>Симптомы гриппа.</a:t>
            </a:r>
            <a:endParaRPr lang="ru-RU" dirty="0">
              <a:solidFill>
                <a:schemeClr val="accent1">
                  <a:tint val="83000"/>
                  <a:satMod val="150000"/>
                </a:schemeClr>
              </a:solidFill>
            </a:endParaRPr>
          </a:p>
        </p:txBody>
      </p:sp>
      <p:sp>
        <p:nvSpPr>
          <p:cNvPr id="3" name="Содержимое 2"/>
          <p:cNvSpPr>
            <a:spLocks noGrp="1"/>
          </p:cNvSpPr>
          <p:nvPr>
            <p:ph idx="1"/>
          </p:nvPr>
        </p:nvSpPr>
        <p:spPr>
          <a:xfrm>
            <a:off x="0" y="928688"/>
            <a:ext cx="9358313" cy="5929312"/>
          </a:xfrm>
        </p:spPr>
        <p:txBody>
          <a:bodyPr>
            <a:normAutofit fontScale="70000" lnSpcReduction="20000"/>
          </a:bodyPr>
          <a:lstStyle/>
          <a:p>
            <a:pPr marL="448056" indent="-384048" eaLnBrk="1" fontAlgn="auto" hangingPunct="1">
              <a:spcAft>
                <a:spcPts val="0"/>
              </a:spcAft>
              <a:buFont typeface="Wingdings 2"/>
              <a:buNone/>
              <a:defRPr/>
            </a:pPr>
            <a:r>
              <a:rPr lang="ru-RU" dirty="0" smtClean="0"/>
              <a:t> В случае </a:t>
            </a:r>
            <a:r>
              <a:rPr lang="ru-RU" b="1" dirty="0" smtClean="0"/>
              <a:t>среднетяжелой</a:t>
            </a:r>
            <a:r>
              <a:rPr lang="ru-RU" dirty="0" smtClean="0"/>
              <a:t> (</a:t>
            </a:r>
            <a:r>
              <a:rPr lang="ru-RU" dirty="0" err="1" smtClean="0"/>
              <a:t>манифестной</a:t>
            </a:r>
            <a:r>
              <a:rPr lang="ru-RU" dirty="0" smtClean="0"/>
              <a:t>) формы гриппа температура повышается до 38,5-39,5°С и отмечаются классические симптомы заболевания: </a:t>
            </a:r>
          </a:p>
          <a:p>
            <a:pPr marL="448056" indent="-384048" eaLnBrk="1" fontAlgn="auto" hangingPunct="1">
              <a:spcAft>
                <a:spcPts val="0"/>
              </a:spcAft>
              <a:buFont typeface="Wingdings 2"/>
              <a:buChar char=""/>
              <a:defRPr/>
            </a:pPr>
            <a:r>
              <a:rPr lang="ru-RU" dirty="0" smtClean="0"/>
              <a:t>Интоксикация </a:t>
            </a:r>
          </a:p>
          <a:p>
            <a:pPr marL="822960" lvl="1" eaLnBrk="1" fontAlgn="auto" hangingPunct="1">
              <a:spcAft>
                <a:spcPts val="0"/>
              </a:spcAft>
              <a:buFont typeface="Verdana"/>
              <a:buChar char="›"/>
              <a:defRPr/>
            </a:pPr>
            <a:r>
              <a:rPr lang="ru-RU" dirty="0" smtClean="0"/>
              <a:t>Обильное потоотделение; </a:t>
            </a:r>
          </a:p>
          <a:p>
            <a:pPr marL="822960" lvl="1" eaLnBrk="1" fontAlgn="auto" hangingPunct="1">
              <a:spcAft>
                <a:spcPts val="0"/>
              </a:spcAft>
              <a:buFont typeface="Verdana"/>
              <a:buChar char="›"/>
              <a:defRPr/>
            </a:pPr>
            <a:r>
              <a:rPr lang="ru-RU" dirty="0" smtClean="0"/>
              <a:t>Слабость; </a:t>
            </a:r>
          </a:p>
          <a:p>
            <a:pPr marL="822960" lvl="1" eaLnBrk="1" fontAlgn="auto" hangingPunct="1">
              <a:spcAft>
                <a:spcPts val="0"/>
              </a:spcAft>
              <a:buFont typeface="Verdana"/>
              <a:buChar char="›"/>
              <a:defRPr/>
            </a:pPr>
            <a:r>
              <a:rPr lang="ru-RU" dirty="0" smtClean="0"/>
              <a:t>Светобоязнь; </a:t>
            </a:r>
          </a:p>
          <a:p>
            <a:pPr marL="822960" lvl="1" eaLnBrk="1" fontAlgn="auto" hangingPunct="1">
              <a:spcAft>
                <a:spcPts val="0"/>
              </a:spcAft>
              <a:buFont typeface="Verdana"/>
              <a:buChar char="›"/>
              <a:defRPr/>
            </a:pPr>
            <a:r>
              <a:rPr lang="ru-RU" dirty="0" smtClean="0"/>
              <a:t>Суставные и мышечные боли; </a:t>
            </a:r>
          </a:p>
          <a:p>
            <a:pPr marL="822960" lvl="1" eaLnBrk="1" fontAlgn="auto" hangingPunct="1">
              <a:spcAft>
                <a:spcPts val="0"/>
              </a:spcAft>
              <a:buFont typeface="Verdana"/>
              <a:buChar char="›"/>
              <a:defRPr/>
            </a:pPr>
            <a:r>
              <a:rPr lang="ru-RU" dirty="0" smtClean="0"/>
              <a:t>Головная боль;</a:t>
            </a:r>
          </a:p>
          <a:p>
            <a:pPr marL="448056" indent="-384048" eaLnBrk="1" fontAlgn="auto" hangingPunct="1">
              <a:spcAft>
                <a:spcPts val="0"/>
              </a:spcAft>
              <a:buFont typeface="Wingdings 2"/>
              <a:buChar char=""/>
              <a:defRPr/>
            </a:pPr>
            <a:r>
              <a:rPr lang="ru-RU" dirty="0" smtClean="0"/>
              <a:t>Катаральные симптомы </a:t>
            </a:r>
          </a:p>
          <a:p>
            <a:pPr marL="822960" lvl="1" eaLnBrk="1" fontAlgn="auto" hangingPunct="1">
              <a:spcAft>
                <a:spcPts val="0"/>
              </a:spcAft>
              <a:buFont typeface="Verdana"/>
              <a:buChar char="›"/>
              <a:defRPr/>
            </a:pPr>
            <a:r>
              <a:rPr lang="ru-RU" dirty="0" smtClean="0"/>
              <a:t>Гиперемия мягкого неба и задней стенки глотки; </a:t>
            </a:r>
          </a:p>
          <a:p>
            <a:pPr marL="822960" lvl="1" eaLnBrk="1" fontAlgn="auto" hangingPunct="1">
              <a:spcAft>
                <a:spcPts val="0"/>
              </a:spcAft>
              <a:buFont typeface="Verdana"/>
              <a:buChar char="›"/>
              <a:defRPr/>
            </a:pPr>
            <a:r>
              <a:rPr lang="ru-RU" dirty="0" smtClean="0"/>
              <a:t>Гиперемия конъюнктив;</a:t>
            </a:r>
          </a:p>
          <a:p>
            <a:pPr marL="448056" indent="-384048" eaLnBrk="1" fontAlgn="auto" hangingPunct="1">
              <a:spcAft>
                <a:spcPts val="0"/>
              </a:spcAft>
              <a:buFont typeface="Wingdings 2"/>
              <a:buChar char=""/>
              <a:defRPr/>
            </a:pPr>
            <a:r>
              <a:rPr lang="ru-RU" dirty="0" smtClean="0"/>
              <a:t>Респираторный симптомы </a:t>
            </a:r>
          </a:p>
          <a:p>
            <a:pPr marL="822960" lvl="1" eaLnBrk="1" fontAlgn="auto" hangingPunct="1">
              <a:spcAft>
                <a:spcPts val="0"/>
              </a:spcAft>
              <a:buFont typeface="Verdana"/>
              <a:buChar char="›"/>
              <a:defRPr/>
            </a:pPr>
            <a:r>
              <a:rPr lang="ru-RU" dirty="0" smtClean="0"/>
              <a:t>поражение гортани и трахеи; </a:t>
            </a:r>
          </a:p>
          <a:p>
            <a:pPr marL="822960" lvl="1" eaLnBrk="1" fontAlgn="auto" hangingPunct="1">
              <a:spcAft>
                <a:spcPts val="0"/>
              </a:spcAft>
              <a:buFont typeface="Verdana"/>
              <a:buChar char="›"/>
              <a:defRPr/>
            </a:pPr>
            <a:r>
              <a:rPr lang="ru-RU" dirty="0" smtClean="0"/>
              <a:t>Сухой (в ряде случаев - влажный) болезненный кашель; </a:t>
            </a:r>
          </a:p>
          <a:p>
            <a:pPr marL="822960" lvl="1" eaLnBrk="1" fontAlgn="auto" hangingPunct="1">
              <a:spcAft>
                <a:spcPts val="0"/>
              </a:spcAft>
              <a:buFont typeface="Verdana"/>
              <a:buChar char="›"/>
              <a:defRPr/>
            </a:pPr>
            <a:r>
              <a:rPr lang="ru-RU" dirty="0" smtClean="0"/>
              <a:t>Нарушение фонации; </a:t>
            </a:r>
          </a:p>
          <a:p>
            <a:pPr marL="822960" lvl="1" eaLnBrk="1" fontAlgn="auto" hangingPunct="1">
              <a:spcAft>
                <a:spcPts val="0"/>
              </a:spcAft>
              <a:buFont typeface="Verdana"/>
              <a:buChar char="›"/>
              <a:defRPr/>
            </a:pPr>
            <a:r>
              <a:rPr lang="ru-RU" dirty="0" smtClean="0"/>
              <a:t>Боли за грудиной; </a:t>
            </a:r>
          </a:p>
          <a:p>
            <a:pPr marL="822960" lvl="1" eaLnBrk="1" fontAlgn="auto" hangingPunct="1">
              <a:spcAft>
                <a:spcPts val="0"/>
              </a:spcAft>
              <a:buFont typeface="Verdana"/>
              <a:buChar char="›"/>
              <a:defRPr/>
            </a:pPr>
            <a:r>
              <a:rPr lang="ru-RU" dirty="0" smtClean="0"/>
              <a:t>Ринит (насморк); </a:t>
            </a:r>
          </a:p>
          <a:p>
            <a:pPr marL="822960" lvl="1" eaLnBrk="1" fontAlgn="auto" hangingPunct="1">
              <a:spcAft>
                <a:spcPts val="0"/>
              </a:spcAft>
              <a:buFont typeface="Verdana"/>
              <a:buChar char="›"/>
              <a:defRPr/>
            </a:pPr>
            <a:r>
              <a:rPr lang="ru-RU" dirty="0" smtClean="0"/>
              <a:t>Гиперемия, </a:t>
            </a:r>
            <a:r>
              <a:rPr lang="ru-RU" dirty="0" err="1" smtClean="0"/>
              <a:t>цианотичность</a:t>
            </a:r>
            <a:r>
              <a:rPr lang="ru-RU" dirty="0" smtClean="0"/>
              <a:t>, сухость слизистой оболочки полости носа и глотки.</a:t>
            </a:r>
          </a:p>
          <a:p>
            <a:pPr marL="448056" indent="-384048" eaLnBrk="1" fontAlgn="auto" hangingPunct="1">
              <a:spcAft>
                <a:spcPts val="0"/>
              </a:spcAft>
              <a:buFont typeface="Wingdings 2"/>
              <a:buChar char=""/>
              <a:defRPr/>
            </a:pPr>
            <a:endParaRPr lang="ru-RU" dirty="0"/>
          </a:p>
        </p:txBody>
      </p:sp>
      <p:pic>
        <p:nvPicPr>
          <p:cNvPr id="3074" name="Picture 2" descr="C:\Documents and Settings\Администратор\Рабочий стол\Грипп\0613611002.jpg"/>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900" decel="100000" fill="hold"/>
                                        <p:tgtEl>
                                          <p:spTgt spid="2"/>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3074"/>
                                        </p:tgtEl>
                                        <p:attrNameLst>
                                          <p:attrName>style.visibility</p:attrName>
                                        </p:attrNameLst>
                                      </p:cBhvr>
                                      <p:to>
                                        <p:strVal val="visible"/>
                                      </p:to>
                                    </p:set>
                                    <p:anim calcmode="lin" valueType="num">
                                      <p:cBhvr additive="base">
                                        <p:cTn id="15" dur="500" fill="hold"/>
                                        <p:tgtEl>
                                          <p:spTgt spid="3074"/>
                                        </p:tgtEl>
                                        <p:attrNameLst>
                                          <p:attrName>ppt_x</p:attrName>
                                        </p:attrNameLst>
                                      </p:cBhvr>
                                      <p:tavLst>
                                        <p:tav tm="0">
                                          <p:val>
                                            <p:strVal val="#ppt_x"/>
                                          </p:val>
                                        </p:tav>
                                        <p:tav tm="100000">
                                          <p:val>
                                            <p:strVal val="#ppt_x"/>
                                          </p:val>
                                        </p:tav>
                                      </p:tavLst>
                                    </p:anim>
                                    <p:anim calcmode="lin" valueType="num">
                                      <p:cBhvr additive="base">
                                        <p:cTn id="16" dur="500" fill="hold"/>
                                        <p:tgtEl>
                                          <p:spTgt spid="307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882775"/>
            <a:ext cx="8229600" cy="4572000"/>
          </a:xfrm>
        </p:spPr>
        <p:txBody>
          <a:bodyPr>
            <a:normAutofit fontScale="92500" lnSpcReduction="20000"/>
          </a:bodyPr>
          <a:lstStyle/>
          <a:p>
            <a:pPr marL="448056" indent="-384048" algn="ctr" eaLnBrk="1" fontAlgn="auto" hangingPunct="1">
              <a:spcAft>
                <a:spcPts val="0"/>
              </a:spcAft>
              <a:buFont typeface="Wingdings 2"/>
              <a:buNone/>
              <a:defRPr/>
            </a:pPr>
            <a:r>
              <a:rPr lang="ru-RU" dirty="0" smtClean="0"/>
              <a:t/>
            </a:r>
            <a:br>
              <a:rPr lang="ru-RU" dirty="0" smtClean="0"/>
            </a:br>
            <a:r>
              <a:rPr lang="ru-RU" dirty="0" smtClean="0"/>
              <a:t/>
            </a:r>
            <a:br>
              <a:rPr lang="ru-RU" dirty="0" smtClean="0"/>
            </a:br>
            <a:r>
              <a:rPr lang="ru-RU" b="1" dirty="0" smtClean="0"/>
              <a:t/>
            </a:r>
            <a:br>
              <a:rPr lang="ru-RU" b="1" dirty="0" smtClean="0"/>
            </a:br>
            <a:r>
              <a:rPr lang="ru-RU" sz="2100" b="1" dirty="0" smtClean="0"/>
              <a:t>Орган      Название воспалительного процесса      Симптомы </a:t>
            </a:r>
          </a:p>
          <a:p>
            <a:pPr marL="448056" indent="-384048" algn="ctr" eaLnBrk="1" fontAlgn="auto" hangingPunct="1">
              <a:spcAft>
                <a:spcPts val="0"/>
              </a:spcAft>
              <a:buFont typeface="Wingdings 2"/>
              <a:buNone/>
              <a:defRPr/>
            </a:pPr>
            <a:r>
              <a:rPr lang="ru-RU" dirty="0" smtClean="0"/>
              <a:t>    Нос                   ринит                       насморк</a:t>
            </a:r>
          </a:p>
          <a:p>
            <a:pPr marL="448056" indent="-384048" algn="ctr" eaLnBrk="1" fontAlgn="auto" hangingPunct="1">
              <a:spcAft>
                <a:spcPts val="0"/>
              </a:spcAft>
              <a:buFont typeface="Wingdings 2"/>
              <a:buNone/>
              <a:defRPr/>
            </a:pPr>
            <a:r>
              <a:rPr lang="ru-RU" dirty="0" smtClean="0"/>
              <a:t>    Зев                 фарингит            боль в горле </a:t>
            </a:r>
          </a:p>
          <a:p>
            <a:pPr marL="448056" indent="-384048" algn="ctr" eaLnBrk="1" fontAlgn="auto" hangingPunct="1">
              <a:spcAft>
                <a:spcPts val="0"/>
              </a:spcAft>
              <a:buFont typeface="Wingdings 2"/>
              <a:buNone/>
              <a:defRPr/>
            </a:pPr>
            <a:r>
              <a:rPr lang="ru-RU" dirty="0" smtClean="0"/>
              <a:t>  Гортань           ларингит                     хрипота </a:t>
            </a:r>
          </a:p>
          <a:p>
            <a:pPr marL="448056" indent="-384048" algn="ctr" eaLnBrk="1" fontAlgn="auto" hangingPunct="1">
              <a:spcAft>
                <a:spcPts val="0"/>
              </a:spcAft>
              <a:buFont typeface="Wingdings 2"/>
              <a:buNone/>
              <a:defRPr/>
            </a:pPr>
            <a:r>
              <a:rPr lang="ru-RU" dirty="0" smtClean="0"/>
              <a:t>Трахея             трахеит                     кашель </a:t>
            </a:r>
          </a:p>
          <a:p>
            <a:pPr marL="448056" indent="-384048" algn="ctr" eaLnBrk="1" fontAlgn="auto" hangingPunct="1">
              <a:spcAft>
                <a:spcPts val="0"/>
              </a:spcAft>
              <a:buFont typeface="Wingdings 2"/>
              <a:buNone/>
              <a:defRPr/>
            </a:pPr>
            <a:r>
              <a:rPr lang="ru-RU" dirty="0" smtClean="0"/>
              <a:t>Бронхи              бронхит                    кашель</a:t>
            </a:r>
          </a:p>
          <a:p>
            <a:pPr marL="448056" indent="-384048" eaLnBrk="1" fontAlgn="auto" hangingPunct="1">
              <a:spcAft>
                <a:spcPts val="0"/>
              </a:spcAft>
              <a:buFont typeface="Wingdings 2"/>
              <a:buChar char=""/>
              <a:defRPr/>
            </a:pPr>
            <a:r>
              <a:rPr lang="ru-RU" dirty="0" smtClean="0"/>
              <a:t/>
            </a:r>
            <a:br>
              <a:rPr lang="ru-RU" dirty="0" smtClean="0"/>
            </a:br>
            <a:endParaRPr lang="ru-RU" dirty="0"/>
          </a:p>
        </p:txBody>
      </p:sp>
      <p:pic>
        <p:nvPicPr>
          <p:cNvPr id="4098" name="Picture 2" descr="Основные симптомы гриппа и их локализация"/>
          <p:cNvPicPr>
            <a:picLocks noChangeAspect="1" noChangeArrowheads="1"/>
          </p:cNvPicPr>
          <p:nvPr/>
        </p:nvPicPr>
        <p:blipFill>
          <a:blip r:embed="rId2"/>
          <a:srcRect/>
          <a:stretch>
            <a:fillRect/>
          </a:stretch>
        </p:blipFill>
        <p:spPr bwMode="auto">
          <a:xfrm>
            <a:off x="1785938" y="214313"/>
            <a:ext cx="5715000" cy="6429375"/>
          </a:xfrm>
          <a:prstGeom prst="rect">
            <a:avLst/>
          </a:prstGeom>
          <a:noFill/>
          <a:ln w="9525">
            <a:noFill/>
            <a:miter lim="800000"/>
            <a:headEnd/>
            <a:tailEnd/>
          </a:ln>
        </p:spPr>
      </p:pic>
      <p:sp>
        <p:nvSpPr>
          <p:cNvPr id="2" name="Заголовок 1"/>
          <p:cNvSpPr>
            <a:spLocks noGrp="1"/>
          </p:cNvSpPr>
          <p:nvPr>
            <p:ph type="title"/>
          </p:nvPr>
        </p:nvSpPr>
        <p:spPr>
          <a:xfrm>
            <a:off x="457200" y="267494"/>
            <a:ext cx="8229600" cy="946928"/>
          </a:xfrm>
        </p:spPr>
        <p:txBody>
          <a:bodyPr>
            <a:normAutofit fontScale="90000"/>
          </a:bodyPr>
          <a:lstStyle/>
          <a:p>
            <a:pPr marL="484632" indent="0" eaLnBrk="1" fontAlgn="auto" hangingPunct="1">
              <a:spcAft>
                <a:spcPts val="0"/>
              </a:spcAft>
              <a:defRPr/>
            </a:pPr>
            <a:r>
              <a:rPr lang="ru-RU" b="1" dirty="0" smtClean="0">
                <a:solidFill>
                  <a:schemeClr val="accent1">
                    <a:tint val="83000"/>
                    <a:satMod val="150000"/>
                  </a:schemeClr>
                </a:solidFill>
              </a:rPr>
              <a:t>Основные симптомы гриппа и их локализация</a:t>
            </a:r>
            <a:endParaRPr lang="ru-RU" dirty="0">
              <a:solidFill>
                <a:schemeClr val="accent1">
                  <a:tint val="83000"/>
                  <a:satMod val="150000"/>
                </a:schemeClr>
              </a:solidFill>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par>
                                <p:cTn id="8" presetID="8" presetClass="entr" presetSubtype="16"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diamond(in)">
                                      <p:cBhvr>
                                        <p:cTn id="10" dur="2000"/>
                                        <p:tgtEl>
                                          <p:spTgt spid="3">
                                            <p:txEl>
                                              <p:pRg st="0" end="0"/>
                                            </p:txEl>
                                          </p:spTgt>
                                        </p:tgtEl>
                                      </p:cBhvr>
                                    </p:animEffect>
                                  </p:childTnLst>
                                </p:cTn>
                              </p:par>
                              <p:par>
                                <p:cTn id="11" presetID="8" presetClass="entr" presetSubtype="16"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diamond(in)">
                                      <p:cBhvr>
                                        <p:cTn id="13" dur="2000"/>
                                        <p:tgtEl>
                                          <p:spTgt spid="3">
                                            <p:txEl>
                                              <p:pRg st="1" end="1"/>
                                            </p:txEl>
                                          </p:spTgt>
                                        </p:tgtEl>
                                      </p:cBhvr>
                                    </p:animEffect>
                                  </p:childTnLst>
                                </p:cTn>
                              </p:par>
                              <p:par>
                                <p:cTn id="14" presetID="8" presetClass="entr" presetSubtype="16" fill="hold" grpId="0" nodeType="with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diamond(in)">
                                      <p:cBhvr>
                                        <p:cTn id="16" dur="2000"/>
                                        <p:tgtEl>
                                          <p:spTgt spid="3">
                                            <p:txEl>
                                              <p:pRg st="2" end="2"/>
                                            </p:txEl>
                                          </p:spTgt>
                                        </p:tgtEl>
                                      </p:cBhvr>
                                    </p:animEffect>
                                  </p:childTnLst>
                                </p:cTn>
                              </p:par>
                              <p:par>
                                <p:cTn id="17" presetID="8" presetClass="entr" presetSubtype="16"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diamond(in)">
                                      <p:cBhvr>
                                        <p:cTn id="19" dur="2000"/>
                                        <p:tgtEl>
                                          <p:spTgt spid="3">
                                            <p:txEl>
                                              <p:pRg st="3" end="3"/>
                                            </p:txEl>
                                          </p:spTgt>
                                        </p:tgtEl>
                                      </p:cBhvr>
                                    </p:animEffect>
                                  </p:childTnLst>
                                </p:cTn>
                              </p:par>
                              <p:par>
                                <p:cTn id="20" presetID="8" presetClass="entr" presetSubtype="16" fill="hold" grpId="0"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diamond(in)">
                                      <p:cBhvr>
                                        <p:cTn id="22" dur="2000"/>
                                        <p:tgtEl>
                                          <p:spTgt spid="3">
                                            <p:txEl>
                                              <p:pRg st="4" end="4"/>
                                            </p:txEl>
                                          </p:spTgt>
                                        </p:tgtEl>
                                      </p:cBhvr>
                                    </p:animEffect>
                                  </p:childTnLst>
                                </p:cTn>
                              </p:par>
                              <p:par>
                                <p:cTn id="23" presetID="8" presetClass="entr" presetSubtype="16" fill="hold" grpId="0"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Effect transition="in" filter="diamond(in)">
                                      <p:cBhvr>
                                        <p:cTn id="25" dur="2000"/>
                                        <p:tgtEl>
                                          <p:spTgt spid="3">
                                            <p:txEl>
                                              <p:pRg st="5" end="5"/>
                                            </p:txEl>
                                          </p:spTgt>
                                        </p:tgtEl>
                                      </p:cBhvr>
                                    </p:animEffect>
                                  </p:childTnLst>
                                </p:cTn>
                              </p:par>
                              <p:par>
                                <p:cTn id="26" presetID="8" presetClass="entr" presetSubtype="16" fill="hold" grpId="0" nodeType="with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diamond(in)">
                                      <p:cBhvr>
                                        <p:cTn id="28" dur="2000"/>
                                        <p:tgtEl>
                                          <p:spTgt spid="3">
                                            <p:txEl>
                                              <p:pRg st="6" end="6"/>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4098"/>
                                        </p:tgtEl>
                                        <p:attrNameLst>
                                          <p:attrName>style.visibility</p:attrName>
                                        </p:attrNameLst>
                                      </p:cBhvr>
                                      <p:to>
                                        <p:strVal val="visible"/>
                                      </p:to>
                                    </p:set>
                                    <p:anim calcmode="lin" valueType="num">
                                      <p:cBhvr additive="base">
                                        <p:cTn id="33" dur="500" fill="hold"/>
                                        <p:tgtEl>
                                          <p:spTgt spid="4098"/>
                                        </p:tgtEl>
                                        <p:attrNameLst>
                                          <p:attrName>ppt_x</p:attrName>
                                        </p:attrNameLst>
                                      </p:cBhvr>
                                      <p:tavLst>
                                        <p:tav tm="0">
                                          <p:val>
                                            <p:strVal val="#ppt_x"/>
                                          </p:val>
                                        </p:tav>
                                        <p:tav tm="100000">
                                          <p:val>
                                            <p:strVal val="#ppt_x"/>
                                          </p:val>
                                        </p:tav>
                                      </p:tavLst>
                                    </p:anim>
                                    <p:anim calcmode="lin" valueType="num">
                                      <p:cBhvr additive="base">
                                        <p:cTn id="34" dur="500" fill="hold"/>
                                        <p:tgtEl>
                                          <p:spTgt spid="409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0"/>
            <a:ext cx="8229600" cy="970356"/>
          </a:xfrm>
        </p:spPr>
        <p:txBody>
          <a:bodyPr>
            <a:normAutofit fontScale="90000"/>
          </a:bodyPr>
          <a:lstStyle/>
          <a:p>
            <a:pPr marL="484632" indent="0" algn="ctr" eaLnBrk="1" fontAlgn="auto" hangingPunct="1">
              <a:spcAft>
                <a:spcPts val="0"/>
              </a:spcAft>
              <a:defRPr/>
            </a:pPr>
            <a:r>
              <a:rPr lang="ru-RU" dirty="0" smtClean="0">
                <a:solidFill>
                  <a:schemeClr val="accent1">
                    <a:tint val="83000"/>
                    <a:satMod val="150000"/>
                  </a:schemeClr>
                </a:solidFill>
              </a:rPr>
              <a:t>Осложнения и последствия гриппа.</a:t>
            </a:r>
            <a:endParaRPr lang="ru-RU" dirty="0">
              <a:solidFill>
                <a:schemeClr val="accent1">
                  <a:tint val="83000"/>
                  <a:satMod val="150000"/>
                </a:schemeClr>
              </a:solidFill>
            </a:endParaRPr>
          </a:p>
        </p:txBody>
      </p:sp>
      <p:sp>
        <p:nvSpPr>
          <p:cNvPr id="3" name="Содержимое 2"/>
          <p:cNvSpPr>
            <a:spLocks noGrp="1"/>
          </p:cNvSpPr>
          <p:nvPr>
            <p:ph idx="1"/>
          </p:nvPr>
        </p:nvSpPr>
        <p:spPr>
          <a:xfrm>
            <a:off x="0" y="928688"/>
            <a:ext cx="9144000" cy="5929312"/>
          </a:xfrm>
        </p:spPr>
        <p:txBody>
          <a:bodyPr/>
          <a:lstStyle/>
          <a:p>
            <a:pPr eaLnBrk="1" hangingPunct="1"/>
            <a:r>
              <a:rPr lang="ru-RU" sz="1900" smtClean="0"/>
              <a:t>Наиболее частым осложнением гриппа является </a:t>
            </a:r>
            <a:r>
              <a:rPr lang="ru-RU" sz="1900" b="1" smtClean="0"/>
              <a:t>пневмония</a:t>
            </a:r>
            <a:r>
              <a:rPr lang="ru-RU" sz="1900" smtClean="0"/>
              <a:t>, причем, как правило, это вторичная бактериальная инфекция (вызванная Streptococcus pneumoniae, Haemophilus influenzae, или Staphylococcus aureus). Более редко встречается комбинированная инфекция (вирусная и бактериальная пневмония). Первичная вирусная пневмония - это редкое осложнение, характеризующееся высокой смертностью. Она возникает в случае, если грипп вызван вирусом высочайшей вирулентности. При этом развиваются "молниеносные" смертельные геморрагические пневмонии, продолжающиеся не более 3-4 дней. Истинная первичная гриппозная пневмония может наблюдаться, прежде всего, у больных, страдающих хроническими заболеваниями сердца и легких, сопровождающимися застойными явлениями в легких. </a:t>
            </a:r>
          </a:p>
          <a:p>
            <a:pPr eaLnBrk="1" hangingPunct="1"/>
            <a:r>
              <a:rPr lang="ru-RU" sz="1900" smtClean="0"/>
              <a:t>Другие вторичные бактериальные инфекции, часто возникающие после гриппа - </a:t>
            </a:r>
            <a:r>
              <a:rPr lang="ru-RU" sz="1900" b="1" smtClean="0"/>
              <a:t>ринит</a:t>
            </a:r>
            <a:r>
              <a:rPr lang="ru-RU" sz="1900" smtClean="0"/>
              <a:t>, </a:t>
            </a:r>
            <a:r>
              <a:rPr lang="ru-RU" sz="1900" b="1" smtClean="0"/>
              <a:t>синусит</a:t>
            </a:r>
            <a:r>
              <a:rPr lang="ru-RU" sz="1900" smtClean="0"/>
              <a:t>, </a:t>
            </a:r>
            <a:r>
              <a:rPr lang="ru-RU" sz="1900" b="1" smtClean="0"/>
              <a:t>бронхит</a:t>
            </a:r>
            <a:r>
              <a:rPr lang="ru-RU" sz="1900" smtClean="0"/>
              <a:t>, </a:t>
            </a:r>
            <a:r>
              <a:rPr lang="ru-RU" sz="1900" b="1" smtClean="0"/>
              <a:t>отит.</a:t>
            </a:r>
            <a:r>
              <a:rPr lang="ru-RU" sz="1900" smtClean="0"/>
              <a:t> </a:t>
            </a:r>
          </a:p>
          <a:p>
            <a:pPr eaLnBrk="1" hangingPunct="1"/>
            <a:r>
              <a:rPr lang="ru-RU" sz="1900" smtClean="0"/>
              <a:t>Осложнение в виде </a:t>
            </a:r>
            <a:r>
              <a:rPr lang="ru-RU" sz="1900" b="1" smtClean="0"/>
              <a:t>синдрома Рейе</a:t>
            </a:r>
            <a:r>
              <a:rPr lang="ru-RU" sz="1900" smtClean="0"/>
              <a:t> встречается практически исключительно у детей (в основном после заболевания гриппом В) после употребления салицилатов (в том числе ацетилсалициловой кислоты) и проявляется сильной рвотой, которая может привести к коме в связи с отеком мозга. </a:t>
            </a:r>
          </a:p>
          <a:p>
            <a:pPr eaLnBrk="1" hangingPunct="1">
              <a:buFont typeface="Wingdings 2" pitchFamily="18" charset="2"/>
              <a:buNone/>
            </a:pPr>
            <a:endParaRPr lang="ru-RU" sz="1900" smtClean="0"/>
          </a:p>
        </p:txBody>
      </p:sp>
      <p:pic>
        <p:nvPicPr>
          <p:cNvPr id="18435" name="Picture 3" descr="C:\Documents and Settings\Администратор\Рабочий стол\Грипп\1255795035_d790.jpg"/>
          <p:cNvPicPr>
            <a:picLocks noChangeAspect="1" noChangeArrowheads="1"/>
          </p:cNvPicPr>
          <p:nvPr/>
        </p:nvPicPr>
        <p:blipFill>
          <a:blip r:embed="rId2"/>
          <a:srcRect/>
          <a:stretch>
            <a:fillRect/>
          </a:stretch>
        </p:blipFill>
        <p:spPr bwMode="auto">
          <a:xfrm>
            <a:off x="0" y="1143000"/>
            <a:ext cx="5715000" cy="5715000"/>
          </a:xfrm>
          <a:prstGeom prst="rect">
            <a:avLst/>
          </a:prstGeom>
          <a:noFill/>
          <a:ln w="9525">
            <a:noFill/>
            <a:miter lim="800000"/>
            <a:headEnd/>
            <a:tailEnd/>
          </a:ln>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4)">
                                      <p:cBhvr>
                                        <p:cTn id="7" dur="2000"/>
                                        <p:tgtEl>
                                          <p:spTgt spid="3">
                                            <p:txEl>
                                              <p:pRg st="0" end="0"/>
                                            </p:txEl>
                                          </p:spTgt>
                                        </p:tgtEl>
                                      </p:cBhvr>
                                    </p:animEffect>
                                  </p:childTnLst>
                                </p:cTn>
                              </p:par>
                              <p:par>
                                <p:cTn id="8" presetID="21" presetClass="entr" presetSubtype="4"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heel(4)">
                                      <p:cBhvr>
                                        <p:cTn id="10" dur="2000"/>
                                        <p:tgtEl>
                                          <p:spTgt spid="3">
                                            <p:txEl>
                                              <p:pRg st="1" end="1"/>
                                            </p:txEl>
                                          </p:spTgt>
                                        </p:tgtEl>
                                      </p:cBhvr>
                                    </p:animEffect>
                                  </p:childTnLst>
                                </p:cTn>
                              </p:par>
                              <p:par>
                                <p:cTn id="11" presetID="21" presetClass="entr" presetSubtype="4"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heel(4)">
                                      <p:cBhvr>
                                        <p:cTn id="13" dur="20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18435"/>
                                        </p:tgtEl>
                                        <p:attrNameLst>
                                          <p:attrName>style.visibility</p:attrName>
                                        </p:attrNameLst>
                                      </p:cBhvr>
                                      <p:to>
                                        <p:strVal val="visible"/>
                                      </p:to>
                                    </p:set>
                                    <p:anim calcmode="lin" valueType="num">
                                      <p:cBhvr additive="base">
                                        <p:cTn id="18" dur="500" fill="hold"/>
                                        <p:tgtEl>
                                          <p:spTgt spid="18435"/>
                                        </p:tgtEl>
                                        <p:attrNameLst>
                                          <p:attrName>ppt_x</p:attrName>
                                        </p:attrNameLst>
                                      </p:cBhvr>
                                      <p:tavLst>
                                        <p:tav tm="0">
                                          <p:val>
                                            <p:strVal val="#ppt_x"/>
                                          </p:val>
                                        </p:tav>
                                        <p:tav tm="100000">
                                          <p:val>
                                            <p:strVal val="#ppt_x"/>
                                          </p:val>
                                        </p:tav>
                                      </p:tavLst>
                                    </p:anim>
                                    <p:anim calcmode="lin" valueType="num">
                                      <p:cBhvr additive="base">
                                        <p:cTn id="19" dur="500" fill="hold"/>
                                        <p:tgtEl>
                                          <p:spTgt spid="1843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0"/>
            <a:ext cx="9144000" cy="6858000"/>
          </a:xfrm>
        </p:spPr>
        <p:txBody>
          <a:bodyPr>
            <a:normAutofit fontScale="70000" lnSpcReduction="20000"/>
          </a:bodyPr>
          <a:lstStyle/>
          <a:p>
            <a:pPr marL="448056" indent="-384048" eaLnBrk="1" fontAlgn="auto" hangingPunct="1">
              <a:spcAft>
                <a:spcPts val="0"/>
              </a:spcAft>
              <a:buFont typeface="Wingdings 2"/>
              <a:buChar char=""/>
              <a:defRPr/>
            </a:pPr>
            <a:r>
              <a:rPr lang="ru-RU" sz="3200" dirty="0" smtClean="0"/>
              <a:t>Осложнения со стороны </a:t>
            </a:r>
            <a:r>
              <a:rPr lang="ru-RU" sz="3200" dirty="0" err="1" smtClean="0"/>
              <a:t>сердечно-сосудистой</a:t>
            </a:r>
            <a:r>
              <a:rPr lang="ru-RU" sz="3200" dirty="0" smtClean="0"/>
              <a:t> системы чаще встречается у лиц пожилого возраста. Может развиться </a:t>
            </a:r>
            <a:r>
              <a:rPr lang="ru-RU" sz="3200" b="1" dirty="0" smtClean="0"/>
              <a:t>миокардит</a:t>
            </a:r>
            <a:r>
              <a:rPr lang="ru-RU" sz="3200" dirty="0" smtClean="0"/>
              <a:t> и </a:t>
            </a:r>
            <a:r>
              <a:rPr lang="ru-RU" sz="3200" b="1" dirty="0" smtClean="0"/>
              <a:t>перикардит</a:t>
            </a:r>
            <a:r>
              <a:rPr lang="ru-RU" sz="3200" dirty="0" smtClean="0"/>
              <a:t> (воспалительное заболевание мышц сердца, которое может привести к сердечной недостаточности). </a:t>
            </a:r>
          </a:p>
          <a:p>
            <a:pPr marL="448056" indent="-384048" eaLnBrk="1" fontAlgn="auto" hangingPunct="1">
              <a:spcAft>
                <a:spcPts val="0"/>
              </a:spcAft>
              <a:buFont typeface="Wingdings 2"/>
              <a:buChar char=""/>
              <a:defRPr/>
            </a:pPr>
            <a:r>
              <a:rPr lang="ru-RU" sz="3200" dirty="0" smtClean="0"/>
              <a:t>После гриппа типа В могут развиться мышечные осложнения, выражающиеся в </a:t>
            </a:r>
            <a:r>
              <a:rPr lang="ru-RU" sz="3200" b="1" dirty="0" smtClean="0"/>
              <a:t>миозите</a:t>
            </a:r>
            <a:r>
              <a:rPr lang="ru-RU" sz="3200" dirty="0" smtClean="0"/>
              <a:t> и других мышечных заболеваниях. Такие осложнения чаще бывают у детей и выражаются в мышечных болях в течение нескольких дней. Также происходит повышение миоглобина в моче (</a:t>
            </a:r>
            <a:r>
              <a:rPr lang="ru-RU" sz="3200" dirty="0" err="1" smtClean="0"/>
              <a:t>миоглобинурия</a:t>
            </a:r>
            <a:r>
              <a:rPr lang="ru-RU" sz="3200" dirty="0" smtClean="0"/>
              <a:t>), что может привести к острому нарушению функции почек. </a:t>
            </a:r>
          </a:p>
          <a:p>
            <a:pPr marL="448056" indent="-384048" eaLnBrk="1" fontAlgn="auto" hangingPunct="1">
              <a:spcAft>
                <a:spcPts val="0"/>
              </a:spcAft>
              <a:buFont typeface="Wingdings 2"/>
              <a:buChar char=""/>
              <a:defRPr/>
            </a:pPr>
            <a:r>
              <a:rPr lang="ru-RU" sz="3200" dirty="0" smtClean="0"/>
              <a:t>Иногда отмечается острый поперечный </a:t>
            </a:r>
            <a:r>
              <a:rPr lang="ru-RU" sz="3200" b="1" dirty="0" smtClean="0"/>
              <a:t>миелит</a:t>
            </a:r>
            <a:r>
              <a:rPr lang="ru-RU" sz="3200" dirty="0" smtClean="0"/>
              <a:t> </a:t>
            </a:r>
          </a:p>
          <a:p>
            <a:pPr marL="448056" indent="-384048" eaLnBrk="1" fontAlgn="auto" hangingPunct="1">
              <a:spcAft>
                <a:spcPts val="0"/>
              </a:spcAft>
              <a:buFont typeface="Wingdings 2"/>
              <a:buChar char=""/>
              <a:defRPr/>
            </a:pPr>
            <a:r>
              <a:rPr lang="ru-RU" sz="3200" b="1" dirty="0" smtClean="0"/>
              <a:t>Менингит</a:t>
            </a:r>
            <a:r>
              <a:rPr lang="ru-RU" sz="3200" dirty="0" smtClean="0"/>
              <a:t> и </a:t>
            </a:r>
            <a:r>
              <a:rPr lang="ru-RU" sz="3200" b="1" dirty="0" smtClean="0"/>
              <a:t>энцефалит</a:t>
            </a:r>
            <a:r>
              <a:rPr lang="ru-RU" sz="3200" dirty="0" smtClean="0"/>
              <a:t>. </a:t>
            </a:r>
          </a:p>
          <a:p>
            <a:pPr marL="448056" indent="-384048" eaLnBrk="1" fontAlgn="auto" hangingPunct="1">
              <a:spcAft>
                <a:spcPts val="0"/>
              </a:spcAft>
              <a:buFont typeface="Wingdings 2"/>
              <a:buChar char=""/>
              <a:defRPr/>
            </a:pPr>
            <a:r>
              <a:rPr lang="ru-RU" sz="3200" b="1" dirty="0" smtClean="0"/>
              <a:t>Бактериальная суперинфекция</a:t>
            </a:r>
            <a:r>
              <a:rPr lang="ru-RU" sz="3200" dirty="0" smtClean="0"/>
              <a:t>. На ослабленный гриппом организм часто садится бактериальная инфекция (пневмококковая, </a:t>
            </a:r>
            <a:r>
              <a:rPr lang="ru-RU" sz="3200" dirty="0" err="1" smtClean="0"/>
              <a:t>гемофильная</a:t>
            </a:r>
            <a:r>
              <a:rPr lang="ru-RU" sz="3200" dirty="0" smtClean="0"/>
              <a:t>, стафилококковая). </a:t>
            </a:r>
          </a:p>
          <a:p>
            <a:pPr marL="448056" indent="-384048" eaLnBrk="1" fontAlgn="auto" hangingPunct="1">
              <a:spcAft>
                <a:spcPts val="0"/>
              </a:spcAft>
              <a:buFont typeface="Wingdings 2"/>
              <a:buChar char=""/>
              <a:defRPr/>
            </a:pPr>
            <a:r>
              <a:rPr lang="ru-RU" sz="3200" dirty="0" smtClean="0"/>
              <a:t>После гриппа часто наблюдаются </a:t>
            </a:r>
            <a:r>
              <a:rPr lang="ru-RU" sz="3200" b="1" dirty="0" smtClean="0"/>
              <a:t>обострения хронических заболеваний, </a:t>
            </a:r>
            <a:r>
              <a:rPr lang="ru-RU" sz="3200" dirty="0" smtClean="0"/>
              <a:t>таких как: бронхиальная астма и хронический бронхит, </a:t>
            </a:r>
            <a:r>
              <a:rPr lang="ru-RU" sz="3200" dirty="0" err="1" smtClean="0"/>
              <a:t>сердечно-сосудистые</a:t>
            </a:r>
            <a:r>
              <a:rPr lang="ru-RU" sz="3200" dirty="0" smtClean="0"/>
              <a:t> заболевания, нарушения обмена веществ, заболевания почек и др..  </a:t>
            </a:r>
          </a:p>
          <a:p>
            <a:pPr marL="448056" indent="-384048" eaLnBrk="1" fontAlgn="auto" hangingPunct="1">
              <a:spcAft>
                <a:spcPts val="0"/>
              </a:spcAft>
              <a:buFont typeface="Wingdings 2"/>
              <a:buChar char=""/>
              <a:defRPr/>
            </a:pPr>
            <a:endParaRPr lang="ru-RU" dirty="0"/>
          </a:p>
        </p:txBody>
      </p:sp>
      <p:pic>
        <p:nvPicPr>
          <p:cNvPr id="17410" name="Picture 2" descr="C:\Documents and Settings\Администратор\Рабочий стол\Грипп\1236604789.jpg"/>
          <p:cNvPicPr>
            <a:picLocks noChangeAspect="1" noChangeArrowheads="1"/>
          </p:cNvPicPr>
          <p:nvPr/>
        </p:nvPicPr>
        <p:blipFill>
          <a:blip r:embed="rId3"/>
          <a:srcRect/>
          <a:stretch>
            <a:fillRect/>
          </a:stretch>
        </p:blipFill>
        <p:spPr bwMode="auto">
          <a:xfrm>
            <a:off x="428625" y="600075"/>
            <a:ext cx="4429125" cy="5757863"/>
          </a:xfrm>
          <a:prstGeom prst="rect">
            <a:avLst/>
          </a:prstGeom>
          <a:noFill/>
          <a:ln w="9525">
            <a:noFill/>
            <a:miter lim="800000"/>
            <a:headEnd/>
            <a:tailEnd/>
          </a:ln>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Scale>
                                      <p:cBhvr>
                                        <p:cTn id="7" dur="1000" decel="50000" fill="hold">
                                          <p:stCondLst>
                                            <p:cond delay="0"/>
                                          </p:stCondLst>
                                        </p:cTn>
                                        <p:tgtEl>
                                          <p:spTgt spid="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
                                            <p:txEl>
                                              <p:pRg st="0" end="0"/>
                                            </p:txEl>
                                          </p:spTgt>
                                        </p:tgtEl>
                                        <p:attrNameLst>
                                          <p:attrName>ppt_x</p:attrName>
                                          <p:attrName>ppt_y</p:attrName>
                                        </p:attrNameLst>
                                      </p:cBhvr>
                                    </p:animMotion>
                                    <p:animEffect transition="in" filter="fade">
                                      <p:cBhvr>
                                        <p:cTn id="9" dur="1000"/>
                                        <p:tgtEl>
                                          <p:spTgt spid="3">
                                            <p:txEl>
                                              <p:pRg st="0" end="0"/>
                                            </p:txEl>
                                          </p:spTgt>
                                        </p:tgtEl>
                                      </p:cBhvr>
                                    </p:animEffect>
                                  </p:childTnLst>
                                </p:cTn>
                              </p:par>
                              <p:par>
                                <p:cTn id="10" presetID="5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Scale>
                                      <p:cBhvr>
                                        <p:cTn id="12" dur="1000" decel="50000" fill="hold">
                                          <p:stCondLst>
                                            <p:cond delay="0"/>
                                          </p:stCondLst>
                                        </p:cTn>
                                        <p:tgtEl>
                                          <p:spTgt spid="3">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3">
                                            <p:txEl>
                                              <p:pRg st="1" end="1"/>
                                            </p:txEl>
                                          </p:spTgt>
                                        </p:tgtEl>
                                        <p:attrNameLst>
                                          <p:attrName>ppt_x</p:attrName>
                                          <p:attrName>ppt_y</p:attrName>
                                        </p:attrNameLst>
                                      </p:cBhvr>
                                    </p:animMotion>
                                    <p:animEffect transition="in" filter="fade">
                                      <p:cBhvr>
                                        <p:cTn id="14" dur="1000"/>
                                        <p:tgtEl>
                                          <p:spTgt spid="3">
                                            <p:txEl>
                                              <p:pRg st="1" end="1"/>
                                            </p:txEl>
                                          </p:spTgt>
                                        </p:tgtEl>
                                      </p:cBhvr>
                                    </p:animEffect>
                                  </p:childTnLst>
                                </p:cTn>
                              </p:par>
                              <p:par>
                                <p:cTn id="15" presetID="5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Scale>
                                      <p:cBhvr>
                                        <p:cTn id="17" dur="1000" decel="50000" fill="hold">
                                          <p:stCondLst>
                                            <p:cond delay="0"/>
                                          </p:stCondLst>
                                        </p:cTn>
                                        <p:tgtEl>
                                          <p:spTgt spid="3">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8" dur="1000" decel="50000" fill="hold">
                                          <p:stCondLst>
                                            <p:cond delay="0"/>
                                          </p:stCondLst>
                                        </p:cTn>
                                        <p:tgtEl>
                                          <p:spTgt spid="3">
                                            <p:txEl>
                                              <p:pRg st="2" end="2"/>
                                            </p:txEl>
                                          </p:spTgt>
                                        </p:tgtEl>
                                        <p:attrNameLst>
                                          <p:attrName>ppt_x</p:attrName>
                                          <p:attrName>ppt_y</p:attrName>
                                        </p:attrNameLst>
                                      </p:cBhvr>
                                    </p:animMotion>
                                    <p:animEffect transition="in" filter="fade">
                                      <p:cBhvr>
                                        <p:cTn id="19" dur="1000"/>
                                        <p:tgtEl>
                                          <p:spTgt spid="3">
                                            <p:txEl>
                                              <p:pRg st="2" end="2"/>
                                            </p:txEl>
                                          </p:spTgt>
                                        </p:tgtEl>
                                      </p:cBhvr>
                                    </p:animEffect>
                                  </p:childTnLst>
                                </p:cTn>
                              </p:par>
                              <p:par>
                                <p:cTn id="20" presetID="52"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Scale>
                                      <p:cBhvr>
                                        <p:cTn id="22" dur="1000" decel="50000" fill="hold">
                                          <p:stCondLst>
                                            <p:cond delay="0"/>
                                          </p:stCondLst>
                                        </p:cTn>
                                        <p:tgtEl>
                                          <p:spTgt spid="3">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3" dur="1000" decel="50000" fill="hold">
                                          <p:stCondLst>
                                            <p:cond delay="0"/>
                                          </p:stCondLst>
                                        </p:cTn>
                                        <p:tgtEl>
                                          <p:spTgt spid="3">
                                            <p:txEl>
                                              <p:pRg st="3" end="3"/>
                                            </p:txEl>
                                          </p:spTgt>
                                        </p:tgtEl>
                                        <p:attrNameLst>
                                          <p:attrName>ppt_x</p:attrName>
                                          <p:attrName>ppt_y</p:attrName>
                                        </p:attrNameLst>
                                      </p:cBhvr>
                                    </p:animMotion>
                                    <p:animEffect transition="in" filter="fade">
                                      <p:cBhvr>
                                        <p:cTn id="24" dur="1000"/>
                                        <p:tgtEl>
                                          <p:spTgt spid="3">
                                            <p:txEl>
                                              <p:pRg st="3" end="3"/>
                                            </p:txEl>
                                          </p:spTgt>
                                        </p:tgtEl>
                                      </p:cBhvr>
                                    </p:animEffect>
                                  </p:childTnLst>
                                </p:cTn>
                              </p:par>
                              <p:par>
                                <p:cTn id="25" presetID="52" presetClass="entr" presetSubtype="0"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Scale>
                                      <p:cBhvr>
                                        <p:cTn id="27" dur="1000" decel="50000" fill="hold">
                                          <p:stCondLst>
                                            <p:cond delay="0"/>
                                          </p:stCondLst>
                                        </p:cTn>
                                        <p:tgtEl>
                                          <p:spTgt spid="3">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8" dur="1000" decel="50000" fill="hold">
                                          <p:stCondLst>
                                            <p:cond delay="0"/>
                                          </p:stCondLst>
                                        </p:cTn>
                                        <p:tgtEl>
                                          <p:spTgt spid="3">
                                            <p:txEl>
                                              <p:pRg st="4" end="4"/>
                                            </p:txEl>
                                          </p:spTgt>
                                        </p:tgtEl>
                                        <p:attrNameLst>
                                          <p:attrName>ppt_x</p:attrName>
                                          <p:attrName>ppt_y</p:attrName>
                                        </p:attrNameLst>
                                      </p:cBhvr>
                                    </p:animMotion>
                                    <p:animEffect transition="in" filter="fade">
                                      <p:cBhvr>
                                        <p:cTn id="29" dur="1000"/>
                                        <p:tgtEl>
                                          <p:spTgt spid="3">
                                            <p:txEl>
                                              <p:pRg st="4" end="4"/>
                                            </p:txEl>
                                          </p:spTgt>
                                        </p:tgtEl>
                                      </p:cBhvr>
                                    </p:animEffect>
                                  </p:childTnLst>
                                </p:cTn>
                              </p:par>
                              <p:par>
                                <p:cTn id="30" presetID="52" presetClass="entr" presetSubtype="0" fill="hold"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Scale>
                                      <p:cBhvr>
                                        <p:cTn id="32" dur="1000" decel="50000" fill="hold">
                                          <p:stCondLst>
                                            <p:cond delay="0"/>
                                          </p:stCondLst>
                                        </p:cTn>
                                        <p:tgtEl>
                                          <p:spTgt spid="3">
                                            <p:txEl>
                                              <p:pRg st="5" end="5"/>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3" dur="1000" decel="50000" fill="hold">
                                          <p:stCondLst>
                                            <p:cond delay="0"/>
                                          </p:stCondLst>
                                        </p:cTn>
                                        <p:tgtEl>
                                          <p:spTgt spid="3">
                                            <p:txEl>
                                              <p:pRg st="5" end="5"/>
                                            </p:txEl>
                                          </p:spTgt>
                                        </p:tgtEl>
                                        <p:attrNameLst>
                                          <p:attrName>ppt_x</p:attrName>
                                          <p:attrName>ppt_y</p:attrName>
                                        </p:attrNameLst>
                                      </p:cBhvr>
                                    </p:animMotion>
                                    <p:animEffect transition="in" filter="fade">
                                      <p:cBhvr>
                                        <p:cTn id="34" dur="1000"/>
                                        <p:tgtEl>
                                          <p:spTgt spid="3">
                                            <p:txEl>
                                              <p:pRg st="5" end="5"/>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17410"/>
                                        </p:tgtEl>
                                        <p:attrNameLst>
                                          <p:attrName>style.visibility</p:attrName>
                                        </p:attrNameLst>
                                      </p:cBhvr>
                                      <p:to>
                                        <p:strVal val="visible"/>
                                      </p:to>
                                    </p:set>
                                    <p:anim calcmode="lin" valueType="num">
                                      <p:cBhvr additive="base">
                                        <p:cTn id="39" dur="500" fill="hold"/>
                                        <p:tgtEl>
                                          <p:spTgt spid="17410"/>
                                        </p:tgtEl>
                                        <p:attrNameLst>
                                          <p:attrName>ppt_x</p:attrName>
                                        </p:attrNameLst>
                                      </p:cBhvr>
                                      <p:tavLst>
                                        <p:tav tm="0">
                                          <p:val>
                                            <p:strVal val="#ppt_x"/>
                                          </p:val>
                                        </p:tav>
                                        <p:tav tm="100000">
                                          <p:val>
                                            <p:strVal val="#ppt_x"/>
                                          </p:val>
                                        </p:tav>
                                      </p:tavLst>
                                    </p:anim>
                                    <p:anim calcmode="lin" valueType="num">
                                      <p:cBhvr additive="base">
                                        <p:cTn id="40" dur="500" fill="hold"/>
                                        <p:tgtEl>
                                          <p:spTgt spid="174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0"/>
            <a:ext cx="8229600" cy="1018366"/>
          </a:xfrm>
        </p:spPr>
        <p:txBody>
          <a:bodyPr/>
          <a:lstStyle/>
          <a:p>
            <a:pPr marL="484632" indent="0" eaLnBrk="1" fontAlgn="auto" hangingPunct="1">
              <a:spcAft>
                <a:spcPts val="0"/>
              </a:spcAft>
              <a:defRPr/>
            </a:pPr>
            <a:r>
              <a:rPr lang="ru-RU" dirty="0" smtClean="0">
                <a:solidFill>
                  <a:schemeClr val="accent1">
                    <a:tint val="83000"/>
                    <a:satMod val="150000"/>
                  </a:schemeClr>
                </a:solidFill>
              </a:rPr>
              <a:t>История гриппа</a:t>
            </a:r>
            <a:endParaRPr lang="ru-RU" dirty="0">
              <a:solidFill>
                <a:schemeClr val="accent1">
                  <a:tint val="83000"/>
                  <a:satMod val="150000"/>
                </a:schemeClr>
              </a:solidFill>
            </a:endParaRPr>
          </a:p>
        </p:txBody>
      </p:sp>
      <p:sp>
        <p:nvSpPr>
          <p:cNvPr id="14339" name="Содержимое 2"/>
          <p:cNvSpPr>
            <a:spLocks noGrp="1"/>
          </p:cNvSpPr>
          <p:nvPr>
            <p:ph idx="1"/>
          </p:nvPr>
        </p:nvSpPr>
        <p:spPr>
          <a:xfrm>
            <a:off x="214313" y="785813"/>
            <a:ext cx="8929687" cy="5857875"/>
          </a:xfrm>
        </p:spPr>
        <p:txBody>
          <a:bodyPr/>
          <a:lstStyle/>
          <a:p>
            <a:pPr eaLnBrk="1" hangingPunct="1"/>
            <a:r>
              <a:rPr lang="ru-RU" sz="1200" b="1" smtClean="0"/>
              <a:t>Первые упоминания о гриппе были отмечены много веков назад - еще в 412 году до н.э. описание гриппо-подобного заболевания было сделано Гиппократом. Также гриппо-подобные вспышки были отмечены в 1173 году. Первая задокументированная пандемия гриппа, унесшая много жизней, случилась в 1580 году.</a:t>
            </a:r>
          </a:p>
          <a:p>
            <a:pPr eaLnBrk="1" hangingPunct="1"/>
            <a:r>
              <a:rPr lang="ru-RU" sz="1200" b="1" smtClean="0"/>
              <a:t>В 1889-1891 гг произошла пандемия средней тяжести, вызванная вирусом типа H3N2.</a:t>
            </a:r>
          </a:p>
          <a:p>
            <a:pPr eaLnBrk="1" hangingPunct="1"/>
            <a:r>
              <a:rPr lang="ru-RU" sz="1200" b="1" smtClean="0"/>
              <a:t>Печально известная "Испанка", вызванная вирусом H1N1 произошла в 1918-1920 гг. Это самая сильная из известных пандемий, унесшая по самым скромным подсчетам более 20 млн. жизней. От "испанки" серьезно пострадало 20-40% населения земного шара. Смерть наступала крайне быстро. Человек мог быть еще абсолютно здоров утором, к полудню он заболевал и умирал к ночи. Те же, кто не умер в первые дни, часто умирали от осложнений, вызванных гриппом, например, пневмонии. Необычной особенностью "испанки" было то, что она часто поражала молодых людей (обычно от гриппа в первую очередь страдают дети и пожилые лица).</a:t>
            </a:r>
          </a:p>
          <a:p>
            <a:pPr eaLnBrk="1" hangingPunct="1"/>
            <a:r>
              <a:rPr lang="ru-RU" sz="1200" b="1" smtClean="0"/>
              <a:t>Возбудитель заболевания, вирус гриппа, был открыт Richard Shope в 1931 году. Вирус гриппа А впервые был идентифицирован английскими вирусологами Smith, Andrews и Laidlaw (National Institute for Medical Research, Лондон) в 1933 году. Тремя годами позже Francis выделил вирус гриппа В.</a:t>
            </a:r>
          </a:p>
          <a:p>
            <a:pPr eaLnBrk="1" hangingPunct="1"/>
            <a:r>
              <a:rPr lang="ru-RU" sz="1200" b="1" smtClean="0"/>
              <a:t>В 1940 году было сделано важное открытие - вирус гриппа может быть культивирован на куриных эмбрионах. Благодаря этому появились новые возможности для изучения вируса гриппа.</a:t>
            </a:r>
          </a:p>
          <a:p>
            <a:pPr eaLnBrk="1" hangingPunct="1"/>
            <a:r>
              <a:rPr lang="ru-RU" sz="1200" b="1" smtClean="0"/>
              <a:t>В 1947 году Тейлором был впервые выделен вирус гриппа С.</a:t>
            </a:r>
          </a:p>
          <a:p>
            <a:pPr eaLnBrk="1" hangingPunct="1"/>
            <a:r>
              <a:rPr lang="ru-RU" sz="1200" b="1" smtClean="0"/>
              <a:t>В 1957-1958 гг случилась пандемия, которая получила название "азиатский грипп", вызванная вирусом H2N2. Пандемия началась в феврале 1957 года на Дальнем Востоке и быстро распространилась по всему миру. Только в США во время этой пандемии скончалось более 70000 человек.</a:t>
            </a:r>
          </a:p>
          <a:p>
            <a:pPr eaLnBrk="1" hangingPunct="1"/>
            <a:r>
              <a:rPr lang="ru-RU" sz="1200" b="1" smtClean="0"/>
              <a:t>В 1968-1969 гг произошел средний по тяжести "Гонконгский грипп", вызванный вирусом H3N2. Пандемия началась в Гонконге в начале 1968 года. Наиболее часто от вируса страдали пожилые люди старше 65 летнего возраста. Всего число погибших от этой пандемии составило 33800 человек.</a:t>
            </a:r>
          </a:p>
          <a:p>
            <a:pPr eaLnBrk="1" hangingPunct="1"/>
            <a:r>
              <a:rPr lang="ru-RU" sz="1200" b="1" smtClean="0"/>
              <a:t>В 1977-1978 гг произошла относительно легкая по степени тяжести пандемия, названная "русским" гриппом. Вирус гриппа (H1N1), вызвавший эту пандемию уже вызывал эпидемию в 50-х гг. Поэтому в первую очередь пострадали</a:t>
            </a:r>
            <a:r>
              <a:rPr lang="en-US" sz="1200" b="1" smtClean="0"/>
              <a:t> </a:t>
            </a:r>
            <a:r>
              <a:rPr lang="ru-RU" sz="1200" b="1" smtClean="0"/>
              <a:t>лица, родившиеся после 1950 г. </a:t>
            </a:r>
          </a:p>
        </p:txBody>
      </p:sp>
      <p:pic>
        <p:nvPicPr>
          <p:cNvPr id="19458" name="Picture 2" descr="C:\Documents and Settings\Администратор\Рабочий стол\Грипп\%D0%B3%D1%80%D0%B8%D0%BF%D0%BF2.jpg"/>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19458"/>
                                        </p:tgtEl>
                                        <p:attrNameLst>
                                          <p:attrName>style.visibility</p:attrName>
                                        </p:attrNameLst>
                                      </p:cBhvr>
                                      <p:to>
                                        <p:strVal val="visible"/>
                                      </p:to>
                                    </p:set>
                                    <p:anim calcmode="lin" valueType="num">
                                      <p:cBhvr additive="base">
                                        <p:cTn id="12" dur="500" fill="hold"/>
                                        <p:tgtEl>
                                          <p:spTgt spid="19458"/>
                                        </p:tgtEl>
                                        <p:attrNameLst>
                                          <p:attrName>ppt_x</p:attrName>
                                        </p:attrNameLst>
                                      </p:cBhvr>
                                      <p:tavLst>
                                        <p:tav tm="0">
                                          <p:val>
                                            <p:strVal val="#ppt_x"/>
                                          </p:val>
                                        </p:tav>
                                        <p:tav tm="100000">
                                          <p:val>
                                            <p:strVal val="#ppt_x"/>
                                          </p:val>
                                        </p:tav>
                                      </p:tavLst>
                                    </p:anim>
                                    <p:anim calcmode="lin" valueType="num">
                                      <p:cBhvr additive="base">
                                        <p:cTn id="13" dur="500" fill="hold"/>
                                        <p:tgtEl>
                                          <p:spTgt spid="1945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8229600" cy="1399032"/>
          </a:xfrm>
        </p:spPr>
        <p:txBody>
          <a:bodyPr>
            <a:normAutofit fontScale="90000"/>
          </a:bodyPr>
          <a:lstStyle/>
          <a:p>
            <a:pPr marL="484632" indent="0" eaLnBrk="1" fontAlgn="auto" hangingPunct="1">
              <a:spcAft>
                <a:spcPts val="0"/>
              </a:spcAft>
              <a:defRPr/>
            </a:pPr>
            <a:r>
              <a:rPr lang="ru-RU" sz="4000" b="1" dirty="0" smtClean="0">
                <a:solidFill>
                  <a:schemeClr val="accent1">
                    <a:tint val="83000"/>
                    <a:satMod val="150000"/>
                  </a:schemeClr>
                </a:solidFill>
              </a:rPr>
              <a:t>Когда нужно вакцинироваться?</a:t>
            </a:r>
            <a:r>
              <a:rPr lang="ru-RU" b="1" dirty="0" smtClean="0">
                <a:solidFill>
                  <a:schemeClr val="accent1">
                    <a:tint val="83000"/>
                    <a:satMod val="150000"/>
                  </a:schemeClr>
                </a:solidFill>
              </a:rPr>
              <a:t/>
            </a:r>
            <a:br>
              <a:rPr lang="ru-RU" b="1" dirty="0" smtClean="0">
                <a:solidFill>
                  <a:schemeClr val="accent1">
                    <a:tint val="83000"/>
                    <a:satMod val="150000"/>
                  </a:schemeClr>
                </a:solidFill>
              </a:rPr>
            </a:br>
            <a:endParaRPr lang="ru-RU" dirty="0">
              <a:solidFill>
                <a:schemeClr val="accent1">
                  <a:tint val="83000"/>
                  <a:satMod val="150000"/>
                </a:schemeClr>
              </a:solidFill>
            </a:endParaRPr>
          </a:p>
        </p:txBody>
      </p:sp>
      <p:sp>
        <p:nvSpPr>
          <p:cNvPr id="3" name="Содержимое 2"/>
          <p:cNvSpPr>
            <a:spLocks noGrp="1"/>
          </p:cNvSpPr>
          <p:nvPr>
            <p:ph idx="1"/>
          </p:nvPr>
        </p:nvSpPr>
        <p:spPr>
          <a:xfrm>
            <a:off x="0" y="642938"/>
            <a:ext cx="9144000" cy="6215062"/>
          </a:xfrm>
        </p:spPr>
        <p:txBody>
          <a:bodyPr>
            <a:normAutofit fontScale="47500" lnSpcReduction="20000"/>
          </a:bodyPr>
          <a:lstStyle/>
          <a:p>
            <a:pPr marL="448056" indent="-384048" eaLnBrk="1" fontAlgn="auto" hangingPunct="1">
              <a:spcAft>
                <a:spcPts val="0"/>
              </a:spcAft>
              <a:buFont typeface="Wingdings 2"/>
              <a:buChar char=""/>
              <a:defRPr/>
            </a:pPr>
            <a:r>
              <a:rPr lang="ru-RU" sz="4200" dirty="0" smtClean="0"/>
              <a:t>Оптимальным временем для проведения вакцинации против гриппа в Северном Полушарии является осенний период - с сентября по ноябрь.</a:t>
            </a:r>
          </a:p>
          <a:p>
            <a:pPr marL="448056" indent="-384048" eaLnBrk="1" fontAlgn="auto" hangingPunct="1">
              <a:spcAft>
                <a:spcPts val="0"/>
              </a:spcAft>
              <a:buFont typeface="Wingdings 2"/>
              <a:buChar char=""/>
              <a:defRPr/>
            </a:pPr>
            <a:r>
              <a:rPr lang="ru-RU" sz="4200" dirty="0" smtClean="0"/>
              <a:t>Это объясняется рядом соображений: </a:t>
            </a:r>
          </a:p>
          <a:p>
            <a:pPr marL="448056" indent="-384048" eaLnBrk="1" fontAlgn="auto" hangingPunct="1">
              <a:spcAft>
                <a:spcPts val="0"/>
              </a:spcAft>
              <a:buFont typeface="Wingdings 2"/>
              <a:buChar char=""/>
              <a:defRPr/>
            </a:pPr>
            <a:r>
              <a:rPr lang="ru-RU" sz="4200" dirty="0" smtClean="0"/>
              <a:t>Эпидемии гриппа в Северном полушарии приходятся как правило, на период между ноябрем и мартом; </a:t>
            </a:r>
          </a:p>
          <a:p>
            <a:pPr marL="448056" indent="-384048" eaLnBrk="1" fontAlgn="auto" hangingPunct="1">
              <a:spcAft>
                <a:spcPts val="0"/>
              </a:spcAft>
              <a:buFont typeface="Wingdings 2"/>
              <a:buChar char=""/>
              <a:defRPr/>
            </a:pPr>
            <a:r>
              <a:rPr lang="ru-RU" sz="4200" dirty="0" smtClean="0"/>
              <a:t>Время выработки антител занимает около 2-4-х недель; </a:t>
            </a:r>
          </a:p>
          <a:p>
            <a:pPr marL="448056" indent="-384048" eaLnBrk="1" fontAlgn="auto" hangingPunct="1">
              <a:spcAft>
                <a:spcPts val="0"/>
              </a:spcAft>
              <a:buFont typeface="Wingdings 2"/>
              <a:buChar char=""/>
              <a:defRPr/>
            </a:pPr>
            <a:r>
              <a:rPr lang="ru-RU" sz="4200" dirty="0" smtClean="0"/>
              <a:t>Высокий титр антител, вызванный прививкой, держится несколько месяцев и начинает падать спустя 6 месяцев после вакцинации. Поэтому слишком заблаговременная вакцинация не рекомендуется (титр антител может упасть к моменту начала эпидемии).</a:t>
            </a:r>
          </a:p>
          <a:p>
            <a:pPr marL="448056" indent="-384048" eaLnBrk="1" fontAlgn="auto" hangingPunct="1">
              <a:spcAft>
                <a:spcPts val="0"/>
              </a:spcAft>
              <a:buFont typeface="Wingdings 2"/>
              <a:buChar char=""/>
              <a:defRPr/>
            </a:pPr>
            <a:r>
              <a:rPr lang="ru-RU" sz="4200" dirty="0" smtClean="0"/>
              <a:t>Если по каким-то причинам вакцинация не была сделана вовремя, то ее можно сделать и после начала эпидемии гриппа. Широко распространено ошибочное мнение, что после начала эпидемии вакцинация противопоказана. Это имеет отношение к живым противогриппозным вакцинам. Инактивированные вакцины рекомендуются к применению на протяжении всей эпидемии (CDC, Атланта). Однако, если прививка была сделана тогда, когда человек был уже инфицирован вирусом гриппа (но клинические проявления еще не начались), то вакцина может оказаться неэффективной.</a:t>
            </a:r>
          </a:p>
          <a:p>
            <a:pPr marL="448056" indent="-384048" eaLnBrk="1" fontAlgn="auto" hangingPunct="1">
              <a:spcAft>
                <a:spcPts val="0"/>
              </a:spcAft>
              <a:buFont typeface="Wingdings 2"/>
              <a:buChar char=""/>
              <a:defRPr/>
            </a:pPr>
            <a:endParaRPr lang="ru-RU" dirty="0"/>
          </a:p>
        </p:txBody>
      </p:sp>
      <p:pic>
        <p:nvPicPr>
          <p:cNvPr id="20483" name="Picture 3" descr="C:\Documents and Settings\Администратор\Рабочий стол\Грипп\1cd3c2283348a54a77c65b54e7ffe665_big.jpg"/>
          <p:cNvPicPr>
            <a:picLocks noChangeAspect="1" noChangeArrowheads="1"/>
          </p:cNvPicPr>
          <p:nvPr/>
        </p:nvPicPr>
        <p:blipFill>
          <a:blip r:embed="rId2"/>
          <a:srcRect/>
          <a:stretch>
            <a:fillRect/>
          </a:stretch>
        </p:blipFill>
        <p:spPr bwMode="auto">
          <a:xfrm>
            <a:off x="0" y="-57150"/>
            <a:ext cx="9144000" cy="6915150"/>
          </a:xfrm>
          <a:prstGeom prst="rect">
            <a:avLst/>
          </a:prstGeom>
          <a:noFill/>
          <a:ln w="9525">
            <a:noFill/>
            <a:miter lim="800000"/>
            <a:headEnd/>
            <a:tailEnd/>
          </a:ln>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20483"/>
                                        </p:tgtEl>
                                        <p:attrNameLst>
                                          <p:attrName>style.visibility</p:attrName>
                                        </p:attrNameLst>
                                      </p:cBhvr>
                                      <p:to>
                                        <p:strVal val="visible"/>
                                      </p:to>
                                    </p:set>
                                    <p:anim calcmode="lin" valueType="num">
                                      <p:cBhvr additive="base">
                                        <p:cTn id="14" dur="500" fill="hold"/>
                                        <p:tgtEl>
                                          <p:spTgt spid="20483"/>
                                        </p:tgtEl>
                                        <p:attrNameLst>
                                          <p:attrName>ppt_x</p:attrName>
                                        </p:attrNameLst>
                                      </p:cBhvr>
                                      <p:tavLst>
                                        <p:tav tm="0">
                                          <p:val>
                                            <p:strVal val="#ppt_x"/>
                                          </p:val>
                                        </p:tav>
                                        <p:tav tm="100000">
                                          <p:val>
                                            <p:strVal val="#ppt_x"/>
                                          </p:val>
                                        </p:tav>
                                      </p:tavLst>
                                    </p:anim>
                                    <p:anim calcmode="lin" valueType="num">
                                      <p:cBhvr additive="base">
                                        <p:cTn id="15" dur="500" fill="hold"/>
                                        <p:tgtEl>
                                          <p:spTgt spid="2048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500042"/>
            <a:ext cx="8186766" cy="1000132"/>
          </a:xfrm>
        </p:spPr>
        <p:txBody>
          <a:bodyPr>
            <a:normAutofit fontScale="90000"/>
          </a:bodyPr>
          <a:lstStyle/>
          <a:p>
            <a:pPr marL="484632" indent="0" algn="ctr" eaLnBrk="1" fontAlgn="auto" hangingPunct="1">
              <a:spcAft>
                <a:spcPts val="0"/>
              </a:spcAft>
              <a:defRPr/>
            </a:pPr>
            <a:r>
              <a:rPr lang="ru-RU" sz="4000" b="1" dirty="0" smtClean="0">
                <a:solidFill>
                  <a:schemeClr val="accent1">
                    <a:tint val="83000"/>
                    <a:satMod val="150000"/>
                  </a:schemeClr>
                </a:solidFill>
              </a:rPr>
              <a:t>Что такое "свиной грипп" на самом деле?</a:t>
            </a:r>
            <a:r>
              <a:rPr lang="ru-RU" b="1" dirty="0" smtClean="0">
                <a:solidFill>
                  <a:schemeClr val="accent1">
                    <a:tint val="83000"/>
                    <a:satMod val="150000"/>
                  </a:schemeClr>
                </a:solidFill>
              </a:rPr>
              <a:t/>
            </a:r>
            <a:br>
              <a:rPr lang="ru-RU" b="1" dirty="0" smtClean="0">
                <a:solidFill>
                  <a:schemeClr val="accent1">
                    <a:tint val="83000"/>
                    <a:satMod val="150000"/>
                  </a:schemeClr>
                </a:solidFill>
              </a:rPr>
            </a:br>
            <a:endParaRPr lang="ru-RU" dirty="0">
              <a:solidFill>
                <a:schemeClr val="accent1">
                  <a:tint val="83000"/>
                  <a:satMod val="150000"/>
                </a:schemeClr>
              </a:solidFill>
            </a:endParaRPr>
          </a:p>
        </p:txBody>
      </p:sp>
      <p:sp>
        <p:nvSpPr>
          <p:cNvPr id="3" name="Содержимое 2"/>
          <p:cNvSpPr>
            <a:spLocks noGrp="1"/>
          </p:cNvSpPr>
          <p:nvPr>
            <p:ph idx="1"/>
          </p:nvPr>
        </p:nvSpPr>
        <p:spPr>
          <a:xfrm>
            <a:off x="457200" y="1428750"/>
            <a:ext cx="8229600" cy="5026025"/>
          </a:xfrm>
        </p:spPr>
        <p:txBody>
          <a:bodyPr>
            <a:normAutofit fontScale="70000" lnSpcReduction="20000"/>
          </a:bodyPr>
          <a:lstStyle/>
          <a:p>
            <a:pPr marL="448056" indent="-384048" eaLnBrk="1" fontAlgn="auto" hangingPunct="1">
              <a:spcAft>
                <a:spcPts val="0"/>
              </a:spcAft>
              <a:buFont typeface="Wingdings 2"/>
              <a:buChar char=""/>
              <a:defRPr/>
            </a:pPr>
            <a:r>
              <a:rPr lang="ru-RU" dirty="0" smtClean="0"/>
              <a:t>Вирусы гриппа способны поражать не только людей, но так же различных млекопитающих и птиц. Однако разные штаммы гриппа по-разному патогенны для представителей разных видов живых существ.</a:t>
            </a:r>
          </a:p>
          <a:p>
            <a:pPr marL="448056" indent="-384048" eaLnBrk="1" fontAlgn="auto" hangingPunct="1">
              <a:spcAft>
                <a:spcPts val="0"/>
              </a:spcAft>
              <a:buFont typeface="Wingdings 2"/>
              <a:buChar char=""/>
              <a:defRPr/>
            </a:pPr>
            <a:r>
              <a:rPr lang="ru-RU" dirty="0" smtClean="0"/>
              <a:t>"Свиной грипп" — это условное название заболевания людей и животных, вызываемого штаммами вируса гриппа, для которых характерно эпидемическое распространение в популяциях свиней. Штаммы, способные вызывать вспышки свиного гриппа обнаружены среди вирусов подтипов серотипа А (А/H1N1, А/H1N2, А/H3N1, А/H3N2 и А/H2N3). От свиньи к человеку эти штаммы передаются нечасто. Но некоторые из них путем мутаций приобретают способность передаваться не только от свиньи к человеку, но и от человека к человеку. Однако параллельно существуют штаммы этих же подтипов, которые поражают только человека и не передаются животным.</a:t>
            </a:r>
          </a:p>
          <a:p>
            <a:pPr marL="448056" indent="-384048" eaLnBrk="1" fontAlgn="auto" hangingPunct="1">
              <a:spcAft>
                <a:spcPts val="0"/>
              </a:spcAft>
              <a:buFont typeface="Wingdings 2"/>
              <a:buChar char=""/>
              <a:defRPr/>
            </a:pPr>
            <a:endParaRPr lang="ru-RU" dirty="0"/>
          </a:p>
        </p:txBody>
      </p:sp>
      <p:pic>
        <p:nvPicPr>
          <p:cNvPr id="21506" name="Picture 2" descr="C:\Documents and Settings\Администратор\Рабочий стол\Грипп\604108_3.jpg"/>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Horizontal)">
                                      <p:cBhvr>
                                        <p:cTn id="7" dur="500"/>
                                        <p:tgtEl>
                                          <p:spTgt spid="3">
                                            <p:txEl>
                                              <p:pRg st="0" end="0"/>
                                            </p:txEl>
                                          </p:spTgt>
                                        </p:tgtEl>
                                      </p:cBhvr>
                                    </p:animEffect>
                                  </p:childTnLst>
                                </p:cTn>
                              </p:par>
                              <p:par>
                                <p:cTn id="8" presetID="16" presetClass="entr" presetSubtype="26"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Horizontal)">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21506"/>
                                        </p:tgtEl>
                                        <p:attrNameLst>
                                          <p:attrName>style.visibility</p:attrName>
                                        </p:attrNameLst>
                                      </p:cBhvr>
                                      <p:to>
                                        <p:strVal val="visible"/>
                                      </p:to>
                                    </p:set>
                                    <p:anim calcmode="lin" valueType="num">
                                      <p:cBhvr additive="base">
                                        <p:cTn id="15" dur="500" fill="hold"/>
                                        <p:tgtEl>
                                          <p:spTgt spid="21506"/>
                                        </p:tgtEl>
                                        <p:attrNameLst>
                                          <p:attrName>ppt_x</p:attrName>
                                        </p:attrNameLst>
                                      </p:cBhvr>
                                      <p:tavLst>
                                        <p:tav tm="0">
                                          <p:val>
                                            <p:strVal val="#ppt_x"/>
                                          </p:val>
                                        </p:tav>
                                        <p:tav tm="100000">
                                          <p:val>
                                            <p:strVal val="#ppt_x"/>
                                          </p:val>
                                        </p:tav>
                                      </p:tavLst>
                                    </p:anim>
                                    <p:anim calcmode="lin" valueType="num">
                                      <p:cBhvr additive="base">
                                        <p:cTn id="16" dur="500" fill="hold"/>
                                        <p:tgtEl>
                                          <p:spTgt spid="2150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Яркая">
  <a:themeElements>
    <a:clrScheme name="Яркая">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Яркая">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Яркая">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94</TotalTime>
  <Words>1150</Words>
  <Application>Microsoft Office PowerPoint</Application>
  <PresentationFormat>Экран (4:3)</PresentationFormat>
  <Paragraphs>79</Paragraphs>
  <Slides>12</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Яркая</vt:lpstr>
      <vt:lpstr>Грипп</vt:lpstr>
      <vt:lpstr>Что такое грипп?</vt:lpstr>
      <vt:lpstr>Симптомы гриппа.</vt:lpstr>
      <vt:lpstr>Основные симптомы гриппа и их локализация</vt:lpstr>
      <vt:lpstr>Осложнения и последствия гриппа.</vt:lpstr>
      <vt:lpstr>Слайд 6</vt:lpstr>
      <vt:lpstr>История гриппа</vt:lpstr>
      <vt:lpstr>Когда нужно вакцинироваться? </vt:lpstr>
      <vt:lpstr>Что такое "свиной грипп" на самом деле? </vt:lpstr>
      <vt:lpstr>Свиной грипп у людей </vt:lpstr>
      <vt:lpstr>Как защитить себя от гриппа?</vt:lpstr>
      <vt:lpstr>Слайд 12</vt:lpstr>
    </vt:vector>
  </TitlesOfParts>
  <Company>Reanimator Extreme Edition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Грипп</dc:title>
  <dc:creator>XTreme</dc:creator>
  <cp:lastModifiedBy>Windows User</cp:lastModifiedBy>
  <cp:revision>12</cp:revision>
  <dcterms:created xsi:type="dcterms:W3CDTF">2009-12-10T12:22:28Z</dcterms:created>
  <dcterms:modified xsi:type="dcterms:W3CDTF">2022-03-15T07:50:19Z</dcterms:modified>
</cp:coreProperties>
</file>