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300" r:id="rId4"/>
    <p:sldId id="301" r:id="rId5"/>
    <p:sldId id="302" r:id="rId6"/>
    <p:sldId id="303" r:id="rId7"/>
    <p:sldId id="304" r:id="rId8"/>
    <p:sldId id="305" r:id="rId9"/>
    <p:sldId id="325" r:id="rId10"/>
    <p:sldId id="326" r:id="rId11"/>
    <p:sldId id="306" r:id="rId12"/>
    <p:sldId id="307" r:id="rId13"/>
    <p:sldId id="308" r:id="rId14"/>
    <p:sldId id="309" r:id="rId15"/>
    <p:sldId id="310" r:id="rId16"/>
    <p:sldId id="311" r:id="rId17"/>
    <p:sldId id="312" r:id="rId18"/>
    <p:sldId id="318" r:id="rId19"/>
    <p:sldId id="313" r:id="rId20"/>
    <p:sldId id="324" r:id="rId21"/>
    <p:sldId id="323" r:id="rId22"/>
    <p:sldId id="319" r:id="rId23"/>
    <p:sldId id="276" r:id="rId24"/>
    <p:sldId id="314" r:id="rId25"/>
    <p:sldId id="315" r:id="rId26"/>
    <p:sldId id="316" r:id="rId27"/>
    <p:sldId id="322" r:id="rId28"/>
    <p:sldId id="317" r:id="rId29"/>
    <p:sldId id="320"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2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DBC1CB-50EE-4272-A51B-B2B0434A6683}" type="datetimeFigureOut">
              <a:rPr lang="ru-RU" smtClean="0"/>
              <a:t>11.01.2022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9555B52-7ACC-4AC6-AB93-FDFE87E41595}"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92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DBC1CB-50EE-4272-A51B-B2B0434A6683}" type="datetimeFigureOut">
              <a:rPr lang="ru-RU" smtClean="0"/>
              <a:t>11.01.2022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555B52-7ACC-4AC6-AB93-FDFE87E41595}" type="slidenum">
              <a:rPr lang="ru-RU" smtClean="0"/>
              <a:t>‹#›</a:t>
            </a:fld>
            <a:endParaRPr lang="ru-RU"/>
          </a:p>
        </p:txBody>
      </p:sp>
    </p:spTree>
    <p:extLst>
      <p:ext uri="{BB962C8B-B14F-4D97-AF65-F5344CB8AC3E}">
        <p14:creationId xmlns:p14="http://schemas.microsoft.com/office/powerpoint/2010/main" val="230024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945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234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t>‹#›</a:t>
            </a:fld>
            <a:endParaRPr lang="ru-RU"/>
          </a:p>
        </p:txBody>
      </p:sp>
    </p:spTree>
    <p:extLst>
      <p:ext uri="{BB962C8B-B14F-4D97-AF65-F5344CB8AC3E}">
        <p14:creationId xmlns:p14="http://schemas.microsoft.com/office/powerpoint/2010/main" val="417136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86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109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DBC1CB-50EE-4272-A51B-B2B0434A6683}"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26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DBC1CB-50EE-4272-A51B-B2B0434A6683}"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29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DBC1CB-50EE-4272-A51B-B2B0434A6683}"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t>‹#›</a:t>
            </a:fld>
            <a:endParaRPr lang="ru-RU"/>
          </a:p>
        </p:txBody>
      </p:sp>
    </p:spTree>
    <p:extLst>
      <p:ext uri="{BB962C8B-B14F-4D97-AF65-F5344CB8AC3E}">
        <p14:creationId xmlns:p14="http://schemas.microsoft.com/office/powerpoint/2010/main" val="386970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59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DBC1CB-50EE-4272-A51B-B2B0434A6683}" type="datetimeFigureOut">
              <a:rPr lang="ru-RU" smtClean="0"/>
              <a:t>11.01.2022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555B52-7ACC-4AC6-AB93-FDFE87E41595}" type="slidenum">
              <a:rPr lang="ru-RU" smtClean="0"/>
              <a:t>‹#›</a:t>
            </a:fld>
            <a:endParaRPr lang="ru-RU"/>
          </a:p>
        </p:txBody>
      </p:sp>
    </p:spTree>
    <p:extLst>
      <p:ext uri="{BB962C8B-B14F-4D97-AF65-F5344CB8AC3E}">
        <p14:creationId xmlns:p14="http://schemas.microsoft.com/office/powerpoint/2010/main" val="217003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DBC1CB-50EE-4272-A51B-B2B0434A6683}" type="datetimeFigureOut">
              <a:rPr lang="ru-RU" smtClean="0"/>
              <a:t>11.01.2022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555B52-7ACC-4AC6-AB93-FDFE87E41595}"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86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DBC1CB-50EE-4272-A51B-B2B0434A6683}" type="datetimeFigureOut">
              <a:rPr lang="ru-RU" smtClean="0"/>
              <a:t>11.01.2022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9555B52-7ACC-4AC6-AB93-FDFE87E4159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71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BC1CB-50EE-4272-A51B-B2B0434A6683}" type="datetimeFigureOut">
              <a:rPr lang="ru-RU" smtClean="0"/>
              <a:t>11.01.2022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9555B52-7ACC-4AC6-AB93-FDFE87E41595}" type="slidenum">
              <a:rPr lang="ru-RU" smtClean="0"/>
              <a:t>‹#›</a:t>
            </a:fld>
            <a:endParaRPr lang="ru-RU"/>
          </a:p>
        </p:txBody>
      </p:sp>
    </p:spTree>
    <p:extLst>
      <p:ext uri="{BB962C8B-B14F-4D97-AF65-F5344CB8AC3E}">
        <p14:creationId xmlns:p14="http://schemas.microsoft.com/office/powerpoint/2010/main" val="179009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DBC1CB-50EE-4272-A51B-B2B0434A6683}" type="datetimeFigureOut">
              <a:rPr lang="ru-RU" smtClean="0"/>
              <a:t>11.01.2022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555B52-7ACC-4AC6-AB93-FDFE87E41595}"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13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DBC1CB-50EE-4272-A51B-B2B0434A6683}" type="datetimeFigureOut">
              <a:rPr lang="ru-RU" smtClean="0"/>
              <a:t>11.01.2022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555B52-7ACC-4AC6-AB93-FDFE87E41595}" type="slidenum">
              <a:rPr lang="ru-RU" smtClean="0"/>
              <a:t>‹#›</a:t>
            </a:fld>
            <a:endParaRPr lang="ru-RU"/>
          </a:p>
        </p:txBody>
      </p:sp>
    </p:spTree>
    <p:extLst>
      <p:ext uri="{BB962C8B-B14F-4D97-AF65-F5344CB8AC3E}">
        <p14:creationId xmlns:p14="http://schemas.microsoft.com/office/powerpoint/2010/main" val="81060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DBC1CB-50EE-4272-A51B-B2B0434A6683}" type="datetimeFigureOut">
              <a:rPr lang="ru-RU" smtClean="0"/>
              <a:t>11.01.2022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555B52-7ACC-4AC6-AB93-FDFE87E41595}" type="slidenum">
              <a:rPr lang="ru-RU" smtClean="0"/>
              <a:t>‹#›</a:t>
            </a:fld>
            <a:endParaRPr lang="ru-RU"/>
          </a:p>
        </p:txBody>
      </p:sp>
    </p:spTree>
    <p:extLst>
      <p:ext uri="{BB962C8B-B14F-4D97-AF65-F5344CB8AC3E}">
        <p14:creationId xmlns:p14="http://schemas.microsoft.com/office/powerpoint/2010/main" val="16160416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2654188"/>
            <a:ext cx="6815669" cy="2023008"/>
          </a:xfrm>
        </p:spPr>
        <p:txBody>
          <a:bodyPr>
            <a:normAutofit fontScale="90000"/>
          </a:bodyPr>
          <a:lstStyle/>
          <a:p>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a:t/>
            </a:r>
            <a:br>
              <a:rPr lang="ru-RU" sz="4400" b="1" dirty="0"/>
            </a:br>
            <a:r>
              <a:rPr lang="ru-RU" sz="4400" b="1" dirty="0" smtClean="0"/>
              <a:t/>
            </a:r>
            <a:br>
              <a:rPr lang="ru-RU" sz="4400" b="1" dirty="0" smtClean="0"/>
            </a:br>
            <a:r>
              <a:rPr lang="ru-RU" sz="4400" b="1" dirty="0" smtClean="0">
                <a:solidFill>
                  <a:srgbClr val="FF0000"/>
                </a:solidFill>
              </a:rPr>
              <a:t>Новые </a:t>
            </a:r>
            <a:r>
              <a:rPr lang="ru-RU" sz="4400" b="1" dirty="0">
                <a:solidFill>
                  <a:srgbClr val="FF0000"/>
                </a:solidFill>
              </a:rPr>
              <a:t>ФГОС:</a:t>
            </a:r>
            <a:r>
              <a:rPr lang="ru-RU" sz="4400" dirty="0">
                <a:solidFill>
                  <a:srgbClr val="FF0000"/>
                </a:solidFill>
              </a:rPr>
              <a:t/>
            </a:r>
            <a:br>
              <a:rPr lang="ru-RU" sz="4400" dirty="0">
                <a:solidFill>
                  <a:srgbClr val="FF0000"/>
                </a:solidFill>
              </a:rPr>
            </a:br>
            <a:r>
              <a:rPr lang="ru-RU" sz="4400" b="1" dirty="0">
                <a:solidFill>
                  <a:srgbClr val="FF0000"/>
                </a:solidFill>
              </a:rPr>
              <a:t>к каким изменениям готовиться школе</a:t>
            </a:r>
            <a:r>
              <a:rPr lang="ru-RU" sz="4400" dirty="0">
                <a:solidFill>
                  <a:srgbClr val="FF0000"/>
                </a:solidFill>
              </a:rPr>
              <a:t/>
            </a:r>
            <a:br>
              <a:rPr lang="ru-RU" sz="4400" dirty="0">
                <a:solidFill>
                  <a:srgbClr val="FF0000"/>
                </a:solidFill>
              </a:rPr>
            </a:br>
            <a:r>
              <a:rPr lang="ru-RU" sz="4400" b="1" dirty="0">
                <a:solidFill>
                  <a:srgbClr val="FF0000"/>
                </a:solidFill>
              </a:rPr>
              <a:t>в 2022 году?</a:t>
            </a:r>
            <a:r>
              <a:rPr lang="ru-RU" sz="4400" dirty="0">
                <a:solidFill>
                  <a:srgbClr val="FF0000"/>
                </a:solidFill>
              </a:rPr>
              <a:t/>
            </a:r>
            <a:br>
              <a:rPr lang="ru-RU" sz="4400" dirty="0">
                <a:solidFill>
                  <a:srgbClr val="FF0000"/>
                </a:solidFill>
              </a:rPr>
            </a:br>
            <a:endParaRPr lang="ru-RU" sz="4400" b="1" dirty="0">
              <a:solidFill>
                <a:srgbClr val="FF0000"/>
              </a:solidFill>
            </a:endParaRPr>
          </a:p>
        </p:txBody>
      </p:sp>
      <p:pic>
        <p:nvPicPr>
          <p:cNvPr id="3" name="image20.jpeg" descr="C:\Users\Natalya\Desktop\maxresdefault.jpg"/>
          <p:cNvPicPr/>
          <p:nvPr/>
        </p:nvPicPr>
        <p:blipFill>
          <a:blip r:embed="rId2" cstate="print"/>
          <a:stretch>
            <a:fillRect/>
          </a:stretch>
        </p:blipFill>
        <p:spPr>
          <a:xfrm>
            <a:off x="4427624" y="4131493"/>
            <a:ext cx="3634740" cy="941705"/>
          </a:xfrm>
          <a:prstGeom prst="rect">
            <a:avLst/>
          </a:prstGeom>
        </p:spPr>
      </p:pic>
    </p:spTree>
    <p:extLst>
      <p:ext uri="{BB962C8B-B14F-4D97-AF65-F5344CB8AC3E}">
        <p14:creationId xmlns:p14="http://schemas.microsoft.com/office/powerpoint/2010/main" val="3802053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068149"/>
            <a:ext cx="9601196" cy="4807719"/>
          </a:xfrm>
        </p:spPr>
        <p:txBody>
          <a:bodyPr>
            <a:normAutofit/>
          </a:bodyPr>
          <a:lstStyle/>
          <a:p>
            <a:endParaRPr lang="ru-RU" dirty="0"/>
          </a:p>
          <a:p>
            <a:r>
              <a:rPr lang="ru-RU" dirty="0"/>
              <a:t> Школа может обеспечить вариативность ООП тремя </a:t>
            </a:r>
            <a:r>
              <a:rPr lang="ru-RU" dirty="0" smtClean="0"/>
              <a:t>способами: </a:t>
            </a:r>
            <a:r>
              <a:rPr lang="ru-RU" dirty="0"/>
              <a:t>Первый – в структуре программ НОО и ООО школа может предусмотреть учебные предметы, учебные курсы и учебные модули. Второй – школа может разрабатывать и реализовывать программы углубленного изучения отдельных предметов. Для этого на уровне ООО добавили предметные результаты на углубленном уровне для математики, информатики, физики, химии и биологии. </a:t>
            </a:r>
            <a:endParaRPr lang="ru-RU" dirty="0" smtClean="0"/>
          </a:p>
          <a:p>
            <a:pPr marL="0" indent="0">
              <a:buNone/>
            </a:pPr>
            <a:r>
              <a:rPr lang="ru-RU" dirty="0" smtClean="0"/>
              <a:t>Третий </a:t>
            </a:r>
            <a:r>
              <a:rPr lang="ru-RU" dirty="0"/>
              <a:t>способ – школа может разрабатывать и реализовывать индивидуальные учебные планы в соответствии с образовательными потребностями и интересами учеников. </a:t>
            </a:r>
            <a:endParaRPr lang="ru-RU" dirty="0"/>
          </a:p>
        </p:txBody>
      </p:sp>
    </p:spTree>
    <p:extLst>
      <p:ext uri="{BB962C8B-B14F-4D97-AF65-F5344CB8AC3E}">
        <p14:creationId xmlns:p14="http://schemas.microsoft.com/office/powerpoint/2010/main" val="144827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825388"/>
            <a:ext cx="9601196" cy="809203"/>
          </a:xfrm>
        </p:spPr>
        <p:txBody>
          <a:bodyPr>
            <a:normAutofit fontScale="90000"/>
          </a:bodyPr>
          <a:lstStyle/>
          <a:p>
            <a:r>
              <a:rPr lang="ru-RU" b="1" dirty="0">
                <a:solidFill>
                  <a:srgbClr val="FF0000"/>
                </a:solidFill>
              </a:rPr>
              <a:t>ФГОС третьего поколения</a:t>
            </a:r>
            <a:r>
              <a:rPr lang="ru-RU" b="1" dirty="0"/>
              <a:t/>
            </a:r>
            <a:br>
              <a:rPr lang="ru-RU" b="1" dirty="0"/>
            </a:br>
            <a:endParaRPr lang="ru-RU" dirty="0"/>
          </a:p>
        </p:txBody>
      </p:sp>
      <p:sp>
        <p:nvSpPr>
          <p:cNvPr id="3" name="Объект 2"/>
          <p:cNvSpPr>
            <a:spLocks noGrp="1"/>
          </p:cNvSpPr>
          <p:nvPr>
            <p:ph idx="1"/>
          </p:nvPr>
        </p:nvSpPr>
        <p:spPr/>
        <p:txBody>
          <a:bodyPr>
            <a:normAutofit/>
          </a:bodyPr>
          <a:lstStyle/>
          <a:p>
            <a:pPr lvl="0"/>
            <a:r>
              <a:rPr lang="ru-RU" dirty="0"/>
              <a:t>Главной задачей ФГОС третьего поколения заявлена конкретизация требований к обучающимся. В</a:t>
            </a:r>
            <a:r>
              <a:rPr lang="ru-RU" dirty="0" smtClean="0"/>
              <a:t> </a:t>
            </a:r>
            <a:r>
              <a:rPr lang="ru-RU" dirty="0"/>
              <a:t>предыдущей редакции Стандарт включал только общие установки на формирование определённых</a:t>
            </a:r>
          </a:p>
          <a:p>
            <a:pPr marL="0" indent="0">
              <a:buNone/>
            </a:pPr>
            <a:r>
              <a:rPr lang="ru-RU" dirty="0" smtClean="0"/>
              <a:t>  компетенций</a:t>
            </a:r>
            <a:r>
              <a:rPr lang="ru-RU" dirty="0"/>
              <a:t>. Учебные учреждения сами </a:t>
            </a:r>
            <a:r>
              <a:rPr lang="ru-RU" dirty="0" smtClean="0"/>
              <a:t>решали, что </a:t>
            </a:r>
            <a:r>
              <a:rPr lang="ru-RU" dirty="0"/>
              <a:t>именно и в каком классе изучать, поэтому образовательные программы разных школ отличались, а результаты обучения не </a:t>
            </a:r>
            <a:r>
              <a:rPr lang="ru-RU" dirty="0" smtClean="0"/>
              <a:t>были детализированы</a:t>
            </a:r>
            <a:r>
              <a:rPr lang="ru-RU" dirty="0"/>
              <a:t>. Предполагается, что новые ФГОС определяют чёткие требования к предметным результатам по каждой учебной дисциплине.</a:t>
            </a:r>
          </a:p>
          <a:p>
            <a:endParaRPr lang="ru-RU" dirty="0"/>
          </a:p>
        </p:txBody>
      </p:sp>
    </p:spTree>
    <p:extLst>
      <p:ext uri="{BB962C8B-B14F-4D97-AF65-F5344CB8AC3E}">
        <p14:creationId xmlns:p14="http://schemas.microsoft.com/office/powerpoint/2010/main" val="734147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Другие грядущие изменения</a:t>
            </a:r>
            <a:r>
              <a:rPr lang="ru-RU" b="1" dirty="0"/>
              <a:t/>
            </a:r>
            <a:br>
              <a:rPr lang="ru-RU" b="1" dirty="0"/>
            </a:br>
            <a:endParaRPr lang="ru-RU" dirty="0"/>
          </a:p>
        </p:txBody>
      </p:sp>
      <p:sp>
        <p:nvSpPr>
          <p:cNvPr id="3" name="Объект 2"/>
          <p:cNvSpPr>
            <a:spLocks noGrp="1"/>
          </p:cNvSpPr>
          <p:nvPr>
            <p:ph idx="1"/>
          </p:nvPr>
        </p:nvSpPr>
        <p:spPr/>
        <p:txBody>
          <a:bodyPr/>
          <a:lstStyle/>
          <a:p>
            <a:r>
              <a:rPr lang="ru-RU" dirty="0">
                <a:solidFill>
                  <a:srgbClr val="FF0000"/>
                </a:solidFill>
              </a:rPr>
              <a:t>Шахматы в начальной </a:t>
            </a:r>
            <a:r>
              <a:rPr lang="ru-RU" dirty="0" smtClean="0">
                <a:solidFill>
                  <a:srgbClr val="FF0000"/>
                </a:solidFill>
              </a:rPr>
              <a:t>школе           </a:t>
            </a:r>
            <a:endParaRPr lang="ru-RU" dirty="0">
              <a:solidFill>
                <a:srgbClr val="FF0000"/>
              </a:solidFill>
            </a:endParaRPr>
          </a:p>
          <a:p>
            <a:r>
              <a:rPr lang="ru-RU" dirty="0"/>
              <a:t>Увеличится количество школ, в которых занятия шахматами станут обязательными для начальных классов по новому стандарту образования. Они заменят третий урок физкультуры. </a:t>
            </a:r>
            <a:endParaRPr lang="ru-RU" dirty="0" smtClean="0"/>
          </a:p>
          <a:p>
            <a:r>
              <a:rPr lang="ru-RU" dirty="0" smtClean="0"/>
              <a:t>Для </a:t>
            </a:r>
            <a:r>
              <a:rPr lang="ru-RU" dirty="0"/>
              <a:t>первоклассников нагрузка </a:t>
            </a:r>
            <a:r>
              <a:rPr lang="ru-RU" dirty="0" smtClean="0"/>
              <a:t>сохраняется </a:t>
            </a:r>
            <a:r>
              <a:rPr lang="ru-RU" dirty="0"/>
              <a:t>33 </a:t>
            </a:r>
            <a:r>
              <a:rPr lang="ru-RU" dirty="0" smtClean="0"/>
              <a:t>уч. недели </a:t>
            </a:r>
            <a:r>
              <a:rPr lang="ru-RU" dirty="0"/>
              <a:t>в год, для остальных учеников — 34 </a:t>
            </a:r>
            <a:r>
              <a:rPr lang="ru-RU" dirty="0" smtClean="0"/>
              <a:t>уч. недели. </a:t>
            </a:r>
            <a:r>
              <a:rPr lang="ru-RU" dirty="0"/>
              <a:t>Учителя проходят дополнительную подготовку.</a:t>
            </a:r>
          </a:p>
          <a:p>
            <a:endParaRPr lang="ru-RU" dirty="0"/>
          </a:p>
        </p:txBody>
      </p:sp>
      <p:pic>
        <p:nvPicPr>
          <p:cNvPr id="4" name="image24.jpeg" descr="C:\Users\Natalya\Desktop\i.jpg"/>
          <p:cNvPicPr/>
          <p:nvPr/>
        </p:nvPicPr>
        <p:blipFill>
          <a:blip r:embed="rId2" cstate="print"/>
          <a:stretch>
            <a:fillRect/>
          </a:stretch>
        </p:blipFill>
        <p:spPr>
          <a:xfrm>
            <a:off x="5745344" y="1716637"/>
            <a:ext cx="2405375" cy="1512085"/>
          </a:xfrm>
          <a:prstGeom prst="rect">
            <a:avLst/>
          </a:prstGeom>
        </p:spPr>
      </p:pic>
    </p:spTree>
    <p:extLst>
      <p:ext uri="{BB962C8B-B14F-4D97-AF65-F5344CB8AC3E}">
        <p14:creationId xmlns:p14="http://schemas.microsoft.com/office/powerpoint/2010/main" val="1825733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lnSpcReduction="10000"/>
          </a:bodyPr>
          <a:lstStyle/>
          <a:p>
            <a:pPr marL="0" indent="0" algn="ctr">
              <a:buNone/>
            </a:pPr>
            <a:r>
              <a:rPr lang="ru-RU" b="1" dirty="0" smtClean="0">
                <a:solidFill>
                  <a:srgbClr val="FF0000"/>
                </a:solidFill>
              </a:rPr>
              <a:t> Второй </a:t>
            </a:r>
            <a:r>
              <a:rPr lang="ru-RU" b="1" dirty="0">
                <a:solidFill>
                  <a:srgbClr val="FF0000"/>
                </a:solidFill>
              </a:rPr>
              <a:t>иностранный язык </a:t>
            </a:r>
            <a:endParaRPr lang="ru-RU" dirty="0">
              <a:solidFill>
                <a:srgbClr val="FF0000"/>
              </a:solidFill>
            </a:endParaRPr>
          </a:p>
          <a:p>
            <a:pPr marL="0" indent="0">
              <a:buNone/>
            </a:pPr>
            <a:r>
              <a:rPr lang="ru-RU" dirty="0" smtClean="0"/>
              <a:t>В </a:t>
            </a:r>
            <a:r>
              <a:rPr lang="ru-RU" dirty="0"/>
              <a:t>новых образовательных стандартах написано: « Изучение второго иностранного языка из перечня , предлагаемого организацией, осуществляется по заявлению </a:t>
            </a:r>
            <a:r>
              <a:rPr lang="ru-RU" dirty="0" smtClean="0"/>
              <a:t>родителей обучающихся и </a:t>
            </a:r>
            <a:r>
              <a:rPr lang="ru-RU" dirty="0"/>
              <a:t>при наличии в организации необходимых условий», -эта норма станет правилом с 1 сентября 2022 года</a:t>
            </a:r>
            <a:r>
              <a:rPr lang="ru-RU" dirty="0" smtClean="0"/>
              <a:t>.</a:t>
            </a:r>
          </a:p>
          <a:p>
            <a:pPr marL="0" indent="0">
              <a:buNone/>
            </a:pPr>
            <a:r>
              <a:rPr lang="ru-RU" dirty="0" smtClean="0"/>
              <a:t>Это же касается предметов: родной </a:t>
            </a:r>
            <a:r>
              <a:rPr lang="ru-RU" dirty="0"/>
              <a:t>язык и </a:t>
            </a:r>
            <a:r>
              <a:rPr lang="ru-RU" dirty="0" smtClean="0"/>
              <a:t>родная литература/литературное </a:t>
            </a:r>
            <a:r>
              <a:rPr lang="ru-RU" dirty="0"/>
              <a:t>чтение на родном </a:t>
            </a:r>
            <a:r>
              <a:rPr lang="ru-RU" dirty="0" smtClean="0"/>
              <a:t>языке/  </a:t>
            </a:r>
          </a:p>
          <a:p>
            <a:endParaRPr lang="ru-RU" dirty="0"/>
          </a:p>
        </p:txBody>
      </p:sp>
      <p:pic>
        <p:nvPicPr>
          <p:cNvPr id="4" name="image20.jpeg" descr="C:\Users\Natalya\Desktop\maxresdefault.jpg"/>
          <p:cNvPicPr/>
          <p:nvPr/>
        </p:nvPicPr>
        <p:blipFill>
          <a:blip r:embed="rId2" cstate="print"/>
          <a:stretch>
            <a:fillRect/>
          </a:stretch>
        </p:blipFill>
        <p:spPr>
          <a:xfrm>
            <a:off x="4262120" y="1060057"/>
            <a:ext cx="3667760" cy="1035780"/>
          </a:xfrm>
          <a:prstGeom prst="rect">
            <a:avLst/>
          </a:prstGeom>
        </p:spPr>
      </p:pic>
      <p:pic>
        <p:nvPicPr>
          <p:cNvPr id="5" name="image25.jpeg" descr="C:\Users\Natalya\Desktop\i (1).jpg"/>
          <p:cNvPicPr/>
          <p:nvPr/>
        </p:nvPicPr>
        <p:blipFill>
          <a:blip r:embed="rId3" cstate="print"/>
          <a:stretch>
            <a:fillRect/>
          </a:stretch>
        </p:blipFill>
        <p:spPr>
          <a:xfrm>
            <a:off x="8261967" y="4798576"/>
            <a:ext cx="2476423" cy="687823"/>
          </a:xfrm>
          <a:prstGeom prst="rect">
            <a:avLst/>
          </a:prstGeom>
        </p:spPr>
      </p:pic>
    </p:spTree>
    <p:extLst>
      <p:ext uri="{BB962C8B-B14F-4D97-AF65-F5344CB8AC3E}">
        <p14:creationId xmlns:p14="http://schemas.microsoft.com/office/powerpoint/2010/main" val="400780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ru-RU" b="1" dirty="0">
                <a:solidFill>
                  <a:srgbClr val="FF0000"/>
                </a:solidFill>
              </a:rPr>
              <a:t>ФИНАНСОВАЯ </a:t>
            </a:r>
            <a:r>
              <a:rPr lang="ru-RU" b="1" dirty="0" smtClean="0">
                <a:solidFill>
                  <a:srgbClr val="FF0000"/>
                </a:solidFill>
              </a:rPr>
              <a:t>ГРАМОТНОСТЬ</a:t>
            </a:r>
          </a:p>
          <a:p>
            <a:pPr marL="0" indent="0">
              <a:buNone/>
            </a:pPr>
            <a:r>
              <a:rPr lang="ru-RU" dirty="0"/>
              <a:t>С младших классов школьники теперь начнут изучать финансовую грамотность. Министерство просвещения поясняет, что о введении нового предмета речь не идет, так как это повысит нагрузку на учащихся. Изучать финансовую грамотность школьники будут в рамках предметов «Окружающий мир»,</a:t>
            </a:r>
          </a:p>
          <a:p>
            <a:pPr marL="0" indent="0">
              <a:buNone/>
            </a:pPr>
            <a:r>
              <a:rPr lang="ru-RU" dirty="0"/>
              <a:t>«Математика», «Обществознание», «Информатика», «География» и др.</a:t>
            </a:r>
          </a:p>
          <a:p>
            <a:pPr marL="0" indent="0">
              <a:buNone/>
            </a:pPr>
            <a:r>
              <a:rPr lang="ru-RU" dirty="0"/>
              <a:t>«Школьные программы должны давать максимально актуальные знания , которые бы учащиеся могли применять в реальной жизни», -подчеркнули в </a:t>
            </a:r>
            <a:r>
              <a:rPr lang="ru-RU" dirty="0" err="1"/>
              <a:t>Минпросвещения</a:t>
            </a:r>
            <a:r>
              <a:rPr lang="ru-RU" dirty="0"/>
              <a:t>. –Поэтому новые стандарты позволяют обновить содержание программ и в части гуманитарных направлений,</a:t>
            </a:r>
          </a:p>
          <a:p>
            <a:pPr marL="0" indent="0">
              <a:buNone/>
            </a:pPr>
            <a:r>
              <a:rPr lang="ru-RU" dirty="0"/>
              <a:t>и в части предметов научно-технического цикла, расширить знания школьников о здоровом образе жизни, экологии, задействовать</a:t>
            </a:r>
          </a:p>
          <a:p>
            <a:pPr marL="0" indent="0">
              <a:buNone/>
            </a:pPr>
            <a:r>
              <a:rPr lang="ru-RU" dirty="0"/>
              <a:t>интерактивные программы</a:t>
            </a:r>
            <a:r>
              <a:rPr lang="ru-RU" dirty="0" smtClean="0"/>
              <a:t>,                                             </a:t>
            </a:r>
            <a:endParaRPr lang="ru-RU" dirty="0"/>
          </a:p>
          <a:p>
            <a:pPr marL="0" indent="0">
              <a:buNone/>
            </a:pPr>
            <a:r>
              <a:rPr lang="ru-RU" dirty="0"/>
              <a:t>формирующие патриотическое воспитание».</a:t>
            </a:r>
          </a:p>
          <a:p>
            <a:endParaRPr lang="ru-RU" b="1" dirty="0">
              <a:solidFill>
                <a:srgbClr val="FF0000"/>
              </a:solidFill>
            </a:endParaRPr>
          </a:p>
          <a:p>
            <a:endParaRPr lang="ru-RU" dirty="0"/>
          </a:p>
        </p:txBody>
      </p:sp>
      <p:pic>
        <p:nvPicPr>
          <p:cNvPr id="4" name="image20.jpeg" descr="C:\Users\Natalya\Desktop\maxresdefault.jpg"/>
          <p:cNvPicPr/>
          <p:nvPr/>
        </p:nvPicPr>
        <p:blipFill>
          <a:blip r:embed="rId2" cstate="print"/>
          <a:stretch>
            <a:fillRect/>
          </a:stretch>
        </p:blipFill>
        <p:spPr>
          <a:xfrm>
            <a:off x="4262120" y="1060057"/>
            <a:ext cx="3667760" cy="1035780"/>
          </a:xfrm>
          <a:prstGeom prst="rect">
            <a:avLst/>
          </a:prstGeom>
        </p:spPr>
      </p:pic>
      <p:pic>
        <p:nvPicPr>
          <p:cNvPr id="5" name="image26.jpeg" descr="C:\Users\Natalya\Desktop\maxresdefault (1).jpg"/>
          <p:cNvPicPr/>
          <p:nvPr/>
        </p:nvPicPr>
        <p:blipFill>
          <a:blip r:embed="rId3" cstate="print"/>
          <a:stretch>
            <a:fillRect/>
          </a:stretch>
        </p:blipFill>
        <p:spPr>
          <a:xfrm>
            <a:off x="5559228" y="4842071"/>
            <a:ext cx="2225479" cy="1348338"/>
          </a:xfrm>
          <a:prstGeom prst="rect">
            <a:avLst/>
          </a:prstGeom>
        </p:spPr>
      </p:pic>
    </p:spTree>
    <p:extLst>
      <p:ext uri="{BB962C8B-B14F-4D97-AF65-F5344CB8AC3E}">
        <p14:creationId xmlns:p14="http://schemas.microsoft.com/office/powerpoint/2010/main" val="1055425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ТРЕБОВАНИЯ К СТРУКТУРЕ ООП</a:t>
            </a:r>
            <a:r>
              <a:rPr lang="ru-RU" dirty="0">
                <a:solidFill>
                  <a:srgbClr val="FF0000"/>
                </a:solidFill>
              </a:rPr>
              <a:t/>
            </a:r>
            <a:br>
              <a:rPr lang="ru-RU" dirty="0">
                <a:solidFill>
                  <a:srgbClr val="FF0000"/>
                </a:solidFill>
              </a:rPr>
            </a:br>
            <a:endParaRPr lang="ru-RU" dirty="0">
              <a:solidFill>
                <a:srgbClr val="FF0000"/>
              </a:solidFill>
            </a:endParaRPr>
          </a:p>
        </p:txBody>
      </p:sp>
      <p:pic>
        <p:nvPicPr>
          <p:cNvPr id="4" name="image28.png" descr="C:\Users\Natalya\Desktop\Педсовет-октябрь\Картинки\Снимок-3.PNG"/>
          <p:cNvPicPr>
            <a:picLocks noGrp="1"/>
          </p:cNvPicPr>
          <p:nvPr>
            <p:ph idx="1"/>
          </p:nvPr>
        </p:nvPicPr>
        <p:blipFill>
          <a:blip r:embed="rId2" cstate="print"/>
          <a:stretch>
            <a:fillRect/>
          </a:stretch>
        </p:blipFill>
        <p:spPr>
          <a:xfrm>
            <a:off x="2850886" y="1602223"/>
            <a:ext cx="7126594" cy="4547724"/>
          </a:xfrm>
          <a:prstGeom prst="rect">
            <a:avLst/>
          </a:prstGeom>
        </p:spPr>
      </p:pic>
    </p:spTree>
    <p:extLst>
      <p:ext uri="{BB962C8B-B14F-4D97-AF65-F5344CB8AC3E}">
        <p14:creationId xmlns:p14="http://schemas.microsoft.com/office/powerpoint/2010/main" val="25528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Требования к результатам освоения программы</a:t>
            </a:r>
            <a:endParaRPr lang="ru-RU" dirty="0">
              <a:solidFill>
                <a:srgbClr val="FF0000"/>
              </a:solidFill>
            </a:endParaRPr>
          </a:p>
        </p:txBody>
      </p:sp>
      <p:sp>
        <p:nvSpPr>
          <p:cNvPr id="3" name="Объект 2"/>
          <p:cNvSpPr>
            <a:spLocks noGrp="1"/>
          </p:cNvSpPr>
          <p:nvPr>
            <p:ph idx="1"/>
          </p:nvPr>
        </p:nvSpPr>
        <p:spPr/>
        <p:txBody>
          <a:bodyPr/>
          <a:lstStyle/>
          <a:p>
            <a:r>
              <a:rPr lang="ru-RU" dirty="0"/>
              <a:t>Требования к результатам освоения программы уточнили и расширили по всем видам результатов – личностным, </a:t>
            </a:r>
            <a:r>
              <a:rPr lang="ru-RU" dirty="0" err="1"/>
              <a:t>метапредметным</a:t>
            </a:r>
            <a:r>
              <a:rPr lang="ru-RU" dirty="0"/>
              <a:t>, предметным. Также добавили результаты по каждому модулю основ религиозной культуры и светской этики. На уровне ООО установили требования к предметным результатам при углубленном изучении </a:t>
            </a:r>
            <a:r>
              <a:rPr lang="ru-RU" u="sng" dirty="0"/>
              <a:t>некоторых</a:t>
            </a:r>
            <a:r>
              <a:rPr lang="ru-RU" dirty="0"/>
              <a:t> дисциплин </a:t>
            </a:r>
            <a:r>
              <a:rPr lang="ru-RU" dirty="0" smtClean="0"/>
              <a:t>(п</a:t>
            </a:r>
            <a:r>
              <a:rPr lang="ru-RU" dirty="0"/>
              <a:t>. 8 ФГОС ООО)</a:t>
            </a:r>
          </a:p>
        </p:txBody>
      </p:sp>
    </p:spTree>
    <p:extLst>
      <p:ext uri="{BB962C8B-B14F-4D97-AF65-F5344CB8AC3E}">
        <p14:creationId xmlns:p14="http://schemas.microsoft.com/office/powerpoint/2010/main" val="2348553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Требования к пояснительной </a:t>
            </a:r>
            <a:r>
              <a:rPr lang="ru-RU" b="1" dirty="0" smtClean="0">
                <a:solidFill>
                  <a:srgbClr val="FF0000"/>
                </a:solidFill>
              </a:rPr>
              <a:t>записке ООП</a:t>
            </a:r>
            <a:endParaRPr lang="ru-RU" dirty="0">
              <a:solidFill>
                <a:srgbClr val="FF0000"/>
              </a:solidFill>
            </a:endParaRPr>
          </a:p>
        </p:txBody>
      </p:sp>
      <p:sp>
        <p:nvSpPr>
          <p:cNvPr id="4" name="Объект 3"/>
          <p:cNvSpPr>
            <a:spLocks noGrp="1"/>
          </p:cNvSpPr>
          <p:nvPr>
            <p:ph sz="half" idx="1"/>
          </p:nvPr>
        </p:nvSpPr>
        <p:spPr/>
        <p:txBody>
          <a:bodyPr>
            <a:normAutofit fontScale="70000" lnSpcReduction="20000"/>
          </a:bodyPr>
          <a:lstStyle/>
          <a:p>
            <a:r>
              <a:rPr lang="ru-RU" dirty="0"/>
              <a:t>Содержание пояснительной записки было разным для НОО и ООО</a:t>
            </a:r>
          </a:p>
        </p:txBody>
      </p:sp>
      <p:sp>
        <p:nvSpPr>
          <p:cNvPr id="5" name="Объект 4"/>
          <p:cNvSpPr>
            <a:spLocks noGrp="1"/>
          </p:cNvSpPr>
          <p:nvPr>
            <p:ph sz="half" idx="2"/>
          </p:nvPr>
        </p:nvSpPr>
        <p:spPr/>
        <p:txBody>
          <a:bodyPr>
            <a:normAutofit fontScale="70000" lnSpcReduction="20000"/>
          </a:bodyPr>
          <a:lstStyle/>
          <a:p>
            <a:r>
              <a:rPr lang="ru-RU" dirty="0"/>
              <a:t>Теперь содержание пояснительной записки одинаковое. На уровне НОО больше не нужно указывать состав участников образовательных отношений и общие подходы к организации внеурочной деятельности, но необходимо прописать механизмы реализации программы (п. 30.1 ФГОС НОО). </a:t>
            </a:r>
            <a:endParaRPr lang="ru-RU" dirty="0" smtClean="0"/>
          </a:p>
          <a:p>
            <a:r>
              <a:rPr lang="ru-RU" dirty="0" smtClean="0"/>
              <a:t>А </a:t>
            </a:r>
            <a:r>
              <a:rPr lang="ru-RU" dirty="0"/>
              <a:t>на уровне ООО понадобится добавить общую характеристику программы. Еще для ООО нужно описать механизмы реализации программы. Это касается и индивидуальных учебных планов (п. 31.1 ФГОС ООО)</a:t>
            </a:r>
          </a:p>
        </p:txBody>
      </p:sp>
    </p:spTree>
    <p:extLst>
      <p:ext uri="{BB962C8B-B14F-4D97-AF65-F5344CB8AC3E}">
        <p14:creationId xmlns:p14="http://schemas.microsoft.com/office/powerpoint/2010/main" val="237197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Требования к структуре содержательного раздела ООП</a:t>
            </a:r>
            <a:endParaRPr lang="ru-RU" dirty="0">
              <a:solidFill>
                <a:srgbClr val="FF0000"/>
              </a:solidFill>
            </a:endParaRPr>
          </a:p>
        </p:txBody>
      </p:sp>
      <p:sp>
        <p:nvSpPr>
          <p:cNvPr id="3" name="Объект 2"/>
          <p:cNvSpPr>
            <a:spLocks noGrp="1"/>
          </p:cNvSpPr>
          <p:nvPr>
            <p:ph sz="half" idx="1"/>
          </p:nvPr>
        </p:nvSpPr>
        <p:spPr>
          <a:xfrm>
            <a:off x="1298447" y="2560320"/>
            <a:ext cx="9536787" cy="3274038"/>
          </a:xfrm>
        </p:spPr>
        <p:txBody>
          <a:bodyPr/>
          <a:lstStyle/>
          <a:p>
            <a:r>
              <a:rPr lang="ru-RU" dirty="0"/>
              <a:t>На уровне НОО </a:t>
            </a:r>
            <a:r>
              <a:rPr lang="ru-RU" u="sng" dirty="0"/>
              <a:t>убрали</a:t>
            </a:r>
            <a:r>
              <a:rPr lang="ru-RU" dirty="0"/>
              <a:t> программу коррекционной работы и программу формирования экологической культуры, здорового и безопасного образа жизни (п. 31 ФГОС НОО). </a:t>
            </a:r>
            <a:endParaRPr lang="ru-RU" dirty="0" smtClean="0"/>
          </a:p>
          <a:p>
            <a:r>
              <a:rPr lang="ru-RU" dirty="0" smtClean="0"/>
              <a:t>На </a:t>
            </a:r>
            <a:r>
              <a:rPr lang="ru-RU" dirty="0"/>
              <a:t>уровне ООО вместо программы </a:t>
            </a:r>
            <a:r>
              <a:rPr lang="ru-RU" u="sng" dirty="0">
                <a:solidFill>
                  <a:srgbClr val="FF0000"/>
                </a:solidFill>
              </a:rPr>
              <a:t>развития</a:t>
            </a:r>
            <a:r>
              <a:rPr lang="ru-RU" dirty="0">
                <a:solidFill>
                  <a:srgbClr val="FF0000"/>
                </a:solidFill>
              </a:rPr>
              <a:t> </a:t>
            </a:r>
            <a:r>
              <a:rPr lang="ru-RU" dirty="0"/>
              <a:t>УУД указали программу </a:t>
            </a:r>
            <a:r>
              <a:rPr lang="ru-RU" u="sng" dirty="0">
                <a:solidFill>
                  <a:srgbClr val="FF0000"/>
                </a:solidFill>
              </a:rPr>
              <a:t>формирования</a:t>
            </a:r>
            <a:r>
              <a:rPr lang="ru-RU" dirty="0">
                <a:solidFill>
                  <a:srgbClr val="FF0000"/>
                </a:solidFill>
              </a:rPr>
              <a:t> </a:t>
            </a:r>
            <a:r>
              <a:rPr lang="ru-RU" dirty="0"/>
              <a:t>УУД. Программу коррекционной работы нужно включать, </a:t>
            </a:r>
            <a:r>
              <a:rPr lang="ru-RU" u="sng" dirty="0"/>
              <a:t>если</a:t>
            </a:r>
            <a:r>
              <a:rPr lang="ru-RU" dirty="0"/>
              <a:t> в школе обучаются дети с ОВЗ. Также добавили рабочие программы учебных модулей (п. 32 ФГОС ООО)</a:t>
            </a:r>
          </a:p>
        </p:txBody>
      </p:sp>
    </p:spTree>
    <p:extLst>
      <p:ext uri="{BB962C8B-B14F-4D97-AF65-F5344CB8AC3E}">
        <p14:creationId xmlns:p14="http://schemas.microsoft.com/office/powerpoint/2010/main" val="295236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Требования к рабочим программам</a:t>
            </a:r>
            <a:endParaRPr lang="ru-RU" dirty="0">
              <a:solidFill>
                <a:srgbClr val="FF0000"/>
              </a:solidFill>
            </a:endParaRPr>
          </a:p>
        </p:txBody>
      </p:sp>
      <p:sp>
        <p:nvSpPr>
          <p:cNvPr id="3" name="Объект 2"/>
          <p:cNvSpPr>
            <a:spLocks noGrp="1"/>
          </p:cNvSpPr>
          <p:nvPr>
            <p:ph sz="half" idx="1"/>
          </p:nvPr>
        </p:nvSpPr>
        <p:spPr/>
        <p:txBody>
          <a:bodyPr>
            <a:normAutofit/>
          </a:bodyPr>
          <a:lstStyle/>
          <a:p>
            <a:r>
              <a:rPr lang="ru-RU" sz="1200" dirty="0"/>
              <a:t>Не было требований: к тематическому планированию курса </a:t>
            </a:r>
            <a:r>
              <a:rPr lang="ru-RU" sz="1200" dirty="0" err="1"/>
              <a:t>внеурочки</a:t>
            </a:r>
            <a:r>
              <a:rPr lang="ru-RU" sz="1200" dirty="0"/>
              <a:t> с учетом рабочей программы воспитания; тематическому планированию рабочих программ с учетом возможности использования электронных образовательных ресурсов и цифровых образовательных платформ по каждой теме; формам проведения внеурочных занятий</a:t>
            </a:r>
          </a:p>
        </p:txBody>
      </p:sp>
      <p:sp>
        <p:nvSpPr>
          <p:cNvPr id="4" name="Объект 3"/>
          <p:cNvSpPr>
            <a:spLocks noGrp="1"/>
          </p:cNvSpPr>
          <p:nvPr>
            <p:ph sz="half" idx="2"/>
          </p:nvPr>
        </p:nvSpPr>
        <p:spPr/>
        <p:txBody>
          <a:bodyPr>
            <a:noAutofit/>
          </a:bodyPr>
          <a:lstStyle/>
          <a:p>
            <a:r>
              <a:rPr lang="ru-RU" sz="1200" dirty="0"/>
              <a:t>Рабочие программы учебных предметов, курсов и модулей необходимо формировать с учетом рабочей программы воспитания. </a:t>
            </a:r>
            <a:endParaRPr lang="ru-RU" sz="1200" dirty="0" smtClean="0"/>
          </a:p>
          <a:p>
            <a:r>
              <a:rPr lang="ru-RU" sz="1200" dirty="0" smtClean="0"/>
              <a:t>В </a:t>
            </a:r>
            <a:r>
              <a:rPr lang="ru-RU" sz="1200" dirty="0"/>
              <a:t>тематическом планировании нужно указать, что по каждой теме </a:t>
            </a:r>
            <a:r>
              <a:rPr lang="ru-RU" sz="1200" u="sng" dirty="0"/>
              <a:t>возможно</a:t>
            </a:r>
            <a:r>
              <a:rPr lang="ru-RU" sz="1200" dirty="0"/>
              <a:t> использовать электронные образовательные </a:t>
            </a:r>
            <a:r>
              <a:rPr lang="ru-RU" sz="1200" dirty="0" smtClean="0"/>
              <a:t>ресурсы </a:t>
            </a:r>
          </a:p>
          <a:p>
            <a:pPr marL="0" indent="0">
              <a:buNone/>
            </a:pPr>
            <a:r>
              <a:rPr lang="ru-RU" sz="1200" dirty="0"/>
              <a:t> </a:t>
            </a:r>
            <a:r>
              <a:rPr lang="ru-RU" sz="1200" dirty="0" smtClean="0"/>
              <a:t>      ( указать их перечень). Требования </a:t>
            </a:r>
            <a:r>
              <a:rPr lang="ru-RU" sz="1200" dirty="0"/>
              <a:t>к рабочим программам </a:t>
            </a:r>
            <a:r>
              <a:rPr lang="ru-RU" sz="1200" dirty="0" smtClean="0"/>
              <a:t>едины. </a:t>
            </a:r>
          </a:p>
          <a:p>
            <a:r>
              <a:rPr lang="ru-RU" sz="1200" dirty="0" smtClean="0"/>
              <a:t>Но </a:t>
            </a:r>
            <a:r>
              <a:rPr lang="ru-RU" sz="1200" dirty="0"/>
              <a:t>в описании к учебным курсам такой деятельности обязательно нужно указать форму проведения занятия (п. 31.1 ФГОС НОО, п. 32.1 ФГОС ООО</a:t>
            </a:r>
            <a:r>
              <a:rPr lang="ru-RU" sz="1200" dirty="0" smtClean="0"/>
              <a:t>)</a:t>
            </a:r>
          </a:p>
          <a:p>
            <a:pPr marL="0" indent="0">
              <a:buNone/>
            </a:pPr>
            <a:r>
              <a:rPr lang="ru-RU" sz="1200" b="1" dirty="0" smtClean="0"/>
              <a:t>Требования </a:t>
            </a:r>
            <a:r>
              <a:rPr lang="ru-RU" sz="1200" b="1" dirty="0"/>
              <a:t>к образовательным результатам разбили по годам обучения </a:t>
            </a:r>
            <a:endParaRPr lang="ru-RU" sz="1200" dirty="0"/>
          </a:p>
          <a:p>
            <a:pPr marL="0" indent="0">
              <a:buNone/>
            </a:pPr>
            <a:r>
              <a:rPr lang="ru-RU" sz="1200" dirty="0" smtClean="0"/>
              <a:t>Раньше </a:t>
            </a:r>
            <a:r>
              <a:rPr lang="ru-RU" sz="1200" dirty="0"/>
              <a:t>педагоги распределяли предметные образовательные результаты по годам обучения самостоятельно, теперь на промежуточной аттестации школа должна проверять те результаты и в таком </a:t>
            </a:r>
            <a:r>
              <a:rPr lang="ru-RU" sz="1200" dirty="0" smtClean="0"/>
              <a:t>порядке</a:t>
            </a:r>
            <a:r>
              <a:rPr lang="ru-RU" sz="1200" dirty="0"/>
              <a:t>, который прописан во ФГОС основного общего образования) </a:t>
            </a:r>
            <a:endParaRPr lang="ru-RU" sz="1200" dirty="0" smtClean="0"/>
          </a:p>
        </p:txBody>
      </p:sp>
    </p:spTree>
    <p:extLst>
      <p:ext uri="{BB962C8B-B14F-4D97-AF65-F5344CB8AC3E}">
        <p14:creationId xmlns:p14="http://schemas.microsoft.com/office/powerpoint/2010/main" val="406878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ФГОС</a:t>
            </a:r>
            <a:endParaRPr lang="ru-RU" b="1" dirty="0">
              <a:solidFill>
                <a:srgbClr val="FF0000"/>
              </a:solidFill>
            </a:endParaRPr>
          </a:p>
        </p:txBody>
      </p:sp>
      <p:sp>
        <p:nvSpPr>
          <p:cNvPr id="3" name="Объект 2"/>
          <p:cNvSpPr>
            <a:spLocks noGrp="1"/>
          </p:cNvSpPr>
          <p:nvPr>
            <p:ph idx="1"/>
          </p:nvPr>
        </p:nvSpPr>
        <p:spPr/>
        <p:txBody>
          <a:bodyPr>
            <a:noAutofit/>
          </a:bodyPr>
          <a:lstStyle/>
          <a:p>
            <a:r>
              <a:rPr lang="ru-RU" b="1" dirty="0"/>
              <a:t>Федеральный государственный образовательный стандарт </a:t>
            </a:r>
            <a:r>
              <a:rPr lang="ru-RU" dirty="0"/>
              <a:t>- </a:t>
            </a:r>
            <a:r>
              <a:rPr lang="ru-RU" dirty="0"/>
              <a:t> это совокупность требований, обязательных при реализации основных образовательных программ начального общего, основного общего, среднего </a:t>
            </a:r>
            <a:r>
              <a:rPr lang="ru-RU" dirty="0" smtClean="0"/>
              <a:t>общего</a:t>
            </a:r>
            <a:r>
              <a:rPr lang="ru-RU" dirty="0"/>
              <a:t>, начального профессионального, среднего профессионального и высшего профессионального образования образовательными учреждениями, имеющими </a:t>
            </a:r>
            <a:r>
              <a:rPr lang="ru-RU" dirty="0" smtClean="0"/>
              <a:t>государственную аккредитацию.</a:t>
            </a:r>
            <a:endParaRPr lang="ru-RU" dirty="0"/>
          </a:p>
        </p:txBody>
      </p:sp>
    </p:spTree>
    <p:extLst>
      <p:ext uri="{BB962C8B-B14F-4D97-AF65-F5344CB8AC3E}">
        <p14:creationId xmlns:p14="http://schemas.microsoft.com/office/powerpoint/2010/main" val="1113432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37" y="606905"/>
            <a:ext cx="9972380" cy="563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19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rPr>
              <a:t>Примерные рабочие программы</a:t>
            </a:r>
            <a:endParaRPr lang="ru-RU" sz="3600" b="1" dirty="0">
              <a:solidFill>
                <a:srgbClr val="FF0000"/>
              </a:solidFill>
            </a:endParaRPr>
          </a:p>
        </p:txBody>
      </p:sp>
      <p:sp>
        <p:nvSpPr>
          <p:cNvPr id="3" name="Объект 2"/>
          <p:cNvSpPr>
            <a:spLocks noGrp="1"/>
          </p:cNvSpPr>
          <p:nvPr>
            <p:ph sz="half" idx="1"/>
          </p:nvPr>
        </p:nvSpPr>
        <p:spPr>
          <a:xfrm>
            <a:off x="1298448" y="2560320"/>
            <a:ext cx="9633892" cy="3346866"/>
          </a:xfrm>
        </p:spPr>
        <p:txBody>
          <a:bodyPr/>
          <a:lstStyle/>
          <a:p>
            <a:r>
              <a:rPr lang="ru-RU" dirty="0"/>
              <a:t>https://</a:t>
            </a:r>
            <a:r>
              <a:rPr lang="ru-RU" dirty="0" smtClean="0"/>
              <a:t>edsoo.ru/Primernie_rabochie_progra.htm </a:t>
            </a:r>
          </a:p>
          <a:p>
            <a:r>
              <a:rPr lang="ru-RU" dirty="0" smtClean="0"/>
              <a:t>Портал единое содержание общего образования опубликовал </a:t>
            </a:r>
            <a:r>
              <a:rPr lang="ru-RU" dirty="0"/>
              <a:t>на своем сайте для общественного обсуждения примерные рабочие программы по ряду учебных предметов. </a:t>
            </a:r>
          </a:p>
          <a:p>
            <a:endParaRPr lang="ru-RU" dirty="0"/>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0608" y="3948913"/>
            <a:ext cx="3973190" cy="2103930"/>
          </a:xfrm>
          <a:prstGeom prst="rect">
            <a:avLst/>
          </a:prstGeom>
          <a:noFill/>
          <a:ln>
            <a:noFill/>
          </a:ln>
        </p:spPr>
      </p:pic>
    </p:spTree>
    <p:extLst>
      <p:ext uri="{BB962C8B-B14F-4D97-AF65-F5344CB8AC3E}">
        <p14:creationId xmlns:p14="http://schemas.microsoft.com/office/powerpoint/2010/main" val="4115455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Использование электронных средств обучения, дистанционных технологий</a:t>
            </a:r>
            <a:endParaRPr lang="ru-RU" dirty="0">
              <a:solidFill>
                <a:srgbClr val="FF0000"/>
              </a:solidFill>
            </a:endParaRPr>
          </a:p>
        </p:txBody>
      </p:sp>
      <p:sp>
        <p:nvSpPr>
          <p:cNvPr id="3" name="Объект 2"/>
          <p:cNvSpPr>
            <a:spLocks noGrp="1"/>
          </p:cNvSpPr>
          <p:nvPr>
            <p:ph sz="half" idx="1"/>
          </p:nvPr>
        </p:nvSpPr>
        <p:spPr/>
        <p:txBody>
          <a:bodyPr>
            <a:normAutofit fontScale="70000" lnSpcReduction="20000"/>
          </a:bodyPr>
          <a:lstStyle/>
          <a:p>
            <a:r>
              <a:rPr lang="ru-RU" dirty="0"/>
              <a:t>Настолько подробных норм не было</a:t>
            </a:r>
          </a:p>
        </p:txBody>
      </p:sp>
      <p:sp>
        <p:nvSpPr>
          <p:cNvPr id="4" name="Объект 3"/>
          <p:cNvSpPr>
            <a:spLocks noGrp="1"/>
          </p:cNvSpPr>
          <p:nvPr>
            <p:ph sz="half" idx="2"/>
          </p:nvPr>
        </p:nvSpPr>
        <p:spPr/>
        <p:txBody>
          <a:bodyPr>
            <a:normAutofit fontScale="70000" lnSpcReduction="20000"/>
          </a:bodyPr>
          <a:lstStyle/>
          <a:p>
            <a:r>
              <a:rPr lang="ru-RU" dirty="0"/>
              <a:t>Зафиксировали право школы применять различные образовательные технологии. Например, электронное обучение и дистанционные образовательные технологии (п. 19 ФГОС НОО, п. 19 ФГОС ООО). </a:t>
            </a:r>
            <a:endParaRPr lang="ru-RU" dirty="0" smtClean="0"/>
          </a:p>
          <a:p>
            <a:r>
              <a:rPr lang="ru-RU" dirty="0" smtClean="0"/>
              <a:t>Но, если </a:t>
            </a:r>
            <a:r>
              <a:rPr lang="ru-RU" dirty="0"/>
              <a:t>школьники учатся с использованием дистанционных технологий, их нужно обеспечить индивидуальным авторизованным доступом ко всем ресурсам. Причем доступ должен быть как на территории школы, так и за ее пределами (п. 34.4 ФГОС НОО, п. 35.4 ФГОС ООО)</a:t>
            </a:r>
          </a:p>
        </p:txBody>
      </p:sp>
    </p:spTree>
    <p:extLst>
      <p:ext uri="{BB962C8B-B14F-4D97-AF65-F5344CB8AC3E}">
        <p14:creationId xmlns:p14="http://schemas.microsoft.com/office/powerpoint/2010/main" val="3524236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rgbClr val="FF0000"/>
                </a:solidFill>
              </a:rPr>
              <a:t>Тематические модули по учебным предметам</a:t>
            </a:r>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 </a:t>
            </a:r>
            <a:r>
              <a:rPr lang="ru-RU" dirty="0"/>
              <a:t>В новых ФГОС требования к результатам разделили на тематические модули по предметам. Во ФГОС НОО тематические модули указали для учебных предметов «Изобразительное искусство», «Музыка», «Технология», «Физическая культура», «ОРКСЭ». Во ФГОС ООО добавили требования по тематическим модулям и для основ безопасности жизнедеятельности, родной литературы и родного языка</a:t>
            </a:r>
            <a:r>
              <a:rPr lang="ru-RU" dirty="0" smtClean="0"/>
              <a:t>. Изменения по предметам: история, обществознание (финансовая грамотность), информатика (фишинг, основы программирования), ОБЖ (исключен блок про воинскую службу).</a:t>
            </a:r>
            <a:endParaRPr lang="ru-RU" dirty="0"/>
          </a:p>
          <a:p>
            <a:pPr marL="0" indent="0">
              <a:buNone/>
            </a:pPr>
            <a:r>
              <a:rPr lang="ru-RU" dirty="0" smtClean="0"/>
              <a:t> </a:t>
            </a:r>
            <a:r>
              <a:rPr lang="ru-RU" dirty="0"/>
              <a:t>ФГОС определяют обязательные для изучения модули. Также в них описали такие модули, которые можно изучать, если есть определенные природно-климатические условия, материально-техническое обеспечение и контингент учеников. Например, к ним отнесли «Растениеводство», «Животноводство» учебного предмета «Технология». Для физкультуры такими модулями стали «Зимние виды спорта» и «Плавание».</a:t>
            </a:r>
          </a:p>
        </p:txBody>
      </p:sp>
    </p:spTree>
    <p:extLst>
      <p:ext uri="{BB962C8B-B14F-4D97-AF65-F5344CB8AC3E}">
        <p14:creationId xmlns:p14="http://schemas.microsoft.com/office/powerpoint/2010/main" val="1582800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Содержание календарного плана воспитательной работы</a:t>
            </a:r>
            <a:endParaRPr lang="ru-RU" dirty="0">
              <a:solidFill>
                <a:srgbClr val="FF0000"/>
              </a:solidFill>
            </a:endParaRPr>
          </a:p>
        </p:txBody>
      </p:sp>
      <p:sp>
        <p:nvSpPr>
          <p:cNvPr id="3" name="Объект 2"/>
          <p:cNvSpPr>
            <a:spLocks noGrp="1"/>
          </p:cNvSpPr>
          <p:nvPr>
            <p:ph sz="half" idx="1"/>
          </p:nvPr>
        </p:nvSpPr>
        <p:spPr/>
        <p:txBody>
          <a:bodyPr/>
          <a:lstStyle/>
          <a:p>
            <a:r>
              <a:rPr lang="ru-RU" dirty="0"/>
              <a:t>Ранее календарный план воспитательной работы </a:t>
            </a:r>
            <a:r>
              <a:rPr lang="ru-RU" u="sng" dirty="0"/>
              <a:t>только упоминался</a:t>
            </a:r>
            <a:r>
              <a:rPr lang="ru-RU" dirty="0"/>
              <a:t> в федеральных государственных образовательных стандартах</a:t>
            </a:r>
          </a:p>
        </p:txBody>
      </p:sp>
      <p:sp>
        <p:nvSpPr>
          <p:cNvPr id="4" name="Объект 3"/>
          <p:cNvSpPr>
            <a:spLocks noGrp="1"/>
          </p:cNvSpPr>
          <p:nvPr>
            <p:ph sz="half" idx="2"/>
          </p:nvPr>
        </p:nvSpPr>
        <p:spPr/>
        <p:txBody>
          <a:bodyPr/>
          <a:lstStyle/>
          <a:p>
            <a:r>
              <a:rPr lang="ru-RU" dirty="0"/>
              <a:t>Указали, что в план нужно включать </a:t>
            </a:r>
            <a:r>
              <a:rPr lang="ru-RU" u="sng" dirty="0"/>
              <a:t>не только</a:t>
            </a:r>
            <a:r>
              <a:rPr lang="ru-RU" dirty="0"/>
              <a:t> те мероприятия, которые организует и проводит школа, но и те, в которых она просто участвует (п. 32</a:t>
            </a:r>
            <a:r>
              <a:rPr lang="ru-RU" b="1" dirty="0"/>
              <a:t> </a:t>
            </a:r>
            <a:r>
              <a:rPr lang="ru-RU" dirty="0"/>
              <a:t>ФГОС НОО, п. 33 ФГОС ООО)</a:t>
            </a:r>
          </a:p>
        </p:txBody>
      </p:sp>
    </p:spTree>
    <p:extLst>
      <p:ext uri="{BB962C8B-B14F-4D97-AF65-F5344CB8AC3E}">
        <p14:creationId xmlns:p14="http://schemas.microsoft.com/office/powerpoint/2010/main" val="128681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solidFill>
                  <a:srgbClr val="FF0000"/>
                </a:solidFill>
              </a:rPr>
              <a:t>Перечень обязательных предметных областей, учебных предметов и учебных модулей</a:t>
            </a:r>
            <a:endParaRPr lang="ru-RU" sz="3600" dirty="0">
              <a:solidFill>
                <a:srgbClr val="FF0000"/>
              </a:solidFill>
            </a:endParaRPr>
          </a:p>
        </p:txBody>
      </p:sp>
      <p:sp>
        <p:nvSpPr>
          <p:cNvPr id="3" name="Объект 2"/>
          <p:cNvSpPr>
            <a:spLocks noGrp="1"/>
          </p:cNvSpPr>
          <p:nvPr>
            <p:ph sz="half" idx="1"/>
          </p:nvPr>
        </p:nvSpPr>
        <p:spPr>
          <a:xfrm>
            <a:off x="1298448" y="2560320"/>
            <a:ext cx="9561064" cy="3427786"/>
          </a:xfrm>
        </p:spPr>
        <p:txBody>
          <a:bodyPr>
            <a:normAutofit fontScale="92500" lnSpcReduction="20000"/>
          </a:bodyPr>
          <a:lstStyle/>
          <a:p>
            <a:r>
              <a:rPr lang="ru-RU" b="1" dirty="0" smtClean="0"/>
              <a:t>В ООП ООО</a:t>
            </a:r>
            <a:r>
              <a:rPr lang="ru-RU" dirty="0" smtClean="0"/>
              <a:t>: в </a:t>
            </a:r>
            <a:r>
              <a:rPr lang="ru-RU" dirty="0"/>
              <a:t>предметной области «Математика и информатика» </a:t>
            </a:r>
            <a:r>
              <a:rPr lang="ru-RU" dirty="0" smtClean="0"/>
              <a:t>учебный </a:t>
            </a:r>
            <a:r>
              <a:rPr lang="ru-RU" dirty="0"/>
              <a:t>предмет «</a:t>
            </a:r>
            <a:r>
              <a:rPr lang="ru-RU" dirty="0" smtClean="0"/>
              <a:t>Математика» теперь включает учебные </a:t>
            </a:r>
            <a:r>
              <a:rPr lang="ru-RU" dirty="0"/>
              <a:t>курсы «Алгебра», «Геометрия» и «Вероятность и статистика». </a:t>
            </a:r>
            <a:endParaRPr lang="ru-RU" dirty="0" smtClean="0"/>
          </a:p>
          <a:p>
            <a:r>
              <a:rPr lang="ru-RU" dirty="0" smtClean="0"/>
              <a:t>Также </a:t>
            </a:r>
            <a:r>
              <a:rPr lang="ru-RU" dirty="0"/>
              <a:t>изменили структуру предметной области «Общественно-научные предметы». Теперь учебный предмет «История» включает учебные курсы «История России» и «Всеобщая история». </a:t>
            </a:r>
            <a:endParaRPr lang="ru-RU" dirty="0" smtClean="0"/>
          </a:p>
          <a:p>
            <a:r>
              <a:rPr lang="ru-RU" dirty="0" smtClean="0"/>
              <a:t>В </a:t>
            </a:r>
            <a:r>
              <a:rPr lang="ru-RU" dirty="0"/>
              <a:t>предметную область «ОРКСЭ» и «ОДНКНР» входят учебные модули по основам православной, исламской, буддистской, иудейской культур, религиозных культур народов России, светской этике. Родители могут выбрать любой модуль. Свое решение им понадобится оформить письменно </a:t>
            </a:r>
            <a:r>
              <a:rPr lang="ru-RU" dirty="0" smtClean="0"/>
              <a:t>согласно заявления </a:t>
            </a:r>
            <a:r>
              <a:rPr lang="ru-RU" dirty="0"/>
              <a:t>(п. 32.1 ФГОС НОО, п. 33.1 ФГОС ООО). </a:t>
            </a:r>
          </a:p>
        </p:txBody>
      </p:sp>
    </p:spTree>
    <p:extLst>
      <p:ext uri="{BB962C8B-B14F-4D97-AF65-F5344CB8AC3E}">
        <p14:creationId xmlns:p14="http://schemas.microsoft.com/office/powerpoint/2010/main" val="361589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Объем часов аудиторной нагрузки</a:t>
            </a:r>
            <a:endParaRPr lang="ru-RU" dirty="0">
              <a:solidFill>
                <a:srgbClr val="FF0000"/>
              </a:solidFill>
            </a:endParaRPr>
          </a:p>
        </p:txBody>
      </p:sp>
      <p:sp>
        <p:nvSpPr>
          <p:cNvPr id="3" name="Объект 2"/>
          <p:cNvSpPr>
            <a:spLocks noGrp="1"/>
          </p:cNvSpPr>
          <p:nvPr>
            <p:ph sz="half" idx="1"/>
          </p:nvPr>
        </p:nvSpPr>
        <p:spPr/>
        <p:txBody>
          <a:bodyPr>
            <a:normAutofit fontScale="92500" lnSpcReduction="10000"/>
          </a:bodyPr>
          <a:lstStyle/>
          <a:p>
            <a:r>
              <a:rPr lang="ru-RU" dirty="0"/>
              <a:t>ФГОС НОО: 2904 – минимум, </a:t>
            </a:r>
          </a:p>
          <a:p>
            <a:pPr marL="0" indent="0">
              <a:buNone/>
            </a:pPr>
            <a:r>
              <a:rPr lang="ru-RU" dirty="0"/>
              <a:t>3345 – </a:t>
            </a:r>
            <a:r>
              <a:rPr lang="ru-RU" dirty="0" smtClean="0"/>
              <a:t>максимум</a:t>
            </a:r>
          </a:p>
          <a:p>
            <a:pPr marL="0" indent="0">
              <a:buNone/>
            </a:pPr>
            <a:endParaRPr lang="ru-RU" dirty="0"/>
          </a:p>
          <a:p>
            <a:r>
              <a:rPr lang="ru-RU" dirty="0"/>
              <a:t>ФГОС ООО: 5267 – минимум, </a:t>
            </a:r>
          </a:p>
          <a:p>
            <a:pPr marL="0" indent="0">
              <a:buNone/>
            </a:pPr>
            <a:r>
              <a:rPr lang="ru-RU" dirty="0"/>
              <a:t>6020 – </a:t>
            </a:r>
            <a:r>
              <a:rPr lang="ru-RU" dirty="0" smtClean="0"/>
              <a:t>максимум</a:t>
            </a:r>
          </a:p>
          <a:p>
            <a:pPr marL="0" indent="0">
              <a:buNone/>
            </a:pPr>
            <a:r>
              <a:rPr lang="ru-RU" b="1" dirty="0"/>
              <a:t>Объем внеурочной деятельности на уровне </a:t>
            </a:r>
            <a:r>
              <a:rPr lang="ru-RU" b="1" dirty="0" smtClean="0"/>
              <a:t>НОО - 1350 часов</a:t>
            </a:r>
            <a:endParaRPr lang="ru-RU" dirty="0"/>
          </a:p>
        </p:txBody>
      </p:sp>
      <p:sp>
        <p:nvSpPr>
          <p:cNvPr id="4" name="Объект 3"/>
          <p:cNvSpPr>
            <a:spLocks noGrp="1"/>
          </p:cNvSpPr>
          <p:nvPr>
            <p:ph sz="half" idx="2"/>
          </p:nvPr>
        </p:nvSpPr>
        <p:spPr/>
        <p:txBody>
          <a:bodyPr>
            <a:normAutofit fontScale="92500" lnSpcReduction="10000"/>
          </a:bodyPr>
          <a:lstStyle/>
          <a:p>
            <a:r>
              <a:rPr lang="ru-RU" dirty="0"/>
              <a:t>ФГОС НОО: 2954 – минимум, 3190 – максимум </a:t>
            </a:r>
          </a:p>
          <a:p>
            <a:pPr marL="0" indent="0">
              <a:buNone/>
            </a:pPr>
            <a:r>
              <a:rPr lang="ru-RU" dirty="0"/>
              <a:t>(п. 32.1 ФГОС НОО)</a:t>
            </a:r>
          </a:p>
          <a:p>
            <a:r>
              <a:rPr lang="ru-RU" dirty="0"/>
              <a:t>ФГОС ООО: 5058 – минимум, 5549 – максимум </a:t>
            </a:r>
          </a:p>
          <a:p>
            <a:pPr marL="0" indent="0">
              <a:buNone/>
            </a:pPr>
            <a:r>
              <a:rPr lang="ru-RU" dirty="0"/>
              <a:t>(п. 33.1 ФГОС ООО</a:t>
            </a:r>
            <a:r>
              <a:rPr lang="ru-RU" dirty="0" smtClean="0"/>
              <a:t>)</a:t>
            </a:r>
          </a:p>
          <a:p>
            <a:pPr marL="0" indent="0">
              <a:buNone/>
            </a:pPr>
            <a:r>
              <a:rPr lang="ru-RU" b="1" dirty="0"/>
              <a:t>Объем внеурочной деятельности на уровне Н</a:t>
            </a:r>
            <a:r>
              <a:rPr lang="ru-RU" b="1" dirty="0" smtClean="0"/>
              <a:t>ОО - </a:t>
            </a:r>
            <a:r>
              <a:rPr lang="ru-RU" b="1" dirty="0"/>
              <a:t>1320 часов </a:t>
            </a:r>
            <a:r>
              <a:rPr lang="ru-RU" b="1" dirty="0" smtClean="0"/>
              <a:t> </a:t>
            </a:r>
            <a:endParaRPr lang="ru-RU" b="1" dirty="0"/>
          </a:p>
        </p:txBody>
      </p:sp>
    </p:spTree>
    <p:extLst>
      <p:ext uri="{BB962C8B-B14F-4D97-AF65-F5344CB8AC3E}">
        <p14:creationId xmlns:p14="http://schemas.microsoft.com/office/powerpoint/2010/main" val="45881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Ученики с ОВЗ </a:t>
            </a:r>
            <a:endParaRPr lang="ru-RU" dirty="0">
              <a:solidFill>
                <a:srgbClr val="FF0000"/>
              </a:solidFill>
            </a:endParaRPr>
          </a:p>
        </p:txBody>
      </p:sp>
      <p:sp>
        <p:nvSpPr>
          <p:cNvPr id="3" name="Объект 2"/>
          <p:cNvSpPr>
            <a:spLocks noGrp="1"/>
          </p:cNvSpPr>
          <p:nvPr>
            <p:ph sz="half" idx="1"/>
          </p:nvPr>
        </p:nvSpPr>
        <p:spPr>
          <a:xfrm>
            <a:off x="1298448" y="2560320"/>
            <a:ext cx="9779548" cy="3346866"/>
          </a:xfrm>
        </p:spPr>
        <p:txBody>
          <a:bodyPr>
            <a:normAutofit fontScale="92500"/>
          </a:bodyPr>
          <a:lstStyle/>
          <a:p>
            <a:r>
              <a:rPr lang="ru-RU" dirty="0"/>
              <a:t>В разделе «Общие положения» указали, что ФГОС НОО не нужно применять для обучения детей с ОВЗ и интеллектуальными нарушениями. </a:t>
            </a:r>
            <a:endParaRPr lang="ru-RU" dirty="0" smtClean="0"/>
          </a:p>
          <a:p>
            <a:r>
              <a:rPr lang="ru-RU" dirty="0" smtClean="0"/>
              <a:t>Адаптированные </a:t>
            </a:r>
            <a:r>
              <a:rPr lang="ru-RU" dirty="0"/>
              <a:t>программы на уровне ООО разрабатывают на основе нового ФГОС ООО. Для этого в него внесли вариации предметов. Например, для глухих и слабослышащих можно не включать в программу музыку. При этом для всех детей с ОВЗ вместо физкультуры надо внести адаптивную физкультуру. Если школа увеличивает срок освоения адаптированной программы до шести лет, то объем аудиторных часов не может превышать 6018. </a:t>
            </a:r>
          </a:p>
        </p:txBody>
      </p:sp>
    </p:spTree>
    <p:extLst>
      <p:ext uri="{BB962C8B-B14F-4D97-AF65-F5344CB8AC3E}">
        <p14:creationId xmlns:p14="http://schemas.microsoft.com/office/powerpoint/2010/main" val="2493908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Оснащение кабинетов</a:t>
            </a:r>
            <a:endParaRPr lang="ru-RU" dirty="0">
              <a:solidFill>
                <a:srgbClr val="FF0000"/>
              </a:solidFill>
            </a:endParaRPr>
          </a:p>
        </p:txBody>
      </p:sp>
      <p:sp>
        <p:nvSpPr>
          <p:cNvPr id="3" name="Объект 2"/>
          <p:cNvSpPr>
            <a:spLocks noGrp="1"/>
          </p:cNvSpPr>
          <p:nvPr>
            <p:ph sz="half" idx="1"/>
          </p:nvPr>
        </p:nvSpPr>
        <p:spPr/>
        <p:txBody>
          <a:bodyPr>
            <a:normAutofit fontScale="92500"/>
          </a:bodyPr>
          <a:lstStyle/>
          <a:p>
            <a:r>
              <a:rPr lang="ru-RU" dirty="0"/>
              <a:t>Были общие требования к оснащению кабинетов. Так, в школе должны быть лингафонные кабинеты и помещения для проектной деятельности, занятий музыкой</a:t>
            </a:r>
          </a:p>
        </p:txBody>
      </p:sp>
      <p:sp>
        <p:nvSpPr>
          <p:cNvPr id="4" name="Объект 3"/>
          <p:cNvSpPr>
            <a:spLocks noGrp="1"/>
          </p:cNvSpPr>
          <p:nvPr>
            <p:ph sz="half" idx="2"/>
          </p:nvPr>
        </p:nvSpPr>
        <p:spPr/>
        <p:txBody>
          <a:bodyPr>
            <a:normAutofit fontScale="92500"/>
          </a:bodyPr>
          <a:lstStyle/>
          <a:p>
            <a:r>
              <a:rPr lang="ru-RU" dirty="0"/>
              <a:t>Новые ФГОС ООО устанавливают требования к оснащению кабинетов по отдельным предметным областям. В частности, кабинеты естественнонаучного цикла нужно оборудовать комплектами специального лабораторного оборудования (п.36.3 ФГОС ООО)</a:t>
            </a:r>
          </a:p>
        </p:txBody>
      </p:sp>
    </p:spTree>
    <p:extLst>
      <p:ext uri="{BB962C8B-B14F-4D97-AF65-F5344CB8AC3E}">
        <p14:creationId xmlns:p14="http://schemas.microsoft.com/office/powerpoint/2010/main" val="2739796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Повышение квалификации</a:t>
            </a:r>
            <a:endParaRPr lang="ru-RU" dirty="0">
              <a:solidFill>
                <a:srgbClr val="FF0000"/>
              </a:solidFill>
            </a:endParaRPr>
          </a:p>
        </p:txBody>
      </p:sp>
      <p:sp>
        <p:nvSpPr>
          <p:cNvPr id="3" name="Объект 2"/>
          <p:cNvSpPr>
            <a:spLocks noGrp="1"/>
          </p:cNvSpPr>
          <p:nvPr>
            <p:ph sz="half" idx="1"/>
          </p:nvPr>
        </p:nvSpPr>
        <p:spPr/>
        <p:txBody>
          <a:bodyPr>
            <a:normAutofit fontScale="77500" lnSpcReduction="20000"/>
          </a:bodyPr>
          <a:lstStyle/>
          <a:p>
            <a:r>
              <a:rPr lang="ru-RU" dirty="0"/>
              <a:t>Во ФГОС было требование, по которому педагоги должны были повышать квалификацию минимум раз в три года</a:t>
            </a:r>
          </a:p>
        </p:txBody>
      </p:sp>
      <p:sp>
        <p:nvSpPr>
          <p:cNvPr id="4" name="Объект 3"/>
          <p:cNvSpPr>
            <a:spLocks noGrp="1"/>
          </p:cNvSpPr>
          <p:nvPr>
            <p:ph sz="half" idx="2"/>
          </p:nvPr>
        </p:nvSpPr>
        <p:spPr/>
        <p:txBody>
          <a:bodyPr>
            <a:normAutofit fontScale="77500" lnSpcReduction="20000"/>
          </a:bodyPr>
          <a:lstStyle/>
          <a:p>
            <a:r>
              <a:rPr lang="ru-RU" u="sng" dirty="0"/>
              <a:t>Исключили норму</a:t>
            </a:r>
            <a:r>
              <a:rPr lang="ru-RU" dirty="0"/>
              <a:t>, по которой педагоги должны повышать квалификацию не реже, чем раз в три года. </a:t>
            </a:r>
            <a:endParaRPr lang="ru-RU" dirty="0" smtClean="0"/>
          </a:p>
          <a:p>
            <a:r>
              <a:rPr lang="ru-RU" dirty="0"/>
              <a:t>В статье 47 Федерального закона от 29.12.2012 № 273-ФЗ </a:t>
            </a:r>
            <a:r>
              <a:rPr lang="ru-RU" b="1" dirty="0"/>
              <a:t>по-прежнему закреплено</a:t>
            </a:r>
            <a:r>
              <a:rPr lang="ru-RU" dirty="0"/>
              <a:t>, что у учителей </a:t>
            </a:r>
            <a:r>
              <a:rPr lang="ru-RU" u="sng" dirty="0"/>
              <a:t>есть право</a:t>
            </a:r>
            <a:r>
              <a:rPr lang="ru-RU" dirty="0"/>
              <a:t> проходить повышение квалификации </a:t>
            </a:r>
            <a:r>
              <a:rPr lang="ru-RU" u="sng" dirty="0"/>
              <a:t>раз в три года</a:t>
            </a:r>
            <a:r>
              <a:rPr lang="ru-RU" dirty="0"/>
              <a:t>, а в статье 48 – что они </a:t>
            </a:r>
            <a:r>
              <a:rPr lang="ru-RU" u="sng" dirty="0"/>
              <a:t>обязаны</a:t>
            </a:r>
            <a:r>
              <a:rPr lang="ru-RU" dirty="0"/>
              <a:t> </a:t>
            </a:r>
            <a:r>
              <a:rPr lang="ru-RU" u="sng" dirty="0"/>
              <a:t>систематически</a:t>
            </a:r>
            <a:r>
              <a:rPr lang="ru-RU" dirty="0"/>
              <a:t> повышать свой уровень. Но теперь нигде </a:t>
            </a:r>
            <a:r>
              <a:rPr lang="ru-RU" u="sng" dirty="0"/>
              <a:t>нет четких сроков</a:t>
            </a:r>
            <a:r>
              <a:rPr lang="ru-RU" dirty="0"/>
              <a:t>, как часто школа обязана отправлять учителей на курсы повышения квалификации. </a:t>
            </a:r>
            <a:r>
              <a:rPr lang="ru-RU" dirty="0" smtClean="0"/>
              <a:t>(</a:t>
            </a:r>
            <a:r>
              <a:rPr lang="ru-RU" dirty="0"/>
              <a:t>п. 38.2 ФГОС НОО, п. 39.2 ФГОС ООО)</a:t>
            </a:r>
          </a:p>
        </p:txBody>
      </p:sp>
    </p:spTree>
    <p:extLst>
      <p:ext uri="{BB962C8B-B14F-4D97-AF65-F5344CB8AC3E}">
        <p14:creationId xmlns:p14="http://schemas.microsoft.com/office/powerpoint/2010/main" val="375054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Основная задача ФГОС-</a:t>
            </a:r>
            <a:r>
              <a:rPr lang="ru-RU" b="1" dirty="0"/>
              <a:t/>
            </a:r>
            <a:br>
              <a:rPr lang="ru-RU" b="1" dirty="0"/>
            </a:br>
            <a:endParaRPr lang="ru-RU" dirty="0"/>
          </a:p>
        </p:txBody>
      </p:sp>
      <p:sp>
        <p:nvSpPr>
          <p:cNvPr id="3" name="Объект 2"/>
          <p:cNvSpPr>
            <a:spLocks noGrp="1"/>
          </p:cNvSpPr>
          <p:nvPr>
            <p:ph idx="1"/>
          </p:nvPr>
        </p:nvSpPr>
        <p:spPr/>
        <p:txBody>
          <a:bodyPr/>
          <a:lstStyle/>
          <a:p>
            <a:r>
              <a:rPr lang="ru-RU" dirty="0"/>
              <a:t>создание единого образовательного пространства по всей России.</a:t>
            </a:r>
          </a:p>
          <a:p>
            <a:pPr marL="0" indent="0">
              <a:buNone/>
            </a:pPr>
            <a:r>
              <a:rPr lang="ru-RU" dirty="0" smtClean="0"/>
              <a:t>       Считается</a:t>
            </a:r>
            <a:r>
              <a:rPr lang="ru-RU" dirty="0"/>
              <a:t>, что оно обеспечит комфортные</a:t>
            </a:r>
          </a:p>
          <a:p>
            <a:pPr marL="0" indent="0">
              <a:buNone/>
            </a:pPr>
            <a:r>
              <a:rPr lang="ru-RU" dirty="0" smtClean="0"/>
              <a:t>      условия </a:t>
            </a:r>
            <a:r>
              <a:rPr lang="ru-RU" dirty="0"/>
              <a:t>обучения для детей при переезде в другой город или, </a:t>
            </a:r>
            <a:endParaRPr lang="ru-RU" dirty="0" smtClean="0"/>
          </a:p>
          <a:p>
            <a:pPr marL="0" indent="0">
              <a:buNone/>
            </a:pPr>
            <a:r>
              <a:rPr lang="ru-RU" dirty="0"/>
              <a:t> </a:t>
            </a:r>
            <a:r>
              <a:rPr lang="ru-RU" dirty="0" smtClean="0"/>
              <a:t>      к </a:t>
            </a:r>
            <a:r>
              <a:rPr lang="ru-RU" dirty="0"/>
              <a:t>примеру, при переходе на семейное обучение.</a:t>
            </a:r>
          </a:p>
          <a:p>
            <a:endParaRPr lang="ru-RU" dirty="0"/>
          </a:p>
        </p:txBody>
      </p:sp>
    </p:spTree>
    <p:extLst>
      <p:ext uri="{BB962C8B-B14F-4D97-AF65-F5344CB8AC3E}">
        <p14:creationId xmlns:p14="http://schemas.microsoft.com/office/powerpoint/2010/main" val="264924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Три поколения стандартов</a:t>
            </a:r>
            <a:r>
              <a:rPr lang="ru-RU" dirty="0">
                <a:solidFill>
                  <a:srgbClr val="FF0000"/>
                </a:solidFill>
              </a:rPr>
              <a:t/>
            </a:r>
            <a:br>
              <a:rPr lang="ru-RU" dirty="0">
                <a:solidFill>
                  <a:srgbClr val="FF0000"/>
                </a:solidFill>
              </a:rPr>
            </a:br>
            <a:r>
              <a:rPr lang="ru-RU" b="1" i="1" dirty="0" smtClean="0">
                <a:solidFill>
                  <a:srgbClr val="FF0000"/>
                </a:solidFill>
              </a:rPr>
              <a:t>первое поколение:</a:t>
            </a:r>
            <a:endParaRPr lang="ru-RU" b="1" i="1" dirty="0">
              <a:solidFill>
                <a:srgbClr val="FF0000"/>
              </a:solidFill>
            </a:endParaRPr>
          </a:p>
        </p:txBody>
      </p:sp>
      <p:sp>
        <p:nvSpPr>
          <p:cNvPr id="3" name="Объект 2"/>
          <p:cNvSpPr>
            <a:spLocks noGrp="1"/>
          </p:cNvSpPr>
          <p:nvPr>
            <p:ph idx="1"/>
          </p:nvPr>
        </p:nvSpPr>
        <p:spPr/>
        <p:txBody>
          <a:bodyPr>
            <a:normAutofit/>
          </a:bodyPr>
          <a:lstStyle/>
          <a:p>
            <a:r>
              <a:rPr lang="ru-RU" dirty="0"/>
              <a:t>Были приняты в 2004 году и назывались государственными </a:t>
            </a:r>
            <a:r>
              <a:rPr lang="ru-RU" dirty="0" smtClean="0"/>
              <a:t>образовательными стандартами</a:t>
            </a:r>
            <a:r>
              <a:rPr lang="ru-RU" dirty="0"/>
              <a:t>. Аббревиатура ФГОС ещё не использовалась. Основной целью Стандарта 2004 года был не личностный, а предметный результат, ввиду чего Стандарт быстро</a:t>
            </a:r>
          </a:p>
          <a:p>
            <a:pPr marL="0" indent="0">
              <a:buNone/>
            </a:pPr>
            <a:r>
              <a:rPr lang="ru-RU" dirty="0" smtClean="0"/>
              <a:t>    устарел</a:t>
            </a:r>
            <a:r>
              <a:rPr lang="ru-RU" dirty="0"/>
              <a:t>. Во главу ставился набор информации, обязательной для </a:t>
            </a:r>
            <a:r>
              <a:rPr lang="ru-RU" dirty="0" smtClean="0"/>
              <a:t>  изучения</a:t>
            </a:r>
            <a:r>
              <a:rPr lang="ru-RU" dirty="0"/>
              <a:t>. Подробно описывалось содержание образование: темы,</a:t>
            </a:r>
          </a:p>
          <a:p>
            <a:pPr marL="0" indent="0">
              <a:buNone/>
            </a:pPr>
            <a:r>
              <a:rPr lang="ru-RU" dirty="0"/>
              <a:t>дидактические единицы.</a:t>
            </a:r>
          </a:p>
          <a:p>
            <a:endParaRPr lang="ru-RU" dirty="0"/>
          </a:p>
        </p:txBody>
      </p:sp>
    </p:spTree>
    <p:extLst>
      <p:ext uri="{BB962C8B-B14F-4D97-AF65-F5344CB8AC3E}">
        <p14:creationId xmlns:p14="http://schemas.microsoft.com/office/powerpoint/2010/main" val="297638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7946" y="974040"/>
            <a:ext cx="9318651" cy="1105613"/>
          </a:xfrm>
        </p:spPr>
        <p:txBody>
          <a:bodyPr>
            <a:normAutofit fontScale="90000"/>
          </a:bodyPr>
          <a:lstStyle/>
          <a:p>
            <a:r>
              <a:rPr lang="ru-RU" b="1" i="1" dirty="0">
                <a:solidFill>
                  <a:srgbClr val="FF0000"/>
                </a:solidFill>
              </a:rPr>
              <a:t>Второе</a:t>
            </a:r>
            <a:r>
              <a:rPr lang="ru-RU" b="1" dirty="0">
                <a:solidFill>
                  <a:srgbClr val="FF0000"/>
                </a:solidFill>
              </a:rPr>
              <a:t> </a:t>
            </a:r>
            <a:r>
              <a:rPr lang="ru-RU" b="1" i="1" dirty="0">
                <a:solidFill>
                  <a:srgbClr val="FF0000"/>
                </a:solidFill>
              </a:rPr>
              <a:t>поколение </a:t>
            </a:r>
            <a:r>
              <a:rPr lang="ru-RU" b="1" dirty="0">
                <a:solidFill>
                  <a:srgbClr val="FF0000"/>
                </a:solidFill>
              </a:rPr>
              <a:t>образовательных стандартов</a:t>
            </a:r>
            <a:r>
              <a:rPr lang="ru-RU" b="1" dirty="0"/>
              <a:t/>
            </a:r>
            <a:br>
              <a:rPr lang="ru-RU" b="1" dirty="0"/>
            </a:br>
            <a:endParaRPr lang="ru-RU" dirty="0"/>
          </a:p>
        </p:txBody>
      </p:sp>
      <p:sp>
        <p:nvSpPr>
          <p:cNvPr id="3" name="Объект 2"/>
          <p:cNvSpPr>
            <a:spLocks noGrp="1"/>
          </p:cNvSpPr>
          <p:nvPr>
            <p:ph idx="1"/>
          </p:nvPr>
        </p:nvSpPr>
        <p:spPr>
          <a:xfrm>
            <a:off x="1295401" y="2136297"/>
            <a:ext cx="9601196" cy="3739571"/>
          </a:xfrm>
        </p:spPr>
        <p:txBody>
          <a:bodyPr>
            <a:normAutofit fontScale="92500" lnSpcReduction="20000"/>
          </a:bodyPr>
          <a:lstStyle/>
          <a:p>
            <a:pPr marL="0" indent="0">
              <a:buNone/>
            </a:pPr>
            <a:r>
              <a:rPr lang="ru-RU" dirty="0" smtClean="0"/>
              <a:t>    </a:t>
            </a:r>
          </a:p>
          <a:p>
            <a:pPr marL="0" indent="0">
              <a:buNone/>
            </a:pPr>
            <a:r>
              <a:rPr lang="ru-RU" dirty="0" smtClean="0"/>
              <a:t>ФГОС </a:t>
            </a:r>
            <a:r>
              <a:rPr lang="ru-RU" dirty="0"/>
              <a:t>второго поколения разрабатывались с 2009 по 2012 год. Акцент в них сделан на развитие универсальных учебных умений, то </a:t>
            </a:r>
            <a:r>
              <a:rPr lang="ru-RU" dirty="0" smtClean="0"/>
              <a:t>есть  способности </a:t>
            </a:r>
            <a:r>
              <a:rPr lang="ru-RU" dirty="0"/>
              <a:t>самостоятельно </a:t>
            </a:r>
            <a:r>
              <a:rPr lang="ru-RU" dirty="0" smtClean="0"/>
              <a:t>добывать информацию </a:t>
            </a:r>
            <a:r>
              <a:rPr lang="ru-RU" dirty="0"/>
              <a:t>с использованием технологий и коммуникации с людьми. Фокус сместили на личность ребёнка. Много внимания уделено проектной и внеурочной деятельности.</a:t>
            </a:r>
          </a:p>
          <a:p>
            <a:pPr marL="0" indent="0">
              <a:buNone/>
            </a:pPr>
            <a:r>
              <a:rPr lang="ru-RU" dirty="0" smtClean="0"/>
              <a:t>    Предполагается</a:t>
            </a:r>
            <a:r>
              <a:rPr lang="ru-RU" dirty="0"/>
              <a:t>, что обучающиеся по </a:t>
            </a:r>
            <a:r>
              <a:rPr lang="ru-RU" dirty="0" smtClean="0"/>
              <a:t>федеральным   государственным </a:t>
            </a:r>
            <a:r>
              <a:rPr lang="ru-RU" dirty="0"/>
              <a:t>стандартам второго поколения должны любить Родину</a:t>
            </a:r>
            <a:r>
              <a:rPr lang="ru-RU" dirty="0" smtClean="0"/>
              <a:t>, уважать </a:t>
            </a:r>
            <a:r>
              <a:rPr lang="ru-RU" dirty="0"/>
              <a:t>закон, быть толерантными и стремиться к здоровому образу жизни.</a:t>
            </a:r>
          </a:p>
          <a:p>
            <a:pPr marL="0" indent="0">
              <a:buNone/>
            </a:pPr>
            <a:r>
              <a:rPr lang="ru-RU" dirty="0"/>
              <a:t/>
            </a:r>
            <a:br>
              <a:rPr lang="ru-RU" dirty="0"/>
            </a:br>
            <a:endParaRPr lang="ru-RU" dirty="0"/>
          </a:p>
        </p:txBody>
      </p:sp>
    </p:spTree>
    <p:extLst>
      <p:ext uri="{BB962C8B-B14F-4D97-AF65-F5344CB8AC3E}">
        <p14:creationId xmlns:p14="http://schemas.microsoft.com/office/powerpoint/2010/main" val="3051469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solidFill>
                  <a:srgbClr val="FF0000"/>
                </a:solidFill>
              </a:rPr>
              <a:t>Третье поколение </a:t>
            </a:r>
            <a:r>
              <a:rPr lang="ru-RU" b="1" dirty="0">
                <a:solidFill>
                  <a:srgbClr val="FF0000"/>
                </a:solidFill>
              </a:rPr>
              <a:t>ФГОС</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a:xfrm>
            <a:off x="1295401" y="2435703"/>
            <a:ext cx="9601196" cy="3440165"/>
          </a:xfrm>
        </p:spPr>
        <p:txBody>
          <a:bodyPr/>
          <a:lstStyle/>
          <a:p>
            <a:r>
              <a:rPr lang="ru-RU" dirty="0"/>
              <a:t>Переход на новые образовательные стандарты третьего поколения будет осуществлён </a:t>
            </a:r>
            <a:r>
              <a:rPr lang="ru-RU" dirty="0" smtClean="0"/>
              <a:t>с 1 сентября 2022 </a:t>
            </a:r>
            <a:r>
              <a:rPr lang="ru-RU" dirty="0"/>
              <a:t>года. Обсуждение новых ФГОС началось ещё весной </a:t>
            </a:r>
            <a:r>
              <a:rPr lang="ru-RU" dirty="0" smtClean="0"/>
              <a:t>2018, до сих пор прорабатывается их </a:t>
            </a:r>
            <a:r>
              <a:rPr lang="ru-RU" dirty="0"/>
              <a:t>внедрение.</a:t>
            </a:r>
          </a:p>
          <a:p>
            <a:endParaRPr lang="ru-RU" dirty="0"/>
          </a:p>
        </p:txBody>
      </p:sp>
    </p:spTree>
    <p:extLst>
      <p:ext uri="{BB962C8B-B14F-4D97-AF65-F5344CB8AC3E}">
        <p14:creationId xmlns:p14="http://schemas.microsoft.com/office/powerpoint/2010/main" val="1413099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9218" y="974040"/>
            <a:ext cx="9601196" cy="1303867"/>
          </a:xfrm>
        </p:spPr>
        <p:txBody>
          <a:bodyPr>
            <a:normAutofit fontScale="90000"/>
          </a:bodyPr>
          <a:lstStyle/>
          <a:p>
            <a:r>
              <a:rPr lang="ru-RU" b="1" dirty="0">
                <a:solidFill>
                  <a:srgbClr val="FF0000"/>
                </a:solidFill>
              </a:rPr>
              <a:t>Внедрение ФГОС НОО и ФГОС ООО с 01.09.2022 г.</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normAutofit fontScale="70000" lnSpcReduction="20000"/>
          </a:bodyPr>
          <a:lstStyle/>
          <a:p>
            <a:pPr lvl="0"/>
            <a:r>
              <a:rPr lang="ru-RU" dirty="0"/>
              <a:t>Министерством просвещения утверждены новые федеральные государственные образовательные стандарты </a:t>
            </a:r>
            <a:r>
              <a:rPr lang="ru-RU" dirty="0" smtClean="0"/>
              <a:t> </a:t>
            </a:r>
            <a:r>
              <a:rPr lang="ru-RU" dirty="0"/>
              <a:t>начального общего и основного общего </a:t>
            </a:r>
            <a:r>
              <a:rPr lang="ru-RU" dirty="0" smtClean="0"/>
              <a:t>образования. </a:t>
            </a:r>
          </a:p>
          <a:p>
            <a:pPr marL="0" lvl="0" indent="0">
              <a:buNone/>
            </a:pPr>
            <a:r>
              <a:rPr lang="ru-RU" dirty="0" smtClean="0"/>
              <a:t>Обновлённая </a:t>
            </a:r>
            <a:r>
              <a:rPr lang="ru-RU" dirty="0"/>
              <a:t>редакция </a:t>
            </a:r>
            <a:r>
              <a:rPr lang="ru-RU" dirty="0" smtClean="0"/>
              <a:t>ФГОС  сохраняет </a:t>
            </a:r>
            <a:r>
              <a:rPr lang="ru-RU" dirty="0"/>
              <a:t>принципы вариативности в формировании школами</a:t>
            </a:r>
          </a:p>
          <a:p>
            <a:pPr marL="0" indent="0">
              <a:buNone/>
            </a:pPr>
            <a:r>
              <a:rPr lang="ru-RU" dirty="0"/>
              <a:t>основных образовательных программ начального общего и основного общего образования, а также учёта интересов и возможностей как образовательных организаций, так и </a:t>
            </a:r>
            <a:r>
              <a:rPr lang="ru-RU" dirty="0" smtClean="0"/>
              <a:t>их учеников</a:t>
            </a:r>
            <a:r>
              <a:rPr lang="ru-RU" dirty="0"/>
              <a:t>. </a:t>
            </a:r>
            <a:endParaRPr lang="ru-RU" dirty="0" smtClean="0"/>
          </a:p>
          <a:p>
            <a:pPr marL="0" indent="0">
              <a:buNone/>
            </a:pPr>
            <a:r>
              <a:rPr lang="ru-RU" dirty="0" smtClean="0"/>
              <a:t>Именно </a:t>
            </a:r>
            <a:r>
              <a:rPr lang="ru-RU" dirty="0"/>
              <a:t>с </a:t>
            </a:r>
            <a:r>
              <a:rPr lang="ru-RU" u="sng" dirty="0"/>
              <a:t>1 сентября 2022 года начнут действовать ФГОС в каждой школе</a:t>
            </a:r>
            <a:r>
              <a:rPr lang="ru-RU" dirty="0"/>
              <a:t>, а обучающиеся, которые будут приняты на обучение в первые и пятые классы в 2022 году, будут учиться уже по обновленным ФГОС.</a:t>
            </a:r>
          </a:p>
          <a:p>
            <a:pPr marL="0" indent="0">
              <a:buNone/>
            </a:pPr>
            <a:r>
              <a:rPr lang="ru-RU" dirty="0"/>
              <a:t>Для несовершеннолетних обучающихся, зачисленных </a:t>
            </a:r>
            <a:r>
              <a:rPr lang="ru-RU" dirty="0" smtClean="0"/>
              <a:t>на обучение </a:t>
            </a:r>
            <a:r>
              <a:rPr lang="ru-RU" dirty="0"/>
              <a:t>до вступления в силу настоящих приказов, возможно обучение по новым ФГОС с согласия их родителей (законных представителей).</a:t>
            </a:r>
          </a:p>
          <a:p>
            <a:endParaRPr lang="ru-RU" dirty="0"/>
          </a:p>
        </p:txBody>
      </p:sp>
    </p:spTree>
    <p:extLst>
      <p:ext uri="{BB962C8B-B14F-4D97-AF65-F5344CB8AC3E}">
        <p14:creationId xmlns:p14="http://schemas.microsoft.com/office/powerpoint/2010/main" val="363553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887128"/>
          </a:xfrm>
        </p:spPr>
        <p:txBody>
          <a:bodyPr/>
          <a:lstStyle/>
          <a:p>
            <a:r>
              <a:rPr lang="ru-RU" b="1" dirty="0">
                <a:solidFill>
                  <a:srgbClr val="FF0000"/>
                </a:solidFill>
              </a:rPr>
              <a:t>НОРМАТИВНАЯ БАЗА</a:t>
            </a:r>
            <a:endParaRPr lang="ru-RU" dirty="0">
              <a:solidFill>
                <a:srgbClr val="FF0000"/>
              </a:solidFill>
            </a:endParaRPr>
          </a:p>
        </p:txBody>
      </p:sp>
      <p:pic>
        <p:nvPicPr>
          <p:cNvPr id="4" name="image13.jpeg" descr="C:\Users\Natalya\Desktop\Снимок-2.PNG"/>
          <p:cNvPicPr>
            <a:picLocks noGrp="1"/>
          </p:cNvPicPr>
          <p:nvPr>
            <p:ph idx="1"/>
          </p:nvPr>
        </p:nvPicPr>
        <p:blipFill>
          <a:blip r:embed="rId2" cstate="print"/>
          <a:stretch>
            <a:fillRect/>
          </a:stretch>
        </p:blipFill>
        <p:spPr>
          <a:xfrm>
            <a:off x="1695029" y="1666959"/>
            <a:ext cx="8801941" cy="4523448"/>
          </a:xfrm>
          <a:prstGeom prst="rect">
            <a:avLst/>
          </a:prstGeom>
        </p:spPr>
      </p:pic>
    </p:spTree>
    <p:extLst>
      <p:ext uri="{BB962C8B-B14F-4D97-AF65-F5344CB8AC3E}">
        <p14:creationId xmlns:p14="http://schemas.microsoft.com/office/powerpoint/2010/main" val="1508445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Вариативность</a:t>
            </a:r>
            <a:endParaRPr lang="ru-RU" dirty="0">
              <a:solidFill>
                <a:srgbClr val="FF0000"/>
              </a:solidFill>
            </a:endParaRPr>
          </a:p>
        </p:txBody>
      </p:sp>
      <p:sp>
        <p:nvSpPr>
          <p:cNvPr id="3" name="Объект 2"/>
          <p:cNvSpPr>
            <a:spLocks noGrp="1"/>
          </p:cNvSpPr>
          <p:nvPr>
            <p:ph idx="1"/>
          </p:nvPr>
        </p:nvSpPr>
        <p:spPr/>
        <p:txBody>
          <a:bodyPr/>
          <a:lstStyle/>
          <a:p>
            <a:endParaRPr lang="ru-RU" dirty="0"/>
          </a:p>
          <a:p>
            <a:r>
              <a:rPr lang="ru-RU" dirty="0"/>
              <a:t> Новые стандарты НОО и ООО требуют, чтобы содержание ООП НОО и ООО было вариативным. Это значит, что школы все больше должны ориентироваться на потребности учеников и предлагать им различные варианты программ в рамках одного уровня образования. </a:t>
            </a:r>
            <a:endParaRPr lang="ru-RU" dirty="0"/>
          </a:p>
        </p:txBody>
      </p:sp>
    </p:spTree>
    <p:extLst>
      <p:ext uri="{BB962C8B-B14F-4D97-AF65-F5344CB8AC3E}">
        <p14:creationId xmlns:p14="http://schemas.microsoft.com/office/powerpoint/2010/main" val="42871065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1316</TotalTime>
  <Words>1721</Words>
  <Application>Microsoft Office PowerPoint</Application>
  <PresentationFormat>Произвольный</PresentationFormat>
  <Paragraphs>106</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Натуральные материалы</vt:lpstr>
      <vt:lpstr>                               Новые ФГОС: к каким изменениям готовиться школе в 2022 году? </vt:lpstr>
      <vt:lpstr>ФГОС</vt:lpstr>
      <vt:lpstr>Основная задача ФГОС- </vt:lpstr>
      <vt:lpstr>Три поколения стандартов первое поколение:</vt:lpstr>
      <vt:lpstr>Второе поколение образовательных стандартов </vt:lpstr>
      <vt:lpstr>Третье поколение ФГОС </vt:lpstr>
      <vt:lpstr>Внедрение ФГОС НОО и ФГОС ООО с 01.09.2022 г. </vt:lpstr>
      <vt:lpstr>НОРМАТИВНАЯ БАЗА</vt:lpstr>
      <vt:lpstr>Вариативность</vt:lpstr>
      <vt:lpstr>Презентация PowerPoint</vt:lpstr>
      <vt:lpstr>ФГОС третьего поколения </vt:lpstr>
      <vt:lpstr>Другие грядущие изменения </vt:lpstr>
      <vt:lpstr>Презентация PowerPoint</vt:lpstr>
      <vt:lpstr>Презентация PowerPoint</vt:lpstr>
      <vt:lpstr>ТРЕБОВАНИЯ К СТРУКТУРЕ ООП </vt:lpstr>
      <vt:lpstr>Требования к результатам освоения программы</vt:lpstr>
      <vt:lpstr>Требования к пояснительной записке ООП</vt:lpstr>
      <vt:lpstr>Требования к структуре содержательного раздела ООП</vt:lpstr>
      <vt:lpstr>Требования к рабочим программам</vt:lpstr>
      <vt:lpstr>Презентация PowerPoint</vt:lpstr>
      <vt:lpstr>Примерные рабочие программы</vt:lpstr>
      <vt:lpstr>Использование электронных средств обучения, дистанционных технологий</vt:lpstr>
      <vt:lpstr>Тематические модули по учебным предметам</vt:lpstr>
      <vt:lpstr>Содержание календарного плана воспитательной работы</vt:lpstr>
      <vt:lpstr>Перечень обязательных предметных областей, учебных предметов и учебных модулей</vt:lpstr>
      <vt:lpstr>Объем часов аудиторной нагрузки</vt:lpstr>
      <vt:lpstr>Ученики с ОВЗ </vt:lpstr>
      <vt:lpstr>Оснащение кабинетов</vt:lpstr>
      <vt:lpstr>Повышение квалификации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Обновление содержания общего образования</dc:title>
  <dc:creator>Admin</dc:creator>
  <cp:lastModifiedBy>User</cp:lastModifiedBy>
  <cp:revision>91</cp:revision>
  <cp:lastPrinted>2021-08-29T15:34:31Z</cp:lastPrinted>
  <dcterms:created xsi:type="dcterms:W3CDTF">2021-08-23T05:56:55Z</dcterms:created>
  <dcterms:modified xsi:type="dcterms:W3CDTF">2022-01-11T19:51:34Z</dcterms:modified>
</cp:coreProperties>
</file>