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43"/>
  </p:handoutMasterIdLst>
  <p:sldIdLst>
    <p:sldId id="256" r:id="rId2"/>
    <p:sldId id="257" r:id="rId3"/>
    <p:sldId id="258" r:id="rId4"/>
    <p:sldId id="262" r:id="rId5"/>
    <p:sldId id="267" r:id="rId6"/>
    <p:sldId id="277" r:id="rId7"/>
    <p:sldId id="263" r:id="rId8"/>
    <p:sldId id="264" r:id="rId9"/>
    <p:sldId id="265" r:id="rId10"/>
    <p:sldId id="266" r:id="rId11"/>
    <p:sldId id="261" r:id="rId12"/>
    <p:sldId id="259" r:id="rId13"/>
    <p:sldId id="260" r:id="rId14"/>
    <p:sldId id="268" r:id="rId15"/>
    <p:sldId id="269" r:id="rId16"/>
    <p:sldId id="270" r:id="rId17"/>
    <p:sldId id="271" r:id="rId18"/>
    <p:sldId id="272" r:id="rId19"/>
    <p:sldId id="280" r:id="rId20"/>
    <p:sldId id="281" r:id="rId21"/>
    <p:sldId id="282" r:id="rId22"/>
    <p:sldId id="288" r:id="rId23"/>
    <p:sldId id="289" r:id="rId24"/>
    <p:sldId id="290" r:id="rId25"/>
    <p:sldId id="278" r:id="rId26"/>
    <p:sldId id="296" r:id="rId27"/>
    <p:sldId id="279" r:id="rId28"/>
    <p:sldId id="291" r:id="rId29"/>
    <p:sldId id="273" r:id="rId30"/>
    <p:sldId id="292" r:id="rId31"/>
    <p:sldId id="294" r:id="rId32"/>
    <p:sldId id="293" r:id="rId33"/>
    <p:sldId id="295" r:id="rId34"/>
    <p:sldId id="283" r:id="rId35"/>
    <p:sldId id="284" r:id="rId36"/>
    <p:sldId id="285" r:id="rId37"/>
    <p:sldId id="286" r:id="rId38"/>
    <p:sldId id="287" r:id="rId39"/>
    <p:sldId id="275" r:id="rId40"/>
    <p:sldId id="274" r:id="rId41"/>
    <p:sldId id="276" r:id="rId42"/>
  </p:sldIdLst>
  <p:sldSz cx="9144000" cy="6858000" type="screen4x3"/>
  <p:notesSz cx="6815138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53226" cy="499091"/>
          </a:xfrm>
          <a:prstGeom prst="rect">
            <a:avLst/>
          </a:prstGeom>
        </p:spPr>
        <p:txBody>
          <a:bodyPr vert="horz" lIns="91989" tIns="45994" rIns="91989" bIns="4599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60335" y="2"/>
            <a:ext cx="2953226" cy="499091"/>
          </a:xfrm>
          <a:prstGeom prst="rect">
            <a:avLst/>
          </a:prstGeom>
        </p:spPr>
        <p:txBody>
          <a:bodyPr vert="horz" lIns="91989" tIns="45994" rIns="91989" bIns="45994" rtlCol="0"/>
          <a:lstStyle>
            <a:lvl1pPr algn="r">
              <a:defRPr sz="1200"/>
            </a:lvl1pPr>
          </a:lstStyle>
          <a:p>
            <a:fld id="{90C26649-B4D8-4D3C-AA00-F986E0FEED76}" type="datetimeFigureOut">
              <a:rPr lang="ru-RU" smtClean="0"/>
              <a:t>05.09.2024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188"/>
            <a:ext cx="2953226" cy="499089"/>
          </a:xfrm>
          <a:prstGeom prst="rect">
            <a:avLst/>
          </a:prstGeom>
        </p:spPr>
        <p:txBody>
          <a:bodyPr vert="horz" lIns="91989" tIns="45994" rIns="91989" bIns="4599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60335" y="9448188"/>
            <a:ext cx="2953226" cy="499089"/>
          </a:xfrm>
          <a:prstGeom prst="rect">
            <a:avLst/>
          </a:prstGeom>
        </p:spPr>
        <p:txBody>
          <a:bodyPr vert="horz" lIns="91989" tIns="45994" rIns="91989" bIns="45994" rtlCol="0" anchor="b"/>
          <a:lstStyle>
            <a:lvl1pPr algn="r">
              <a:defRPr sz="1200"/>
            </a:lvl1pPr>
          </a:lstStyle>
          <a:p>
            <a:fld id="{31F20D82-182B-4072-8B82-BC344CAF3E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50133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minjust.gov.ru/ru/extremist-materials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hyperlink" Target="consultantplus://offline/ref=79D99E8D54886928238538200692C1F36CDAB5AF13807F7DC91D13BA697B4F177B86B1283525DAF1z445F" TargetMode="External"/><Relationship Id="rId3" Type="http://schemas.openxmlformats.org/officeDocument/2006/relationships/hyperlink" Target="consultantplus://offline/ref=79D99E8D54886928238538200692C1F36CDAB5AF13807F7DC91D13BA697B4F177B86B1283527DBF0z444F" TargetMode="External"/><Relationship Id="rId7" Type="http://schemas.openxmlformats.org/officeDocument/2006/relationships/hyperlink" Target="consultantplus://offline/ref=79D99E8D54886928238538200692C1F36CDAB5AF13807F7DC91D13BA697B4F177B86B1283120zD49F" TargetMode="External"/><Relationship Id="rId2" Type="http://schemas.openxmlformats.org/officeDocument/2006/relationships/hyperlink" Target="consultantplus://offline/ref=79D99E8D54886928238538200692C1F36CDAB5AF13807F7DC91D13BA697B4F177B86B1283527DBF1z442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consultantplus://offline/ref=79D99E8D54886928238538200692C1F36CDAB5AF13807F7DC91D13BA697B4F177B86B1283127zD4AF" TargetMode="External"/><Relationship Id="rId5" Type="http://schemas.openxmlformats.org/officeDocument/2006/relationships/hyperlink" Target="consultantplus://offline/ref=79D99E8D54886928238538200692C1F36CDAB5AF13807F7DC91D13BA697B4F177B86B1283126zD40F" TargetMode="External"/><Relationship Id="rId10" Type="http://schemas.openxmlformats.org/officeDocument/2006/relationships/hyperlink" Target="consultantplus://offline/ref=79D99E8D54886928238538200692C1F36CDAB5AF13807F7DC91D13BA697B4F177B86B1283525DAF5z444F" TargetMode="External"/><Relationship Id="rId4" Type="http://schemas.openxmlformats.org/officeDocument/2006/relationships/hyperlink" Target="consultantplus://offline/ref=79D99E8D54886928238538200692C1F36CDAB5AF13807F7DC91D13BA697B4F177B86B1283527DBF0z443F" TargetMode="External"/><Relationship Id="rId9" Type="http://schemas.openxmlformats.org/officeDocument/2006/relationships/hyperlink" Target="consultantplus://offline/ref=79D99E8D54886928238538200692C1F36CDAB5AF13807F7DC91D13BA697B4F177B86B1283525DAF7z444F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080F8411EEC4476117FA41D648EEC95829C07103DB623FC021593B91E943986DCE6CE2B7AD599E38cD51F" TargetMode="External"/><Relationship Id="rId2" Type="http://schemas.openxmlformats.org/officeDocument/2006/relationships/hyperlink" Target="consultantplus://offline/ref=080F8411EEC4476117FA41D648EEC95829C07103DB623FC021593B91E943986DCE6CE2B7AD599E38cD56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consultantplus://offline/ref=080F8411EEC4476117FA41D648EEC95829C07103DB623FC021593B91E943986DCE6CE2B7AD5B9F3FcD56F" TargetMode="External"/><Relationship Id="rId5" Type="http://schemas.openxmlformats.org/officeDocument/2006/relationships/hyperlink" Target="consultantplus://offline/ref=080F8411EEC4476117FA41D648EEC95829C07103DB623FC021593B91E943986DCE6CE2B7A95Ec95CF" TargetMode="External"/><Relationship Id="rId4" Type="http://schemas.openxmlformats.org/officeDocument/2006/relationships/hyperlink" Target="consultantplus://offline/ref=080F8411EEC4476117FA41D648EEC95829C07103DB623FC021593B91E943986DCE6CE2B7A959c95F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hyperlink" Target="consultantplus://offline/ref=6C6305F6D5F00AFB386A5ADB1C2CDFFF9BCC10EB441DA0FD4A8EC3E095FF86B07B797456577F37366336I" TargetMode="External"/><Relationship Id="rId3" Type="http://schemas.openxmlformats.org/officeDocument/2006/relationships/hyperlink" Target="consultantplus://offline/ref=6C6305F6D5F00AFB386A5ADB1C2CDFFF9BCC10EB441DA0FD4A8EC3E095FF86B07B797456537C633DI" TargetMode="External"/><Relationship Id="rId7" Type="http://schemas.openxmlformats.org/officeDocument/2006/relationships/hyperlink" Target="consultantplus://offline/ref=6C6305F6D5F00AFB386A5ADB1C2CDFFF9BCC10EB441DA0FD4A8EC3E095FF86B07B797456577F37376330I" TargetMode="External"/><Relationship Id="rId2" Type="http://schemas.openxmlformats.org/officeDocument/2006/relationships/hyperlink" Target="consultantplus://offline/ref=6C6305F6D5F00AFB386A5ADB1C2CDFFF9BCC10EB441DA0FD4A8EC3E095FF86B07B797456577D36376337I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consultantplus://offline/ref=6C6305F6D5F00AFB386A5ADB1C2CDFFF9BCC10EB441DA0FD4A8EC3E095FF86B07B797455567D6333I" TargetMode="External"/><Relationship Id="rId5" Type="http://schemas.openxmlformats.org/officeDocument/2006/relationships/hyperlink" Target="consultantplus://offline/ref=6C6305F6D5F00AFB386A5ADB1C2CDFFF9BCC10EB441DA0FD4A8EC3E095FF86B07B797456537A6337I" TargetMode="External"/><Relationship Id="rId10" Type="http://schemas.openxmlformats.org/officeDocument/2006/relationships/hyperlink" Target="consultantplus://offline/ref=6C6305F6D5F00AFB386A5ADB1C2CDFFF9BCC10EB441DA0FD4A8EC3E095FF86B07B79745556786337I" TargetMode="External"/><Relationship Id="rId4" Type="http://schemas.openxmlformats.org/officeDocument/2006/relationships/hyperlink" Target="consultantplus://offline/ref=6C6305F6D5F00AFB386A5ADB1C2CDFFF9BCC10EB441DA0FD4A8EC3E095FF86B07B797456537D6332I" TargetMode="External"/><Relationship Id="rId9" Type="http://schemas.openxmlformats.org/officeDocument/2006/relationships/hyperlink" Target="consultantplus://offline/ref=6C6305F6D5F00AFB386A5ADB1C2CDFFF9BCC10EB441DA0FD4A8EC3E095FF86B07B797456537A6333I" TargetMode="Externa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Терроризм и экстремизм. Ответственность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endParaRPr lang="ru-RU" dirty="0"/>
          </a:p>
          <a:p>
            <a:pPr algn="r"/>
            <a:r>
              <a:rPr lang="ru-RU" dirty="0"/>
              <a:t>Прокуратура Калининского района</a:t>
            </a:r>
          </a:p>
          <a:p>
            <a:pPr algn="r"/>
            <a:r>
              <a:rPr lang="ru-RU" dirty="0"/>
              <a:t>Тверской области</a:t>
            </a:r>
          </a:p>
        </p:txBody>
      </p:sp>
    </p:spTree>
    <p:extLst>
      <p:ext uri="{BB962C8B-B14F-4D97-AF65-F5344CB8AC3E}">
        <p14:creationId xmlns:p14="http://schemas.microsoft.com/office/powerpoint/2010/main" val="32097326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altLang="ru-RU" b="1" i="1" u="sng" dirty="0">
                <a:latin typeface="Times New Roman" pitchFamily="18" charset="0"/>
                <a:cs typeface="Times New Roman" pitchFamily="18" charset="0"/>
              </a:rPr>
              <a:t>возбуждение ненависти либо вражды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по признакам:</a:t>
            </a:r>
          </a:p>
          <a:p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пола;</a:t>
            </a:r>
          </a:p>
          <a:p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расовой принадлежности; </a:t>
            </a:r>
          </a:p>
          <a:p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национальной принадлежности; </a:t>
            </a:r>
          </a:p>
          <a:p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языковой принадлежности; </a:t>
            </a:r>
          </a:p>
          <a:p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религиозной принадлежности; </a:t>
            </a:r>
          </a:p>
          <a:p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принадлежности к какой-либо социальной группе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Проявления экстремизма</a:t>
            </a:r>
          </a:p>
        </p:txBody>
      </p:sp>
    </p:spTree>
    <p:extLst>
      <p:ext uri="{BB962C8B-B14F-4D97-AF65-F5344CB8AC3E}">
        <p14:creationId xmlns:p14="http://schemas.microsoft.com/office/powerpoint/2010/main" val="24139762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>
                <a:latin typeface="Times New Roman" pitchFamily="18" charset="0"/>
              </a:rPr>
              <a:t>Всеобщая декларация прав человека от 10.12.1948 г., </a:t>
            </a:r>
          </a:p>
          <a:p>
            <a:r>
              <a:rPr lang="ru-RU" dirty="0">
                <a:latin typeface="Times New Roman" pitchFamily="18" charset="0"/>
              </a:rPr>
              <a:t>Конвенция о защите прав человека и основных свобод от 04.11.1950 г.; </a:t>
            </a:r>
          </a:p>
          <a:p>
            <a:r>
              <a:rPr lang="ru-RU" dirty="0">
                <a:latin typeface="Times New Roman" pitchFamily="18" charset="0"/>
              </a:rPr>
              <a:t>Международный пакт о гражданских и политических правах от 16.12.1966 г., </a:t>
            </a:r>
          </a:p>
          <a:p>
            <a:r>
              <a:rPr lang="ru-RU" dirty="0">
                <a:latin typeface="Times New Roman" pitchFamily="18" charset="0"/>
              </a:rPr>
              <a:t>Международная конвенция о ликвидации всех форм расовой дискриминации от 21.12.1965 г., </a:t>
            </a:r>
          </a:p>
          <a:p>
            <a:r>
              <a:rPr lang="ru-RU" dirty="0">
                <a:latin typeface="Times New Roman" pitchFamily="18" charset="0"/>
              </a:rPr>
              <a:t>Декларация Генеральной Ассамблеи ООН от 25.11.1981 г. о ликвидации всех форм нетерпимости и дискриминации на основе религии или убеждений. </a:t>
            </a:r>
          </a:p>
          <a:p>
            <a:r>
              <a:rPr lang="ru-RU" dirty="0">
                <a:latin typeface="Times New Roman" pitchFamily="18" charset="0"/>
              </a:rPr>
              <a:t>Шанхайская конвенция о борьбе с терроризмом, сепаратизмом и экстремизмом от 15.06.2001 г.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Общепризнанные принципы и нормы международного права</a:t>
            </a:r>
          </a:p>
        </p:txBody>
      </p:sp>
    </p:spTree>
    <p:extLst>
      <p:ext uri="{BB962C8B-B14F-4D97-AF65-F5344CB8AC3E}">
        <p14:creationId xmlns:p14="http://schemas.microsoft.com/office/powerpoint/2010/main" val="32218888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Autofit/>
          </a:bodyPr>
          <a:lstStyle/>
          <a:p>
            <a:r>
              <a:rPr lang="ru-RU" sz="1600" dirty="0"/>
              <a:t>-пропаганда исключительности, превосходства либо неполноценности человека по признаку его социальной, расовой, национальной, религиозной или языковой принадлежности или отношения к религии;</a:t>
            </a:r>
          </a:p>
          <a:p>
            <a:endParaRPr lang="ru-RU" sz="1600" dirty="0"/>
          </a:p>
          <a:p>
            <a:r>
              <a:rPr lang="ru-RU" sz="1600" dirty="0"/>
              <a:t>-нарушение прав, свобод и законных интересов человека и гражданина в зависимости от его социальной, расовой, национальной, религиозной или языковой принадлежности или отношения к религии;</a:t>
            </a:r>
          </a:p>
          <a:p>
            <a:endParaRPr lang="ru-RU" sz="1600" dirty="0"/>
          </a:p>
          <a:p>
            <a:r>
              <a:rPr lang="ru-RU" sz="1600" dirty="0"/>
              <a:t>-пропаганда и публичное демонстрирование нацистской атрибутики или символики либо атрибутики или символики, сходных с нацистской атрибутикой или символикой до степени смешения, либо публичное демонстрирование атрибутики или символики экстремистских организаций;</a:t>
            </a:r>
          </a:p>
          <a:p>
            <a:endParaRPr lang="ru-RU" sz="1600" dirty="0"/>
          </a:p>
          <a:p>
            <a:r>
              <a:rPr lang="ru-RU" sz="1600" dirty="0"/>
              <a:t>-массовое распространение заведомо экстремистских материалов, а равно их изготовление или хранение в целях массового распространения;</a:t>
            </a:r>
          </a:p>
          <a:p>
            <a:endParaRPr lang="ru-RU" sz="1600" dirty="0"/>
          </a:p>
          <a:p>
            <a:r>
              <a:rPr lang="ru-RU" sz="1600" dirty="0"/>
              <a:t>-организация и подготовка указанных деяний, а также подстрекательство к их осуществлению.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ru-RU" dirty="0"/>
              <a:t>ЭКСТРЕМИЗМ</a:t>
            </a:r>
          </a:p>
        </p:txBody>
      </p:sp>
    </p:spTree>
    <p:extLst>
      <p:ext uri="{BB962C8B-B14F-4D97-AF65-F5344CB8AC3E}">
        <p14:creationId xmlns:p14="http://schemas.microsoft.com/office/powerpoint/2010/main" val="34956581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/>
              <a:t>это идеология насилия и практика воздействия на принятие решения органами государственной власти, органами местного самоуправления или международными организациями, связанные с устрашением населения и (или) иными формами противоправных насильственных действий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ТЕРРОРИЗМ</a:t>
            </a:r>
          </a:p>
        </p:txBody>
      </p:sp>
    </p:spTree>
    <p:extLst>
      <p:ext uri="{BB962C8B-B14F-4D97-AF65-F5344CB8AC3E}">
        <p14:creationId xmlns:p14="http://schemas.microsoft.com/office/powerpoint/2010/main" val="955301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772816"/>
            <a:ext cx="7408333" cy="4353347"/>
          </a:xfrm>
        </p:spPr>
        <p:txBody>
          <a:bodyPr>
            <a:normAutofit fontScale="55000" lnSpcReduction="20000"/>
          </a:bodyPr>
          <a:lstStyle/>
          <a:p>
            <a:pPr>
              <a:buFont typeface="Wingdings 3" pitchFamily="18" charset="2"/>
              <a:buNone/>
            </a:pPr>
            <a:endParaRPr lang="ru-RU" sz="2900" dirty="0">
              <a:latin typeface="Times New Roman" pitchFamily="18" charset="0"/>
            </a:endParaRPr>
          </a:p>
          <a:p>
            <a:pPr>
              <a:buFont typeface="Wingdings 3" pitchFamily="18" charset="2"/>
              <a:buNone/>
            </a:pPr>
            <a:r>
              <a:rPr lang="ru-RU" sz="2900" dirty="0">
                <a:latin typeface="Times New Roman" pitchFamily="18" charset="0"/>
              </a:rPr>
              <a:t>это </a:t>
            </a:r>
            <a:r>
              <a:rPr lang="ru-RU" sz="2900" dirty="0"/>
              <a:t>предназначенные для распространения либо публичного демонстрирования </a:t>
            </a:r>
          </a:p>
          <a:p>
            <a:pPr>
              <a:buFont typeface="Wingdings 3" pitchFamily="18" charset="2"/>
              <a:buNone/>
            </a:pPr>
            <a:endParaRPr lang="ru-RU" sz="2900" dirty="0"/>
          </a:p>
          <a:p>
            <a:pPr algn="just">
              <a:buFont typeface="Wingdings 3" pitchFamily="18" charset="2"/>
              <a:buNone/>
            </a:pPr>
            <a:r>
              <a:rPr lang="ru-RU" sz="2900" dirty="0"/>
              <a:t>документы либо информация на иных носителях, призывающие к осуществлению экстремистской деятельности либо обосновывающие или оправдывающие необходимость осуществления такой деятельности,</a:t>
            </a:r>
          </a:p>
          <a:p>
            <a:pPr algn="just">
              <a:buFont typeface="Wingdings 3" pitchFamily="18" charset="2"/>
              <a:buNone/>
            </a:pPr>
            <a:r>
              <a:rPr lang="ru-RU" sz="2900" dirty="0"/>
              <a:t> в том числе труды руководителей национал-социалистской рабочей партии Германии, фашистской партии Италии, выступления, изображения руководителей групп, организаций или движений, признанных преступными в соответствии с приговором Международного военного трибунала для суда и наказания главных военных преступников европейских стран оси (Нюрнбергского трибунала), выступления, изображения руководителей организаций, сотрудничавших с указанными группами, организациями или движениями, публикации, обосновывающие или оправдывающие национальное и (или) расовое превосходство либо оправдывающие практику совершения военных или иных преступлений, направленных на полное или частичное уничтожение какой-либо этнической, социальной, расовой, национальной или религиозной группы</a:t>
            </a:r>
          </a:p>
          <a:p>
            <a:pPr>
              <a:buFont typeface="Wingdings 3" pitchFamily="18" charset="2"/>
              <a:buNone/>
            </a:pPr>
            <a:endParaRPr lang="ru-RU" sz="2900" dirty="0">
              <a:latin typeface="Times New Roman" pitchFamily="18" charset="0"/>
            </a:endParaRPr>
          </a:p>
          <a:p>
            <a:pPr algn="r">
              <a:buFont typeface="Wingdings 3" pitchFamily="18" charset="2"/>
              <a:buNone/>
            </a:pPr>
            <a:r>
              <a:rPr lang="ru-RU" sz="2900" dirty="0">
                <a:latin typeface="Times New Roman" pitchFamily="18" charset="0"/>
              </a:rPr>
              <a:t> ст. 1 ФЗ «О противодействии экстремистской деятельности</a:t>
            </a:r>
            <a:r>
              <a:rPr lang="ru-RU" dirty="0">
                <a:latin typeface="Times New Roman" pitchFamily="18" charset="0"/>
              </a:rPr>
              <a:t>»</a:t>
            </a:r>
            <a:endParaRPr lang="ru-RU" b="1" dirty="0">
              <a:latin typeface="Times New Roman" pitchFamily="18" charset="0"/>
            </a:endParaRPr>
          </a:p>
          <a:p>
            <a:pPr>
              <a:buFont typeface="Wingdings 3" pitchFamily="18" charset="2"/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Экстремистские материалы</a:t>
            </a:r>
          </a:p>
        </p:txBody>
      </p:sp>
    </p:spTree>
    <p:extLst>
      <p:ext uri="{BB962C8B-B14F-4D97-AF65-F5344CB8AC3E}">
        <p14:creationId xmlns:p14="http://schemas.microsoft.com/office/powerpoint/2010/main" val="31871872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ru-RU" dirty="0"/>
          </a:p>
          <a:p>
            <a:pPr algn="just"/>
            <a:endParaRPr lang="ru-RU" dirty="0"/>
          </a:p>
          <a:p>
            <a:pPr algn="just"/>
            <a:r>
              <a:rPr lang="ru-RU" dirty="0"/>
              <a:t>Федеральный список экстремистских материалов включает более 5 тысяч наименований. </a:t>
            </a:r>
          </a:p>
          <a:p>
            <a:pPr algn="just"/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Признание материалов экстремистскими</a:t>
            </a:r>
          </a:p>
        </p:txBody>
      </p:sp>
    </p:spTree>
    <p:extLst>
      <p:ext uri="{BB962C8B-B14F-4D97-AF65-F5344CB8AC3E}">
        <p14:creationId xmlns:p14="http://schemas.microsoft.com/office/powerpoint/2010/main" val="2266005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Содержится на официальном сайте Министерства юстиции РФ</a:t>
            </a:r>
          </a:p>
          <a:p>
            <a:endParaRPr lang="ru-RU" dirty="0"/>
          </a:p>
          <a:p>
            <a:r>
              <a:rPr lang="en-US" dirty="0">
                <a:hlinkClick r:id="rId2"/>
              </a:rPr>
              <a:t>https://minjust.gov.ru/ru/extremist-materials</a:t>
            </a:r>
            <a:r>
              <a:rPr lang="ru-RU" dirty="0"/>
              <a:t> 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Федеральный список экстремистских материалов</a:t>
            </a:r>
          </a:p>
        </p:txBody>
      </p:sp>
    </p:spTree>
    <p:extLst>
      <p:ext uri="{BB962C8B-B14F-4D97-AF65-F5344CB8AC3E}">
        <p14:creationId xmlns:p14="http://schemas.microsoft.com/office/powerpoint/2010/main" val="10174078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Административная</a:t>
            </a:r>
          </a:p>
          <a:p>
            <a:r>
              <a:rPr lang="ru-RU" dirty="0"/>
              <a:t>Уголовная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Ответственность</a:t>
            </a:r>
          </a:p>
        </p:txBody>
      </p:sp>
    </p:spTree>
    <p:extLst>
      <p:ext uri="{BB962C8B-B14F-4D97-AF65-F5344CB8AC3E}">
        <p14:creationId xmlns:p14="http://schemas.microsoft.com/office/powerpoint/2010/main" val="19335674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065315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статья 20.3  </a:t>
            </a:r>
            <a:endParaRPr lang="en-US" dirty="0"/>
          </a:p>
          <a:p>
            <a:pPr algn="just"/>
            <a:endParaRPr lang="ru-RU" dirty="0"/>
          </a:p>
          <a:p>
            <a:pPr algn="just"/>
            <a:r>
              <a:rPr lang="ru-RU" b="1" dirty="0"/>
              <a:t>Пропаганда либо публичное демонстрирование нацистской атрибутики или символики, либо атрибутики или символики экстремистских организаций, либо иных атрибутики или символики, пропаганда либо публичное демонстрирование которых запрещены федеральными законами</a:t>
            </a:r>
          </a:p>
          <a:p>
            <a:pPr algn="just"/>
            <a:endParaRPr lang="ru-RU" dirty="0"/>
          </a:p>
          <a:p>
            <a:endParaRPr lang="en-US" dirty="0"/>
          </a:p>
          <a:p>
            <a:endParaRPr lang="en-US" dirty="0"/>
          </a:p>
          <a:p>
            <a:endParaRPr lang="ru-RU" dirty="0"/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Административная ответственность (КоАП РФ)</a:t>
            </a:r>
          </a:p>
        </p:txBody>
      </p:sp>
    </p:spTree>
    <p:extLst>
      <p:ext uri="{BB962C8B-B14F-4D97-AF65-F5344CB8AC3E}">
        <p14:creationId xmlns:p14="http://schemas.microsoft.com/office/powerpoint/2010/main" val="10807073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16832"/>
            <a:ext cx="7408333" cy="4209331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/>
              <a:t>Запрещается пропаганда либо публичное демонстрирование атрибутики или символики организаций, сотрудничавших с группами, организациями, движениями или лицами, признанными преступными либо виновными в совершении преступлений в соответствии с приговором Международного военного трибунала для суда и наказания главных военных преступников европейских стран оси (Нюрнбергского трибунала) либо приговорами национальных, военных или оккупационных трибуналов, основанными на приговоре Международного военного трибунала для суда и наказания главных военных преступников европейских стран оси (Нюрнбергского трибунала) либо вынесенными в период Великой Отечественной войны, Второй мировой войны.</a:t>
            </a:r>
          </a:p>
          <a:p>
            <a:endParaRPr lang="ru-RU" dirty="0"/>
          </a:p>
          <a:p>
            <a:pPr algn="r"/>
            <a:endParaRPr lang="ru-RU" dirty="0"/>
          </a:p>
          <a:p>
            <a:pPr algn="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19.05.1995 N 80-ФЗ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(ред. от 02.12.2019)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 увековечении Победы советского народа в Великой Отечественной войне 1941 - 1945 годов»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980728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ru-RU" dirty="0"/>
              <a:t>Борьба с проявлениями фашизма</a:t>
            </a:r>
            <a:br>
              <a:rPr lang="ru-RU" dirty="0"/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211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общепризнанные принципы и нормы международного права, </a:t>
            </a:r>
          </a:p>
          <a:p>
            <a:r>
              <a:rPr lang="ru-RU" dirty="0"/>
              <a:t>международные договоры Российской Федерации, </a:t>
            </a:r>
          </a:p>
          <a:p>
            <a:r>
              <a:rPr lang="ru-RU" dirty="0"/>
              <a:t>федеральные законы </a:t>
            </a:r>
          </a:p>
          <a:p>
            <a:pPr lvl="1"/>
            <a:r>
              <a:rPr lang="ru-RU" dirty="0"/>
              <a:t>«О противодействии экстремистской деятельности» </a:t>
            </a:r>
          </a:p>
          <a:p>
            <a:pPr lvl="1"/>
            <a:r>
              <a:rPr lang="ru-RU" dirty="0"/>
              <a:t>«О противодействии терроризму», нормативные правовые акты Президента Российской Федерации и Правительства, </a:t>
            </a:r>
          </a:p>
          <a:p>
            <a:pPr lvl="1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Правовая основа общегосударственной системы противодействия экстремизму и терроризму </a:t>
            </a:r>
          </a:p>
        </p:txBody>
      </p:sp>
    </p:spTree>
    <p:extLst>
      <p:ext uri="{BB962C8B-B14F-4D97-AF65-F5344CB8AC3E}">
        <p14:creationId xmlns:p14="http://schemas.microsoft.com/office/powerpoint/2010/main" val="15625355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06531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Запрещается пропаганда либо публичное демонстрирование атрибутики или символики организаций (в том числе иностранных или международных), отрицающих факты и выводы, установленные приговором Международного военного трибунала для суда и наказания главных военных преступников европейских стран оси (Нюрнбергского трибунала) либо приговорами национальных, военных или оккупационных трибуналов, основанными на приговоре Международного военного трибунала для суда и наказания главных военных преступников европейских стран оси (Нюрнбергского трибунала) либо вынесенными в период Великой Отечественной войны, Второй мировой войны.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Борьба с проявлениями фашизма</a:t>
            </a:r>
          </a:p>
        </p:txBody>
      </p:sp>
    </p:spTree>
    <p:extLst>
      <p:ext uri="{BB962C8B-B14F-4D97-AF65-F5344CB8AC3E}">
        <p14:creationId xmlns:p14="http://schemas.microsoft.com/office/powerpoint/2010/main" val="32990804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700808"/>
            <a:ext cx="7408333" cy="4425355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административный штраф на граждан в размере от 1000 до 2000 рублей с конфискацией предмета административного правонарушения либо административный арест на срок до 15 суток с конфискацией предмета административного правонарушения</a:t>
            </a:r>
          </a:p>
          <a:p>
            <a:endParaRPr lang="ru-RU" dirty="0"/>
          </a:p>
          <a:p>
            <a:r>
              <a:rPr lang="ru-RU" dirty="0"/>
              <a:t>За изготовление и сбыт материалов в целях пропаганды (ч. 2 ст. 20.3 КоАП РФ): </a:t>
            </a:r>
          </a:p>
          <a:p>
            <a:endParaRPr lang="ru-RU" dirty="0"/>
          </a:p>
          <a:p>
            <a:pPr algn="r"/>
            <a:r>
              <a:rPr lang="ru-RU" dirty="0"/>
              <a:t>административный штраф на граждан в размере от 1000 до 2500 рублей с конфискацией предмета административного правонарушения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Наказание по ст. 20.3 КоАП РФ</a:t>
            </a:r>
          </a:p>
        </p:txBody>
      </p:sp>
    </p:spTree>
    <p:extLst>
      <p:ext uri="{BB962C8B-B14F-4D97-AF65-F5344CB8AC3E}">
        <p14:creationId xmlns:p14="http://schemas.microsoft.com/office/powerpoint/2010/main" val="3015541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132856"/>
            <a:ext cx="7408333" cy="3993307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ru-RU" b="1" dirty="0"/>
              <a:t>Ст. 20.3.1 Возбуждение ненависти либо вражды, а равно унижение человеческого достоинства</a:t>
            </a:r>
          </a:p>
          <a:p>
            <a:pPr algn="ctr"/>
            <a:endParaRPr lang="ru-RU" dirty="0"/>
          </a:p>
          <a:p>
            <a:pPr algn="ctr"/>
            <a:r>
              <a:rPr lang="ru-RU" dirty="0"/>
              <a:t>Действия, направленные на возбуждение ненависти либо вражды, а также на унижение достоинства человека либо группы лиц по признакам пола, расы, национальности, языка, происхождения, отношения к религии, а равно принадлежности к какой-либо социальной группе, совершенные публично, в том числе с использованием средств массовой информации либо информационно-телекоммуникационных сетей, включая сеть "Интернет", если эти действия не содержат уголовно наказуемого деяния, -</a:t>
            </a:r>
          </a:p>
          <a:p>
            <a:r>
              <a:rPr lang="ru-RU" dirty="0"/>
              <a:t>влекут наложение административного штрафа на граждан в размере от 10 до 20 тысяч рублей, или обязательные работы на срок до 100 часов, или административный арест на срок до 15суток; на юридических лиц - от 250 тысяч до 500 тысяч рублей.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ru-RU" dirty="0"/>
              <a:t>ст. 20.3.1 КоАП РФ </a:t>
            </a:r>
          </a:p>
        </p:txBody>
      </p:sp>
    </p:spTree>
    <p:extLst>
      <p:ext uri="{BB962C8B-B14F-4D97-AF65-F5344CB8AC3E}">
        <p14:creationId xmlns:p14="http://schemas.microsoft.com/office/powerpoint/2010/main" val="2740926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88840"/>
            <a:ext cx="7408333" cy="4137323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b="1" dirty="0"/>
              <a:t>Публичные действия, направленные на дискредитацию использования Вооруженных Сил Российской Федерации в целях защиты интересов Российской Федерации и ее граждан, поддержания международного мира и безопасности или исполнения государственными органами Российской Федерации своих полномочий в указанных целях</a:t>
            </a:r>
            <a:endParaRPr lang="ru-RU" dirty="0"/>
          </a:p>
          <a:p>
            <a:r>
              <a:rPr lang="ru-RU" dirty="0"/>
              <a:t>влекут наложение административного штрафа на граждан в размере от 30 до 50 тысяч рублей; на должностных лиц - от 100 до 200 тысяч рублей; на юридических лиц - от 300 до 500 тысяч рублей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Ст. 20.3.3 КоАП РФ</a:t>
            </a:r>
          </a:p>
        </p:txBody>
      </p:sp>
    </p:spTree>
    <p:extLst>
      <p:ext uri="{BB962C8B-B14F-4D97-AF65-F5344CB8AC3E}">
        <p14:creationId xmlns:p14="http://schemas.microsoft.com/office/powerpoint/2010/main" val="8717834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16832"/>
            <a:ext cx="7408333" cy="4209331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u-RU" dirty="0"/>
              <a:t>Призывы к осуществлению иностранным государством, государственным объединением и (или) союзом и (или) государственным (межгосударственным) учреждением иностранного государства или государственного объединения и (или) союза мер ограничительного характера, выражающихся во введении или в продлении политических или экономических санкций в отношении Российской Федерации, граждан Российской Федерации или российских юридических лиц, совершенные гражданином Российской Федерации и (или) российским юридическим лицом, если эти действия не содержат признаков уголовно наказуемого деяния</a:t>
            </a:r>
          </a:p>
          <a:p>
            <a:r>
              <a:rPr lang="ru-RU" dirty="0"/>
              <a:t>влекут наложение административного штрафа на граждан в размере от 30 до 50 тысяч рублей; на должностных лиц - от 100 до 200 тысяч рублей; на юридических лиц - от 300 до 500 тысяч рублей.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Ст. 20.3.4 КоАП РФ</a:t>
            </a:r>
          </a:p>
        </p:txBody>
      </p:sp>
    </p:spTree>
    <p:extLst>
      <p:ext uri="{BB962C8B-B14F-4D97-AF65-F5344CB8AC3E}">
        <p14:creationId xmlns:p14="http://schemas.microsoft.com/office/powerpoint/2010/main" val="35210391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700808"/>
            <a:ext cx="7408333" cy="4425355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Массовое распространение экстремистских материалов, включенных в опубликованный федеральный список экстремистских материалов, иных экстремистских материалов, указанных в пункте 3 статьи 1 Федерального закона от 25 июля 2002 года N 114-ФЗ "О противодействии экстремистской деятельности", либо их производство или хранение в целях массового распространения, за исключением случаев, предусмотренных частями 4.1 и 6 статьи 13.15, статьями 13.37, 20.3 и 20.3.2 настоящего Кодекса, если эти действия не содержат признаков уголовно наказуемого деяния </a:t>
            </a:r>
          </a:p>
          <a:p>
            <a:pPr algn="ctr"/>
            <a:r>
              <a:rPr lang="ru-RU" dirty="0"/>
              <a:t>Наказание:</a:t>
            </a:r>
          </a:p>
          <a:p>
            <a:pPr algn="r"/>
            <a:r>
              <a:rPr lang="ru-RU" dirty="0"/>
              <a:t>административный штраф на граждан в размере от 1000 до 3000 рублей либо административный арест на срок до 15 суток с конфискацией указанных материалов и оборудования, использованного для их производства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600" dirty="0"/>
              <a:t>статья 20.29 КоАП РФ  «производство и распространение экстремистских материалов».</a:t>
            </a:r>
            <a:br>
              <a:rPr lang="ru-RU" sz="2600" dirty="0"/>
            </a:b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30296130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Публичное распространение информации, отрицающей факты, установленные приговором Международного военного трибунала для суда и наказания главных военных преступников европейских стран оси, либо одобряющей преступления, установленные указанным приговором, а равно публичное распространение заведомо ложных сведений о деятельности СССР в годы Второй мировой войны, о ветеранах Великой Отечественной войны, в том числе совершенные с использованием средств массовой информации либо информационно-телекоммуникационных сетей (включая сеть "Интернет")</a:t>
            </a:r>
          </a:p>
          <a:p>
            <a:pPr algn="ctr"/>
            <a:r>
              <a:rPr lang="ru-RU" dirty="0"/>
              <a:t>Наказание: </a:t>
            </a:r>
          </a:p>
          <a:p>
            <a:r>
              <a:rPr lang="ru-RU" dirty="0"/>
              <a:t>административный штраф на юридических лиц в размере от 3 миллионов до 5 миллионов рублей с конфискацией предмета административного правонарушения или без таковой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ч. 4.1 ст. 13.15 КоАП РФ</a:t>
            </a:r>
          </a:p>
        </p:txBody>
      </p:sp>
    </p:spTree>
    <p:extLst>
      <p:ext uri="{BB962C8B-B14F-4D97-AF65-F5344CB8AC3E}">
        <p14:creationId xmlns:p14="http://schemas.microsoft.com/office/powerpoint/2010/main" val="33837419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16832"/>
            <a:ext cx="7408333" cy="4209331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Статья 5.26 – «нарушение законодательства о свободе совести, свободе вероисповедания и о религиозных объединениях»; </a:t>
            </a:r>
          </a:p>
          <a:p>
            <a:r>
              <a:rPr lang="ru-RU" dirty="0"/>
              <a:t>статья 17.10 – «незаконные действия по отношению к государственным символам Российской Федерации»; </a:t>
            </a:r>
          </a:p>
          <a:p>
            <a:r>
              <a:rPr lang="ru-RU" dirty="0"/>
              <a:t>статья 20.1 – «мелкое хулиганство»; </a:t>
            </a:r>
          </a:p>
          <a:p>
            <a:r>
              <a:rPr lang="ru-RU" dirty="0"/>
              <a:t>статья 20.2 – «нарушение установленного порядка организации либо проведения собрания, митинга, демонстрации, шествия или пикетирования»; </a:t>
            </a:r>
          </a:p>
          <a:p>
            <a:r>
              <a:rPr lang="ru-RU" dirty="0"/>
              <a:t>статья 20.2(1) – «организация деятельности общественного или религиозного объединения, в отношении которого принято решение о приостановлении его деятельности».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600" dirty="0"/>
              <a:t>могут носить экстремистский характер или исходить из экстремистских побуждений</a:t>
            </a:r>
            <a:br>
              <a:rPr lang="ru-RU" sz="2600" dirty="0"/>
            </a:b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21026330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ru-RU" dirty="0"/>
          </a:p>
          <a:p>
            <a:pPr algn="ctr"/>
            <a:r>
              <a:rPr lang="ru-RU" dirty="0"/>
              <a:t>Административной ответственности подлежит лицо, достигшее к моменту совершения административного правонарушения возраста </a:t>
            </a:r>
          </a:p>
          <a:p>
            <a:pPr algn="ctr"/>
            <a:r>
              <a:rPr lang="ru-RU" dirty="0"/>
              <a:t>16 лет.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Возраст привлечения к административной ответственности</a:t>
            </a:r>
          </a:p>
        </p:txBody>
      </p:sp>
    </p:spTree>
    <p:extLst>
      <p:ext uri="{BB962C8B-B14F-4D97-AF65-F5344CB8AC3E}">
        <p14:creationId xmlns:p14="http://schemas.microsoft.com/office/powerpoint/2010/main" val="19698639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/>
              <a:t>статьи </a:t>
            </a:r>
          </a:p>
          <a:p>
            <a:pPr marL="0" indent="0" algn="ctr">
              <a:buNone/>
            </a:pPr>
            <a:r>
              <a:rPr lang="ru-RU" dirty="0">
                <a:hlinkClick r:id="rId2"/>
              </a:rPr>
              <a:t>205</a:t>
            </a:r>
            <a:r>
              <a:rPr lang="ru-RU" dirty="0"/>
              <a:t>, </a:t>
            </a:r>
            <a:r>
              <a:rPr lang="ru-RU" dirty="0">
                <a:hlinkClick r:id="rId3"/>
              </a:rPr>
              <a:t>205.1</a:t>
            </a:r>
            <a:r>
              <a:rPr lang="ru-RU" dirty="0"/>
              <a:t>, </a:t>
            </a:r>
            <a:r>
              <a:rPr lang="ru-RU" dirty="0">
                <a:hlinkClick r:id="rId4"/>
              </a:rPr>
              <a:t>205.2</a:t>
            </a:r>
            <a:r>
              <a:rPr lang="ru-RU" dirty="0"/>
              <a:t>, </a:t>
            </a:r>
            <a:r>
              <a:rPr lang="ru-RU" dirty="0">
                <a:hlinkClick r:id="rId5"/>
              </a:rPr>
              <a:t>205.3</a:t>
            </a:r>
            <a:r>
              <a:rPr lang="ru-RU" dirty="0"/>
              <a:t>, </a:t>
            </a:r>
            <a:r>
              <a:rPr lang="ru-RU" dirty="0">
                <a:hlinkClick r:id="rId6"/>
              </a:rPr>
              <a:t>205.4</a:t>
            </a:r>
            <a:r>
              <a:rPr lang="ru-RU" dirty="0"/>
              <a:t>, </a:t>
            </a:r>
            <a:r>
              <a:rPr lang="ru-RU" dirty="0">
                <a:hlinkClick r:id="rId7"/>
              </a:rPr>
              <a:t>205.5</a:t>
            </a:r>
            <a:r>
              <a:rPr lang="ru-RU" dirty="0"/>
              <a:t>, </a:t>
            </a:r>
            <a:r>
              <a:rPr lang="ru-RU" dirty="0">
                <a:hlinkClick r:id="rId8"/>
              </a:rPr>
              <a:t>206</a:t>
            </a:r>
            <a:r>
              <a:rPr lang="ru-RU" dirty="0"/>
              <a:t>, 207, 207.1, 207.2, 207.3, </a:t>
            </a:r>
            <a:r>
              <a:rPr lang="ru-RU" dirty="0">
                <a:hlinkClick r:id="rId9"/>
              </a:rPr>
              <a:t>208</a:t>
            </a:r>
            <a:r>
              <a:rPr lang="ru-RU" dirty="0"/>
              <a:t>, </a:t>
            </a:r>
            <a:r>
              <a:rPr lang="ru-RU" dirty="0">
                <a:hlinkClick r:id="rId10"/>
              </a:rPr>
              <a:t>211</a:t>
            </a:r>
            <a:r>
              <a:rPr lang="ru-RU" dirty="0"/>
              <a:t>, 220, 221, 277, 278, 279, 360, 361</a:t>
            </a:r>
          </a:p>
          <a:p>
            <a:pPr marL="0" indent="0" algn="ctr">
              <a:buNone/>
            </a:pPr>
            <a:r>
              <a:rPr lang="ru-RU" dirty="0"/>
              <a:t>Уголовного кодекса Российской Федерации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Уголовная ответственность</a:t>
            </a:r>
          </a:p>
        </p:txBody>
      </p:sp>
    </p:spTree>
    <p:extLst>
      <p:ext uri="{BB962C8B-B14F-4D97-AF65-F5344CB8AC3E}">
        <p14:creationId xmlns:p14="http://schemas.microsoft.com/office/powerpoint/2010/main" val="3934032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ru-RU" dirty="0"/>
              <a:t>Стратегия национальной безопасности,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dirty="0"/>
              <a:t>Концепция противодействия терроризму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dirty="0"/>
              <a:t>Стратегия противодействия экстремизму в Российской Федерации до 2025 года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96186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700808"/>
            <a:ext cx="7408333" cy="4425355"/>
          </a:xfrm>
        </p:spPr>
        <p:txBody>
          <a:bodyPr>
            <a:normAutofit fontScale="70000" lnSpcReduction="20000"/>
          </a:bodyPr>
          <a:lstStyle/>
          <a:p>
            <a:r>
              <a:rPr lang="ru-RU" sz="2600" dirty="0"/>
              <a:t>ч. 1  - Заведомо ложное сообщение о готовящихся взрыве, поджоге или иных действиях, создающих опасность гибели людей, причинения значительного имущественного ущерба либо наступления иных общественно опасных последствий, совершенное из хулиганских побуждений</a:t>
            </a:r>
          </a:p>
          <a:p>
            <a:endParaRPr lang="ru-RU" dirty="0"/>
          </a:p>
          <a:p>
            <a:r>
              <a:rPr lang="ru-RU" sz="2100" dirty="0"/>
              <a:t>наказывается штрафом в размере от 200 до 500 тысяч рублей или в размере заработной платы или иного дохода осужденного за период от 1 года до 18 месяцев, либо ограничением свободы на срок до 3 лет, либо принудительными работами на срок от 2 до 3 лет</a:t>
            </a:r>
          </a:p>
          <a:p>
            <a:endParaRPr lang="ru-RU" dirty="0"/>
          </a:p>
          <a:p>
            <a:r>
              <a:rPr lang="ru-RU" dirty="0"/>
              <a:t>ч. 2 – то же деяние, совершенное в отношении объектов социальной инфраструктуры</a:t>
            </a:r>
          </a:p>
          <a:p>
            <a:r>
              <a:rPr lang="ru-RU" sz="2100" dirty="0"/>
              <a:t>наказывается штрафом в размере от 500 до 700 тысяч рублей или в размере заработной платы или иного дохода осужденного за период от 1 года 2 лет либо лишением свободы на срок от 3 до 5 лет</a:t>
            </a:r>
          </a:p>
          <a:p>
            <a:endParaRPr lang="ru-RU" dirty="0"/>
          </a:p>
          <a:p>
            <a:pPr algn="r"/>
            <a:r>
              <a:rPr lang="ru-RU" dirty="0"/>
              <a:t>Ответственность наступает с 14 лет.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Ст. 207 УК РФ</a:t>
            </a:r>
          </a:p>
        </p:txBody>
      </p:sp>
    </p:spTree>
    <p:extLst>
      <p:ext uri="{BB962C8B-B14F-4D97-AF65-F5344CB8AC3E}">
        <p14:creationId xmlns:p14="http://schemas.microsoft.com/office/powerpoint/2010/main" val="10327687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являются организации систем здравоохранения, образования, дошкольного воспитания, предприятия и организации, связанные с отдыхом и досугом, сферы услуг, пассажирского транспорта, спортивно-оздоровительные учреждения, система учреждений, оказывающих услуги правового и финансово-кредитного характера, а также иные объекты социальной инфраструктуры.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объектами социальной инфраструктуры </a:t>
            </a:r>
          </a:p>
        </p:txBody>
      </p:sp>
    </p:spTree>
    <p:extLst>
      <p:ext uri="{BB962C8B-B14F-4D97-AF65-F5344CB8AC3E}">
        <p14:creationId xmlns:p14="http://schemas.microsoft.com/office/powerpoint/2010/main" val="389115849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065315"/>
          </a:xfrm>
        </p:spPr>
        <p:txBody>
          <a:bodyPr>
            <a:normAutofit fontScale="92500"/>
          </a:bodyPr>
          <a:lstStyle/>
          <a:p>
            <a:r>
              <a:rPr lang="ru-RU" dirty="0"/>
              <a:t>Публичное распространение под видом достоверных сообщений заведомо ложной общественно значимой информации, повлекшее по неосторожности причинение вреда здоровью человека, -</a:t>
            </a:r>
          </a:p>
          <a:p>
            <a:endParaRPr lang="ru-RU" dirty="0"/>
          </a:p>
          <a:p>
            <a:r>
              <a:rPr lang="ru-RU" dirty="0"/>
              <a:t>наказывается штрафом в размере от 700 до 1 млн 500 тысяч рублей или в размере заработной платы или иного дохода осужденного за период до 18месяцев, либо исправительными работами на срок до 1 года, либо принудительными работами на срок до 3 лет, либо лишением свободы до 3 лет.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Ст. 207.2 УК РФ</a:t>
            </a:r>
          </a:p>
        </p:txBody>
      </p:sp>
    </p:spTree>
    <p:extLst>
      <p:ext uri="{BB962C8B-B14F-4D97-AF65-F5344CB8AC3E}">
        <p14:creationId xmlns:p14="http://schemas.microsoft.com/office/powerpoint/2010/main" val="23141310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132856"/>
            <a:ext cx="7408333" cy="3993307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Публичное распространение под видом достоверных сообщений заведомо ложной информации, содержащей данные об использовании Вооруженных Сил Российской Федерации в целях защиты интересов Российской Федерации и ее граждан, поддержания международного мира и безопасности либо об исполнении государственными органами Российской Федерации своих полномочий за пределами территории Российской Федерации в указанных целях, а равно содержащей данные об оказании добровольческими формированиями, организациями или лицами содействия в выполнении задач, возложенных на Вооруженные Силы Российской Федерации </a:t>
            </a:r>
          </a:p>
          <a:p>
            <a:endParaRPr lang="ru-RU" dirty="0"/>
          </a:p>
          <a:p>
            <a:r>
              <a:rPr lang="ru-RU" dirty="0"/>
              <a:t>наказывается штрафом в размере от 700 тысяч до 1,5 миллионов рублей или в размере заработной платы или иного дохода осужденного за период от 1 года до 18 месяцев, либо исправительными работами на срок до 1 года, либо принудительными работами на срок до 5 лет, либо лишением свободы на тот же срок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Ст. 207.3 УК РФ</a:t>
            </a:r>
          </a:p>
        </p:txBody>
      </p:sp>
    </p:spTree>
    <p:extLst>
      <p:ext uri="{BB962C8B-B14F-4D97-AF65-F5344CB8AC3E}">
        <p14:creationId xmlns:p14="http://schemas.microsoft.com/office/powerpoint/2010/main" val="316249242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281339"/>
          </a:xfrm>
        </p:spPr>
        <p:txBody>
          <a:bodyPr/>
          <a:lstStyle/>
          <a:p>
            <a:r>
              <a:rPr lang="ru-RU" dirty="0"/>
              <a:t>Публичные призывы к осуществлению террористической деятельности, публичное оправдание терроризма или пропаганда терроризма (ч. 1 )</a:t>
            </a:r>
          </a:p>
          <a:p>
            <a:endParaRPr lang="ru-RU" dirty="0"/>
          </a:p>
          <a:p>
            <a:r>
              <a:rPr lang="ru-RU" dirty="0"/>
              <a:t>Те же деяния, совершенные с использованием средств массовой информации либо электронных или информационно-телекоммуникационных сетей, в том числе сети «Интернет» (ч. 2)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Статья 205.2 УК РФ</a:t>
            </a:r>
          </a:p>
        </p:txBody>
      </p:sp>
    </p:spTree>
    <p:extLst>
      <p:ext uri="{BB962C8B-B14F-4D97-AF65-F5344CB8AC3E}">
        <p14:creationId xmlns:p14="http://schemas.microsoft.com/office/powerpoint/2010/main" val="113724511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67833" y="2060848"/>
            <a:ext cx="7408333" cy="3954752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выраженные в любой форме (например, в устной, письменной, с использованием технических средств) обращения к другим лицам с целью побудить их к осуществлению террористической деятельности, то есть к совершению преступлений, предусмотренных статьями 205 - 206, 208, 211, 220, 221, 277, 278, 279, 360, 361 УК РФ.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000" dirty="0"/>
              <a:t>Публичные призывы к осуществлению террористической деятельности в статье 205.2 УК РФ</a:t>
            </a:r>
          </a:p>
        </p:txBody>
      </p:sp>
    </p:spTree>
    <p:extLst>
      <p:ext uri="{BB962C8B-B14F-4D97-AF65-F5344CB8AC3E}">
        <p14:creationId xmlns:p14="http://schemas.microsoft.com/office/powerpoint/2010/main" val="53742415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132856"/>
            <a:ext cx="7408333" cy="3993307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публичное заявление о признании идеологии и практики терроризма правильными, нуждающимися в поддержке и подражании</a:t>
            </a:r>
          </a:p>
          <a:p>
            <a:pPr algn="just"/>
            <a:endParaRPr lang="ru-RU" dirty="0"/>
          </a:p>
          <a:p>
            <a:pPr algn="r"/>
            <a:endParaRPr lang="ru-RU" dirty="0"/>
          </a:p>
          <a:p>
            <a:pPr algn="r"/>
            <a:endParaRPr lang="ru-RU" dirty="0"/>
          </a:p>
          <a:p>
            <a:pPr algn="r"/>
            <a:r>
              <a:rPr lang="ru-RU" dirty="0"/>
              <a:t>образует состав оконченного преступления с момента публичного выступления лица, в котором оно заявляет об этом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оправдание</a:t>
            </a:r>
          </a:p>
        </p:txBody>
      </p:sp>
    </p:spTree>
    <p:extLst>
      <p:ext uri="{BB962C8B-B14F-4D97-AF65-F5344CB8AC3E}">
        <p14:creationId xmlns:p14="http://schemas.microsoft.com/office/powerpoint/2010/main" val="293584605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132856"/>
            <a:ext cx="7408333" cy="3993307"/>
          </a:xfrm>
        </p:spPr>
        <p:txBody>
          <a:bodyPr>
            <a:normAutofit/>
          </a:bodyPr>
          <a:lstStyle/>
          <a:p>
            <a:pPr algn="just"/>
            <a:endParaRPr lang="ru-RU" dirty="0"/>
          </a:p>
          <a:p>
            <a:pPr algn="just"/>
            <a:r>
              <a:rPr lang="ru-RU" dirty="0"/>
              <a:t>деятельность по распространению материалов и (или) информации, направленных на формирование у лица идеологии терроризма, убежденности в ее привлекательности либо представления о допустимости осуществления террористической деятельности</a:t>
            </a:r>
          </a:p>
          <a:p>
            <a:pPr algn="just"/>
            <a:endParaRPr lang="ru-RU" dirty="0"/>
          </a:p>
          <a:p>
            <a:pPr algn="just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пропаганда</a:t>
            </a:r>
          </a:p>
        </p:txBody>
      </p:sp>
    </p:spTree>
    <p:extLst>
      <p:ext uri="{BB962C8B-B14F-4D97-AF65-F5344CB8AC3E}">
        <p14:creationId xmlns:p14="http://schemas.microsoft.com/office/powerpoint/2010/main" val="307633300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772816"/>
            <a:ext cx="7408333" cy="4353347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dirty="0"/>
              <a:t>ч. 1 ст. 205.2 УК:</a:t>
            </a:r>
          </a:p>
          <a:p>
            <a:r>
              <a:rPr lang="ru-RU" dirty="0"/>
              <a:t>штраф в размере от 100 000 до 500 000 рублей либо в размере заработной платы или иного дохода осужденного за период до трех лет либо лишением свободы на срок от 2 до 5 лет</a:t>
            </a:r>
          </a:p>
          <a:p>
            <a:endParaRPr lang="ru-RU" dirty="0"/>
          </a:p>
          <a:p>
            <a:pPr algn="ctr"/>
            <a:r>
              <a:rPr lang="ru-RU" dirty="0"/>
              <a:t>ч. 2 ст. 205.2 УК РФ</a:t>
            </a:r>
          </a:p>
          <a:p>
            <a:r>
              <a:rPr lang="ru-RU" dirty="0"/>
              <a:t>штраф в размере от 300 000 до 1 миллиона рублей или в размере заработной платы или иного дохода осужденного за период от трех до пяти лет либо лишением свободы на срок от 5 до 7 лет с лишением права занимать определенные должности или заниматься определенной деятельностью на срок до пяти лет.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наказание</a:t>
            </a:r>
          </a:p>
        </p:txBody>
      </p:sp>
    </p:spTree>
    <p:extLst>
      <p:ext uri="{BB962C8B-B14F-4D97-AF65-F5344CB8AC3E}">
        <p14:creationId xmlns:p14="http://schemas.microsoft.com/office/powerpoint/2010/main" val="217169070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065315"/>
          </a:xfrm>
        </p:spPr>
        <p:txBody>
          <a:bodyPr>
            <a:normAutofit fontScale="92500" lnSpcReduction="20000"/>
          </a:bodyPr>
          <a:lstStyle/>
          <a:p>
            <a:r>
              <a:rPr lang="ru-RU" i="1" dirty="0"/>
              <a:t>За содействие террористической деятельности (</a:t>
            </a:r>
            <a:r>
              <a:rPr lang="ru-RU" i="1" dirty="0">
                <a:hlinkClick r:id="rId2"/>
              </a:rPr>
              <a:t>статья 205.1</a:t>
            </a:r>
            <a:r>
              <a:rPr lang="ru-RU" i="1" dirty="0"/>
              <a:t> УК РФ), </a:t>
            </a:r>
          </a:p>
          <a:p>
            <a:r>
              <a:rPr lang="ru-RU" i="1" dirty="0"/>
              <a:t>публичные призывы к осуществлению террористической деятельности, публичное оправдание терроризма или пропаганду терроризма (</a:t>
            </a:r>
            <a:r>
              <a:rPr lang="ru-RU" i="1" dirty="0">
                <a:hlinkClick r:id="rId3"/>
              </a:rPr>
              <a:t>статья 205.2</a:t>
            </a:r>
            <a:r>
              <a:rPr lang="ru-RU" i="1" dirty="0"/>
              <a:t> УК РФ), </a:t>
            </a:r>
          </a:p>
          <a:p>
            <a:r>
              <a:rPr lang="ru-RU" i="1" dirty="0"/>
              <a:t>создание террористического сообщества (часть 1 </a:t>
            </a:r>
            <a:r>
              <a:rPr lang="ru-RU" i="1" dirty="0">
                <a:hlinkClick r:id="rId4"/>
              </a:rPr>
              <a:t>статьи 205.4</a:t>
            </a:r>
            <a:r>
              <a:rPr lang="ru-RU" i="1" dirty="0"/>
              <a:t> УК РФ), </a:t>
            </a:r>
          </a:p>
          <a:p>
            <a:r>
              <a:rPr lang="ru-RU" i="1" dirty="0"/>
              <a:t>организации деятельности террористической организации (часть 1 </a:t>
            </a:r>
            <a:r>
              <a:rPr lang="ru-RU" i="1" dirty="0">
                <a:hlinkClick r:id="rId5"/>
              </a:rPr>
              <a:t>статьи 205.5</a:t>
            </a:r>
            <a:r>
              <a:rPr lang="ru-RU" i="1" dirty="0"/>
              <a:t> УК РФ), </a:t>
            </a:r>
          </a:p>
          <a:p>
            <a:r>
              <a:rPr lang="ru-RU" i="1" dirty="0"/>
              <a:t>По статьям 207.1, 207.2. 207.3 УК РФ</a:t>
            </a:r>
          </a:p>
          <a:p>
            <a:r>
              <a:rPr lang="ru-RU" i="1" dirty="0"/>
              <a:t>организации незаконного вооруженного формирования (часть 1 </a:t>
            </a:r>
            <a:r>
              <a:rPr lang="ru-RU" i="1" dirty="0">
                <a:hlinkClick r:id="rId6"/>
              </a:rPr>
              <a:t>статьи 208</a:t>
            </a:r>
            <a:r>
              <a:rPr lang="ru-RU" i="1" dirty="0"/>
              <a:t> УК РФ)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 16-летнего возраста</a:t>
            </a:r>
          </a:p>
        </p:txBody>
      </p:sp>
    </p:spTree>
    <p:extLst>
      <p:ext uri="{BB962C8B-B14F-4D97-AF65-F5344CB8AC3E}">
        <p14:creationId xmlns:p14="http://schemas.microsoft.com/office/powerpoint/2010/main" val="568962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Стратегия является </a:t>
            </a:r>
            <a:r>
              <a:rPr lang="ru-RU" dirty="0"/>
              <a:t>базовым документом стратегического планирования, определяющим национальные интересы и стратегические национальные приоритеты Российской Федерации, </a:t>
            </a:r>
          </a:p>
          <a:p>
            <a:r>
              <a:rPr lang="ru-RU" dirty="0"/>
              <a:t>цели и задачи государственной политики в области обеспечения национальной безопасности и устойчивого развития Российской Федерации на долгосрочную перспективу</a:t>
            </a:r>
            <a:endParaRPr lang="ru-RU" dirty="0">
              <a:latin typeface="Times New Roman" pitchFamily="18" charset="0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Стратегия национальной безопасности РФ</a:t>
            </a:r>
          </a:p>
        </p:txBody>
      </p:sp>
    </p:spTree>
    <p:extLst>
      <p:ext uri="{BB962C8B-B14F-4D97-AF65-F5344CB8AC3E}">
        <p14:creationId xmlns:p14="http://schemas.microsoft.com/office/powerpoint/2010/main" val="298536776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988840"/>
            <a:ext cx="7408333" cy="4137323"/>
          </a:xfrm>
        </p:spPr>
        <p:txBody>
          <a:bodyPr>
            <a:normAutofit fontScale="85000" lnSpcReduction="20000"/>
          </a:bodyPr>
          <a:lstStyle/>
          <a:p>
            <a:r>
              <a:rPr lang="ru-RU" i="1" dirty="0"/>
              <a:t>за совершение террористического акта (</a:t>
            </a:r>
            <a:r>
              <a:rPr lang="ru-RU" i="1" dirty="0">
                <a:hlinkClick r:id="rId2"/>
              </a:rPr>
              <a:t>статья 205</a:t>
            </a:r>
            <a:r>
              <a:rPr lang="ru-RU" i="1" dirty="0"/>
              <a:t>), </a:t>
            </a:r>
          </a:p>
          <a:p>
            <a:r>
              <a:rPr lang="ru-RU" i="1" dirty="0"/>
              <a:t>прохождение обучения в целях осуществления террористической деятельности (</a:t>
            </a:r>
            <a:r>
              <a:rPr lang="ru-RU" i="1" dirty="0">
                <a:hlinkClick r:id="rId3"/>
              </a:rPr>
              <a:t>статья 205.3</a:t>
            </a:r>
            <a:r>
              <a:rPr lang="ru-RU" i="1" dirty="0"/>
              <a:t>), </a:t>
            </a:r>
          </a:p>
          <a:p>
            <a:r>
              <a:rPr lang="ru-RU" i="1" dirty="0"/>
              <a:t>участие в террористическом сообществе (</a:t>
            </a:r>
            <a:r>
              <a:rPr lang="ru-RU" i="1" dirty="0">
                <a:hlinkClick r:id="rId4"/>
              </a:rPr>
              <a:t>часть вторая статьи 205.4</a:t>
            </a:r>
            <a:r>
              <a:rPr lang="ru-RU" i="1" dirty="0"/>
              <a:t>), </a:t>
            </a:r>
          </a:p>
          <a:p>
            <a:r>
              <a:rPr lang="ru-RU" i="1" dirty="0"/>
              <a:t>участие в деятельности террористической организации (</a:t>
            </a:r>
            <a:r>
              <a:rPr lang="ru-RU" i="1" dirty="0">
                <a:hlinkClick r:id="rId5"/>
              </a:rPr>
              <a:t>часть вторая статьи 205.5</a:t>
            </a:r>
            <a:r>
              <a:rPr lang="ru-RU" i="1" dirty="0"/>
              <a:t>), </a:t>
            </a:r>
          </a:p>
          <a:p>
            <a:r>
              <a:rPr lang="ru-RU" i="1" dirty="0"/>
              <a:t>несообщение о преступлении (</a:t>
            </a:r>
            <a:r>
              <a:rPr lang="ru-RU" i="1" dirty="0">
                <a:hlinkClick r:id="rId6"/>
              </a:rPr>
              <a:t>статья 205.6</a:t>
            </a:r>
            <a:r>
              <a:rPr lang="ru-RU" i="1" dirty="0"/>
              <a:t>), </a:t>
            </a:r>
          </a:p>
          <a:p>
            <a:r>
              <a:rPr lang="ru-RU" i="1" dirty="0"/>
              <a:t>захват заложника (</a:t>
            </a:r>
            <a:r>
              <a:rPr lang="ru-RU" i="1" dirty="0">
                <a:hlinkClick r:id="rId7"/>
              </a:rPr>
              <a:t>статья 206</a:t>
            </a:r>
            <a:r>
              <a:rPr lang="ru-RU" i="1" dirty="0"/>
              <a:t>), </a:t>
            </a:r>
          </a:p>
          <a:p>
            <a:r>
              <a:rPr lang="ru-RU" i="1" dirty="0"/>
              <a:t>заведомо ложное сообщение об акте терроризма (</a:t>
            </a:r>
            <a:r>
              <a:rPr lang="ru-RU" i="1" dirty="0">
                <a:hlinkClick r:id="rId8"/>
              </a:rPr>
              <a:t>статья 207</a:t>
            </a:r>
            <a:r>
              <a:rPr lang="ru-RU" i="1" dirty="0"/>
              <a:t>), </a:t>
            </a:r>
          </a:p>
          <a:p>
            <a:r>
              <a:rPr lang="ru-RU" i="1" dirty="0"/>
              <a:t>участие в незаконном вооруженном формировании (</a:t>
            </a:r>
            <a:r>
              <a:rPr lang="ru-RU" i="1" dirty="0">
                <a:hlinkClick r:id="rId9"/>
              </a:rPr>
              <a:t>часть вторая статьи 208</a:t>
            </a:r>
            <a:r>
              <a:rPr lang="ru-RU" i="1" dirty="0"/>
              <a:t>), </a:t>
            </a:r>
          </a:p>
          <a:p>
            <a:r>
              <a:rPr lang="ru-RU" i="1" dirty="0"/>
              <a:t>акт международного терроризма (</a:t>
            </a:r>
            <a:r>
              <a:rPr lang="ru-RU" i="1" dirty="0">
                <a:hlinkClick r:id="rId10"/>
              </a:rPr>
              <a:t>статья 361</a:t>
            </a:r>
            <a:r>
              <a:rPr lang="ru-RU" i="1" dirty="0"/>
              <a:t>)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Уголовная ответственность </a:t>
            </a:r>
            <a:br>
              <a:rPr lang="ru-RU" dirty="0"/>
            </a:br>
            <a:r>
              <a:rPr lang="ru-RU" dirty="0"/>
              <a:t>с 14-летнего возраста</a:t>
            </a:r>
          </a:p>
        </p:txBody>
      </p:sp>
    </p:spTree>
    <p:extLst>
      <p:ext uri="{BB962C8B-B14F-4D97-AF65-F5344CB8AC3E}">
        <p14:creationId xmlns:p14="http://schemas.microsoft.com/office/powerpoint/2010/main" val="167886133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368627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национальная безопасность Российской Федерации (далее - национальная безопасность) - состояние защищенности национальных интересов Российской Федерации от внешних и внутренних угроз, при котором обеспечиваются реализация конституционных прав и свобод граждан, достойные качество и уровень их жизни, гражданский мир и согласие в стране, охрана суверенитета Российской Федерации, ее независимости и государственной целостности, социально-экономическое развитие страны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Национальная безопасность</a:t>
            </a:r>
          </a:p>
        </p:txBody>
      </p:sp>
    </p:spTree>
    <p:extLst>
      <p:ext uri="{BB962C8B-B14F-4D97-AF65-F5344CB8AC3E}">
        <p14:creationId xmlns:p14="http://schemas.microsoft.com/office/powerpoint/2010/main" val="3301095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/>
              <a:t>реализация органами публичной власти во взаимодействии с институтами гражданского общества и организациями политических, правовых, военных, социально-экономических, информационных, организационных и иных мер, направленных на противодействие угрозам национальной безопасности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600" dirty="0"/>
              <a:t>Обеспечение национальной безопасности:</a:t>
            </a:r>
            <a:br>
              <a:rPr lang="ru-RU" sz="2600" dirty="0"/>
            </a:b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3311212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 документе определены цели и основные задачи Стратегического курса России с государствами – участниками СНГ, в том числе, в сфере обеспечения национальной безопасности.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Стратегический курс России со странами СНГ</a:t>
            </a:r>
          </a:p>
        </p:txBody>
      </p:sp>
    </p:spTree>
    <p:extLst>
      <p:ext uri="{BB962C8B-B14F-4D97-AF65-F5344CB8AC3E}">
        <p14:creationId xmlns:p14="http://schemas.microsoft.com/office/powerpoint/2010/main" val="956226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Стратегией противодействия экстремизму определены цель, задачи и основные направления </a:t>
            </a:r>
            <a:r>
              <a:rPr lang="ru-RU" altLang="ru-RU" u="sng" dirty="0">
                <a:latin typeface="Times New Roman" pitchFamily="18" charset="0"/>
                <a:cs typeface="Times New Roman" pitchFamily="18" charset="0"/>
              </a:rPr>
              <a:t>государственной политики в сфере противодействия экстремизму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с учетом стоящих перед Российской Федерацией вызовов и угроз.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Стратегия противодействия экстремизму до 2025 года</a:t>
            </a:r>
          </a:p>
        </p:txBody>
      </p:sp>
    </p:spTree>
    <p:extLst>
      <p:ext uri="{BB962C8B-B14F-4D97-AF65-F5344CB8AC3E}">
        <p14:creationId xmlns:p14="http://schemas.microsoft.com/office/powerpoint/2010/main" val="9527263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altLang="ru-RU" b="1" i="1" u="sng" dirty="0">
                <a:latin typeface="Times New Roman" pitchFamily="18" charset="0"/>
                <a:cs typeface="Times New Roman" pitchFamily="18" charset="0"/>
              </a:rPr>
              <a:t>националистический, </a:t>
            </a:r>
          </a:p>
          <a:p>
            <a:r>
              <a:rPr lang="ru-RU" altLang="ru-RU" b="1" i="1" u="sng" dirty="0">
                <a:latin typeface="Times New Roman" pitchFamily="18" charset="0"/>
                <a:cs typeface="Times New Roman" pitchFamily="18" charset="0"/>
              </a:rPr>
              <a:t>религиозный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и </a:t>
            </a:r>
          </a:p>
          <a:p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политический</a:t>
            </a:r>
          </a:p>
          <a:p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ru-RU" b="1" u="sng" dirty="0">
                <a:latin typeface="Times New Roman" pitchFamily="18" charset="0"/>
                <a:cs typeface="Times New Roman" pitchFamily="18" charset="0"/>
              </a:rPr>
              <a:t>наиболее опасные виды</a:t>
            </a:r>
            <a:r>
              <a:rPr lang="ru-RU" alt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экстремизма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28454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179</TotalTime>
  <Words>2629</Words>
  <Application>Microsoft Office PowerPoint</Application>
  <PresentationFormat>Экран (4:3)</PresentationFormat>
  <Paragraphs>192</Paragraphs>
  <Slides>41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8" baseType="lpstr">
      <vt:lpstr>Arial</vt:lpstr>
      <vt:lpstr>Calibri</vt:lpstr>
      <vt:lpstr>Candara</vt:lpstr>
      <vt:lpstr>Symbol</vt:lpstr>
      <vt:lpstr>Times New Roman</vt:lpstr>
      <vt:lpstr>Wingdings 3</vt:lpstr>
      <vt:lpstr>Волна</vt:lpstr>
      <vt:lpstr>Терроризм и экстремизм. Ответственность </vt:lpstr>
      <vt:lpstr>Правовая основа общегосударственной системы противодействия экстремизму и терроризму </vt:lpstr>
      <vt:lpstr>Презентация PowerPoint</vt:lpstr>
      <vt:lpstr>Стратегия национальной безопасности РФ</vt:lpstr>
      <vt:lpstr>Национальная безопасность</vt:lpstr>
      <vt:lpstr>Обеспечение национальной безопасности: </vt:lpstr>
      <vt:lpstr>Стратегический курс России со странами СНГ</vt:lpstr>
      <vt:lpstr>Стратегия противодействия экстремизму до 2025 года</vt:lpstr>
      <vt:lpstr>наиболее опасные виды экстремизма</vt:lpstr>
      <vt:lpstr>Проявления экстремизма</vt:lpstr>
      <vt:lpstr>Общепризнанные принципы и нормы международного права</vt:lpstr>
      <vt:lpstr>ЭКСТРЕМИЗМ</vt:lpstr>
      <vt:lpstr>ТЕРРОРИЗМ</vt:lpstr>
      <vt:lpstr>Экстремистские материалы</vt:lpstr>
      <vt:lpstr>Признание материалов экстремистскими</vt:lpstr>
      <vt:lpstr>Федеральный список экстремистских материалов</vt:lpstr>
      <vt:lpstr>Ответственность</vt:lpstr>
      <vt:lpstr>Административная ответственность (КоАП РФ)</vt:lpstr>
      <vt:lpstr>Борьба с проявлениями фашизма  </vt:lpstr>
      <vt:lpstr>Борьба с проявлениями фашизма</vt:lpstr>
      <vt:lpstr>Наказание по ст. 20.3 КоАП РФ</vt:lpstr>
      <vt:lpstr> ст. 20.3.1 КоАП РФ </vt:lpstr>
      <vt:lpstr>Ст. 20.3.3 КоАП РФ</vt:lpstr>
      <vt:lpstr>Ст. 20.3.4 КоАП РФ</vt:lpstr>
      <vt:lpstr>статья 20.29 КоАП РФ  «производство и распространение экстремистских материалов». </vt:lpstr>
      <vt:lpstr>ч. 4.1 ст. 13.15 КоАП РФ</vt:lpstr>
      <vt:lpstr>могут носить экстремистский характер или исходить из экстремистских побуждений </vt:lpstr>
      <vt:lpstr>Возраст привлечения к административной ответственности</vt:lpstr>
      <vt:lpstr>Уголовная ответственность</vt:lpstr>
      <vt:lpstr>Ст. 207 УК РФ</vt:lpstr>
      <vt:lpstr>объектами социальной инфраструктуры </vt:lpstr>
      <vt:lpstr>Ст. 207.2 УК РФ</vt:lpstr>
      <vt:lpstr>Ст. 207.3 УК РФ</vt:lpstr>
      <vt:lpstr>Статья 205.2 УК РФ</vt:lpstr>
      <vt:lpstr>Публичные призывы к осуществлению террористической деятельности в статье 205.2 УК РФ</vt:lpstr>
      <vt:lpstr>оправдание</vt:lpstr>
      <vt:lpstr>пропаганда</vt:lpstr>
      <vt:lpstr>наказание</vt:lpstr>
      <vt:lpstr>с 16-летнего возраста</vt:lpstr>
      <vt:lpstr>Уголовная ответственность  с 14-летнего возраста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Терроризм и экстремизм. Ответственность</dc:title>
  <dc:creator>Михайлов</dc:creator>
  <cp:lastModifiedBy>Кузнецов Андрей Игоревич</cp:lastModifiedBy>
  <cp:revision>24</cp:revision>
  <cp:lastPrinted>2022-04-13T16:32:12Z</cp:lastPrinted>
  <dcterms:created xsi:type="dcterms:W3CDTF">2019-09-02T09:24:26Z</dcterms:created>
  <dcterms:modified xsi:type="dcterms:W3CDTF">2024-09-05T13:50:34Z</dcterms:modified>
</cp:coreProperties>
</file>