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6"/>
  </p:notesMasterIdLst>
  <p:sldIdLst>
    <p:sldId id="372" r:id="rId2"/>
    <p:sldId id="272" r:id="rId3"/>
    <p:sldId id="319" r:id="rId4"/>
    <p:sldId id="275" r:id="rId5"/>
    <p:sldId id="322" r:id="rId6"/>
    <p:sldId id="323" r:id="rId7"/>
    <p:sldId id="324" r:id="rId8"/>
    <p:sldId id="325" r:id="rId9"/>
    <p:sldId id="326" r:id="rId10"/>
    <p:sldId id="328" r:id="rId11"/>
    <p:sldId id="329" r:id="rId12"/>
    <p:sldId id="330" r:id="rId13"/>
    <p:sldId id="293" r:id="rId14"/>
    <p:sldId id="331" r:id="rId15"/>
    <p:sldId id="333" r:id="rId16"/>
    <p:sldId id="332" r:id="rId17"/>
    <p:sldId id="335" r:id="rId18"/>
    <p:sldId id="336" r:id="rId19"/>
    <p:sldId id="297" r:id="rId20"/>
    <p:sldId id="337" r:id="rId21"/>
    <p:sldId id="362" r:id="rId22"/>
    <p:sldId id="341" r:id="rId23"/>
    <p:sldId id="349" r:id="rId24"/>
    <p:sldId id="366" r:id="rId25"/>
    <p:sldId id="346" r:id="rId26"/>
    <p:sldId id="350" r:id="rId27"/>
    <p:sldId id="360" r:id="rId28"/>
    <p:sldId id="376" r:id="rId29"/>
    <p:sldId id="375" r:id="rId30"/>
    <p:sldId id="377" r:id="rId31"/>
    <p:sldId id="378" r:id="rId32"/>
    <p:sldId id="339" r:id="rId33"/>
    <p:sldId id="340" r:id="rId34"/>
    <p:sldId id="260" r:id="rId35"/>
    <p:sldId id="264" r:id="rId36"/>
    <p:sldId id="369" r:id="rId37"/>
    <p:sldId id="370" r:id="rId38"/>
    <p:sldId id="270" r:id="rId39"/>
    <p:sldId id="379" r:id="rId40"/>
    <p:sldId id="380" r:id="rId41"/>
    <p:sldId id="381" r:id="rId42"/>
    <p:sldId id="267" r:id="rId43"/>
    <p:sldId id="361" r:id="rId44"/>
    <p:sldId id="371" r:id="rId45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88575" autoAdjust="0"/>
  </p:normalViewPr>
  <p:slideViewPr>
    <p:cSldViewPr>
      <p:cViewPr>
        <p:scale>
          <a:sx n="69" d="100"/>
          <a:sy n="69" d="100"/>
        </p:scale>
        <p:origin x="-1404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09A526-25DF-4408-85C8-02BD0DC34751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E12288-48F4-4331-A256-7D509A60A2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2057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E12288-48F4-4331-A256-7D509A60A2F9}" type="slidenum">
              <a:rPr lang="ru-RU" smtClean="0"/>
              <a:pPr/>
              <a:t>34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4/14/2020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4/14/2020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4/14/2020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4/14/2020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4/14/2020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4/14/2020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4/14/2020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4/14/2020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4/14/2020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4/14/2020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4/14/2020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4/14/2020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image" Target="../media/image27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12" Type="http://schemas.openxmlformats.org/officeDocument/2006/relationships/image" Target="../media/image26.jpe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7" Type="http://schemas.openxmlformats.org/officeDocument/2006/relationships/image" Target="../media/image72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2133600"/>
          </a:xfrm>
        </p:spPr>
        <p:txBody>
          <a:bodyPr>
            <a:noAutofit/>
          </a:bodyPr>
          <a:lstStyle/>
          <a:p>
            <a:r>
              <a:rPr lang="ru-RU" sz="9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ПОСУДА</a:t>
            </a:r>
            <a:endParaRPr lang="ru-RU" sz="9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57600" y="5029200"/>
            <a:ext cx="5486400" cy="1828800"/>
          </a:xfrm>
        </p:spPr>
        <p:txBody>
          <a:bodyPr>
            <a:normAutofit/>
          </a:bodyPr>
          <a:lstStyle/>
          <a:p>
            <a:pPr algn="l"/>
            <a:endParaRPr lang="ru-RU" sz="2400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6" name="Picture 2" descr="http://volna.org/wp-content/uploads/2014/11/posuda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53160" y="1859756"/>
            <a:ext cx="6924040" cy="32456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1905000"/>
            <a:ext cx="4648200" cy="2895600"/>
          </a:xfrm>
        </p:spPr>
        <p:txBody>
          <a:bodyPr>
            <a:noAutofit/>
          </a:bodyPr>
          <a:lstStyle/>
          <a:p>
            <a:pPr algn="l"/>
            <a:r>
              <a:rPr lang="ru-RU" sz="3600" dirty="0" smtClean="0">
                <a:solidFill>
                  <a:srgbClr val="0070C0"/>
                </a:solidFill>
              </a:rPr>
              <a:t>Если б не было её,</a:t>
            </a:r>
            <a:br>
              <a:rPr lang="ru-RU" sz="3600" dirty="0" smtClean="0">
                <a:solidFill>
                  <a:srgbClr val="0070C0"/>
                </a:solidFill>
              </a:rPr>
            </a:br>
            <a:r>
              <a:rPr lang="ru-RU" sz="3600" dirty="0" smtClean="0">
                <a:solidFill>
                  <a:srgbClr val="0070C0"/>
                </a:solidFill>
              </a:rPr>
              <a:t>Было б кушать тяжело:</a:t>
            </a:r>
            <a:br>
              <a:rPr lang="ru-RU" sz="3600" dirty="0" smtClean="0">
                <a:solidFill>
                  <a:srgbClr val="0070C0"/>
                </a:solidFill>
              </a:rPr>
            </a:br>
            <a:r>
              <a:rPr lang="ru-RU" sz="3600" dirty="0" smtClean="0">
                <a:solidFill>
                  <a:srgbClr val="0070C0"/>
                </a:solidFill>
              </a:rPr>
              <a:t>Некуда и суп налить </a:t>
            </a:r>
            <a:br>
              <a:rPr lang="ru-RU" sz="3600" dirty="0" smtClean="0">
                <a:solidFill>
                  <a:srgbClr val="0070C0"/>
                </a:solidFill>
              </a:rPr>
            </a:br>
            <a:r>
              <a:rPr lang="ru-RU" sz="3600" dirty="0" smtClean="0">
                <a:solidFill>
                  <a:srgbClr val="0070C0"/>
                </a:solidFill>
              </a:rPr>
              <a:t>И котлетку положить.</a:t>
            </a:r>
            <a:endParaRPr lang="ru-RU" sz="3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cs310322.vk.me/v310322193/8881/Zd7v-bQm7K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3600" y="1295400"/>
            <a:ext cx="4953000" cy="4343400"/>
          </a:xfrm>
        </p:spPr>
        <p:txBody>
          <a:bodyPr>
            <a:normAutofit/>
          </a:bodyPr>
          <a:lstStyle/>
          <a:p>
            <a:pPr algn="l"/>
            <a:r>
              <a:rPr lang="ru-RU" sz="3600" dirty="0" smtClean="0">
                <a:solidFill>
                  <a:srgbClr val="0070C0"/>
                </a:solidFill>
              </a:rPr>
              <a:t>На кухоньке нашей</a:t>
            </a:r>
            <a:br>
              <a:rPr lang="ru-RU" sz="3600" dirty="0" smtClean="0">
                <a:solidFill>
                  <a:srgbClr val="0070C0"/>
                </a:solidFill>
              </a:rPr>
            </a:br>
            <a:r>
              <a:rPr lang="ru-RU" sz="3600" dirty="0" smtClean="0">
                <a:solidFill>
                  <a:srgbClr val="0070C0"/>
                </a:solidFill>
              </a:rPr>
              <a:t>Мы варим в ней кашу,</a:t>
            </a:r>
            <a:br>
              <a:rPr lang="ru-RU" sz="3600" dirty="0" smtClean="0">
                <a:solidFill>
                  <a:srgbClr val="0070C0"/>
                </a:solidFill>
              </a:rPr>
            </a:br>
            <a:r>
              <a:rPr lang="ru-RU" sz="3600" dirty="0" smtClean="0">
                <a:solidFill>
                  <a:srgbClr val="0070C0"/>
                </a:solidFill>
              </a:rPr>
              <a:t>Картошку, бульоны,</a:t>
            </a:r>
            <a:br>
              <a:rPr lang="ru-RU" sz="3600" dirty="0" smtClean="0">
                <a:solidFill>
                  <a:srgbClr val="0070C0"/>
                </a:solidFill>
              </a:rPr>
            </a:br>
            <a:r>
              <a:rPr lang="ru-RU" sz="3600" dirty="0" smtClean="0">
                <a:solidFill>
                  <a:srgbClr val="0070C0"/>
                </a:solidFill>
              </a:rPr>
              <a:t>Супы, макароны.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9090" name="Picture 2" descr="http://images.vfl.ru/ii/1435320717/ab4865f1/912979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3754" y="0"/>
            <a:ext cx="9187753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5000" y="1371600"/>
            <a:ext cx="5638800" cy="4267200"/>
          </a:xfrm>
        </p:spPr>
        <p:txBody>
          <a:bodyPr>
            <a:normAutofit fontScale="90000"/>
          </a:bodyPr>
          <a:lstStyle/>
          <a:p>
            <a:pPr algn="l"/>
            <a:r>
              <a:rPr lang="ru-RU" sz="4000" dirty="0" smtClean="0">
                <a:solidFill>
                  <a:srgbClr val="0070C0"/>
                </a:solidFill>
              </a:rPr>
              <a:t>Он пыхтит, как паровоз,</a:t>
            </a:r>
            <a:br>
              <a:rPr lang="ru-RU" sz="4000" dirty="0" smtClean="0">
                <a:solidFill>
                  <a:srgbClr val="0070C0"/>
                </a:solidFill>
              </a:rPr>
            </a:br>
            <a:r>
              <a:rPr lang="ru-RU" sz="4000" dirty="0" smtClean="0">
                <a:solidFill>
                  <a:srgbClr val="0070C0"/>
                </a:solidFill>
              </a:rPr>
              <a:t>Важно кверху держит нос.</a:t>
            </a:r>
            <a:br>
              <a:rPr lang="ru-RU" sz="4000" dirty="0" smtClean="0">
                <a:solidFill>
                  <a:srgbClr val="0070C0"/>
                </a:solidFill>
              </a:rPr>
            </a:br>
            <a:r>
              <a:rPr lang="ru-RU" sz="4000" dirty="0" smtClean="0">
                <a:solidFill>
                  <a:srgbClr val="0070C0"/>
                </a:solidFill>
              </a:rPr>
              <a:t>Пошумит, остепенится – </a:t>
            </a:r>
            <a:br>
              <a:rPr lang="ru-RU" sz="4000" dirty="0" smtClean="0">
                <a:solidFill>
                  <a:srgbClr val="0070C0"/>
                </a:solidFill>
              </a:rPr>
            </a:br>
            <a:r>
              <a:rPr lang="ru-RU" sz="4000" dirty="0" smtClean="0">
                <a:solidFill>
                  <a:srgbClr val="0070C0"/>
                </a:solidFill>
              </a:rPr>
              <a:t>Пригласит чайку напиться.</a:t>
            </a:r>
            <a:br>
              <a:rPr lang="ru-RU" sz="4000" dirty="0" smtClean="0">
                <a:solidFill>
                  <a:srgbClr val="0070C0"/>
                </a:solidFill>
              </a:rPr>
            </a:b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http://cs617526.vk.me/v617526085/647c/mtqmw6OLd_Q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04800" y="228600"/>
            <a:ext cx="4286250" cy="3333750"/>
          </a:xfrm>
          <a:prstGeom prst="rect">
            <a:avLst/>
          </a:prstGeom>
          <a:noFill/>
        </p:spPr>
      </p:pic>
      <p:pic>
        <p:nvPicPr>
          <p:cNvPr id="78852" name="Picture 4" descr="http://lyublyu.com.ua/image/cache/data/popo2/file03e68ee5e00c4e688b5fdcbf5bc8b4da-500x500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648200" y="2438400"/>
            <a:ext cx="4000500" cy="4000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9800" y="1600200"/>
            <a:ext cx="5105400" cy="3429000"/>
          </a:xfrm>
        </p:spPr>
        <p:txBody>
          <a:bodyPr>
            <a:normAutofit/>
          </a:bodyPr>
          <a:lstStyle/>
          <a:p>
            <a:pPr algn="l"/>
            <a:r>
              <a:rPr lang="ru-RU" sz="3600" dirty="0" smtClean="0">
                <a:solidFill>
                  <a:srgbClr val="0070C0"/>
                </a:solidFill>
              </a:rPr>
              <a:t>И оладьи, и омлет,</a:t>
            </a:r>
            <a:br>
              <a:rPr lang="ru-RU" sz="3600" dirty="0" smtClean="0">
                <a:solidFill>
                  <a:srgbClr val="0070C0"/>
                </a:solidFill>
              </a:rPr>
            </a:br>
            <a:r>
              <a:rPr lang="ru-RU" sz="3600" dirty="0" smtClean="0">
                <a:solidFill>
                  <a:srgbClr val="0070C0"/>
                </a:solidFill>
              </a:rPr>
              <a:t>И картошку на обед,</a:t>
            </a:r>
            <a:br>
              <a:rPr lang="ru-RU" sz="3600" dirty="0" smtClean="0">
                <a:solidFill>
                  <a:srgbClr val="0070C0"/>
                </a:solidFill>
              </a:rPr>
            </a:br>
            <a:r>
              <a:rPr lang="ru-RU" sz="3600" dirty="0" smtClean="0">
                <a:solidFill>
                  <a:srgbClr val="0070C0"/>
                </a:solidFill>
              </a:rPr>
              <a:t>И блины – вот это да!</a:t>
            </a:r>
            <a:br>
              <a:rPr lang="ru-RU" sz="3600" dirty="0" smtClean="0">
                <a:solidFill>
                  <a:srgbClr val="0070C0"/>
                </a:solidFill>
              </a:rPr>
            </a:br>
            <a:r>
              <a:rPr lang="ru-RU" sz="3600" dirty="0" smtClean="0">
                <a:solidFill>
                  <a:srgbClr val="0070C0"/>
                </a:solidFill>
              </a:rPr>
              <a:t>Жарит всё…</a:t>
            </a:r>
            <a:br>
              <a:rPr lang="ru-RU" sz="3600" dirty="0" smtClean="0">
                <a:solidFill>
                  <a:srgbClr val="0070C0"/>
                </a:solidFill>
              </a:rPr>
            </a:br>
            <a:endParaRPr lang="ru-RU" sz="3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http://shop.mama.ua/img/skovorody/normal/27785_500x50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0"/>
            <a:ext cx="6553200" cy="6705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1447800"/>
            <a:ext cx="7391400" cy="4648200"/>
          </a:xfrm>
        </p:spPr>
        <p:txBody>
          <a:bodyPr>
            <a:normAutofit/>
          </a:bodyPr>
          <a:lstStyle/>
          <a:p>
            <a:pPr algn="l"/>
            <a:r>
              <a:rPr lang="ru-RU" sz="4000" dirty="0" smtClean="0">
                <a:solidFill>
                  <a:srgbClr val="0070C0"/>
                </a:solidFill>
              </a:rPr>
              <a:t>За обедом подают</a:t>
            </a:r>
            <a:br>
              <a:rPr lang="ru-RU" sz="4000" dirty="0" smtClean="0">
                <a:solidFill>
                  <a:srgbClr val="0070C0"/>
                </a:solidFill>
              </a:rPr>
            </a:br>
            <a:r>
              <a:rPr lang="ru-RU" sz="4000" dirty="0" smtClean="0">
                <a:solidFill>
                  <a:srgbClr val="0070C0"/>
                </a:solidFill>
              </a:rPr>
              <a:t>Много вкусных первых блюд:</a:t>
            </a:r>
            <a:br>
              <a:rPr lang="ru-RU" sz="4000" dirty="0" smtClean="0">
                <a:solidFill>
                  <a:srgbClr val="0070C0"/>
                </a:solidFill>
              </a:rPr>
            </a:br>
            <a:r>
              <a:rPr lang="ru-RU" sz="4000" dirty="0" smtClean="0">
                <a:solidFill>
                  <a:srgbClr val="0070C0"/>
                </a:solidFill>
              </a:rPr>
              <a:t>Борщ, бульон и суп с горошком –</a:t>
            </a:r>
            <a:br>
              <a:rPr lang="ru-RU" sz="4000" dirty="0" smtClean="0">
                <a:solidFill>
                  <a:srgbClr val="0070C0"/>
                </a:solidFill>
              </a:rPr>
            </a:br>
            <a:r>
              <a:rPr lang="ru-RU" sz="4000" dirty="0" smtClean="0">
                <a:solidFill>
                  <a:srgbClr val="0070C0"/>
                </a:solidFill>
              </a:rPr>
              <a:t>Их едят столовой… </a:t>
            </a:r>
            <a:br>
              <a:rPr lang="ru-RU" sz="4000" dirty="0" smtClean="0">
                <a:solidFill>
                  <a:srgbClr val="0070C0"/>
                </a:solidFill>
              </a:rPr>
            </a:br>
            <a:r>
              <a:rPr lang="ru-RU" sz="4000" dirty="0" smtClean="0">
                <a:solidFill>
                  <a:srgbClr val="0070C0"/>
                </a:solidFill>
              </a:rPr>
              <a:t/>
            </a:r>
            <a:br>
              <a:rPr lang="ru-RU" sz="4000" dirty="0" smtClean="0">
                <a:solidFill>
                  <a:srgbClr val="0070C0"/>
                </a:solidFill>
              </a:rPr>
            </a:br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http://10077528.fis.ru/popup_imgs/1156425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990600"/>
            <a:ext cx="4762500" cy="45148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400" y="274638"/>
            <a:ext cx="3962400" cy="5440362"/>
          </a:xfrm>
        </p:spPr>
        <p:txBody>
          <a:bodyPr>
            <a:noAutofit/>
          </a:bodyPr>
          <a:lstStyle/>
          <a:p>
            <a:pPr algn="l"/>
            <a:r>
              <a:rPr lang="ru-RU" sz="3600" dirty="0" smtClean="0">
                <a:solidFill>
                  <a:srgbClr val="0070C0"/>
                </a:solidFill>
              </a:rPr>
              <a:t>Хлеб бережёт,</a:t>
            </a:r>
            <a:br>
              <a:rPr lang="ru-RU" sz="3600" dirty="0" smtClean="0">
                <a:solidFill>
                  <a:srgbClr val="0070C0"/>
                </a:solidFill>
              </a:rPr>
            </a:br>
            <a:r>
              <a:rPr lang="ru-RU" sz="3600" dirty="0" smtClean="0">
                <a:solidFill>
                  <a:srgbClr val="0070C0"/>
                </a:solidFill>
              </a:rPr>
              <a:t>Черстветь не даёт.</a:t>
            </a:r>
            <a:br>
              <a:rPr lang="ru-RU" sz="3600" dirty="0" smtClean="0">
                <a:solidFill>
                  <a:srgbClr val="0070C0"/>
                </a:solidFill>
              </a:rPr>
            </a:br>
            <a:r>
              <a:rPr lang="ru-RU" sz="3600" dirty="0" smtClean="0">
                <a:solidFill>
                  <a:srgbClr val="0070C0"/>
                </a:solidFill>
              </a:rPr>
              <a:t>Для хлеба - дом,</a:t>
            </a:r>
            <a:br>
              <a:rPr lang="ru-RU" sz="3600" dirty="0" smtClean="0">
                <a:solidFill>
                  <a:srgbClr val="0070C0"/>
                </a:solidFill>
              </a:rPr>
            </a:br>
            <a:r>
              <a:rPr lang="ru-RU" sz="3600" dirty="0" smtClean="0">
                <a:solidFill>
                  <a:srgbClr val="0070C0"/>
                </a:solidFill>
              </a:rPr>
              <a:t>Хорошо ему в нём.</a:t>
            </a:r>
            <a:endParaRPr lang="ru-RU" sz="3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http://tescoma-shop.ru/_catalog_images/imgDop/658876_fun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199" y="894734"/>
            <a:ext cx="7698887" cy="52774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3600" y="1600200"/>
            <a:ext cx="5638800" cy="3276600"/>
          </a:xfrm>
        </p:spPr>
        <p:txBody>
          <a:bodyPr>
            <a:normAutofit/>
          </a:bodyPr>
          <a:lstStyle/>
          <a:p>
            <a:pPr algn="l"/>
            <a:r>
              <a:rPr lang="ru-RU" sz="3600" dirty="0" smtClean="0">
                <a:solidFill>
                  <a:srgbClr val="0070C0"/>
                </a:solidFill>
              </a:rPr>
              <a:t>Она бывает глубока,</a:t>
            </a:r>
            <a:br>
              <a:rPr lang="ru-RU" sz="3600" dirty="0" smtClean="0">
                <a:solidFill>
                  <a:srgbClr val="0070C0"/>
                </a:solidFill>
              </a:rPr>
            </a:br>
            <a:r>
              <a:rPr lang="ru-RU" sz="3600" dirty="0" smtClean="0">
                <a:solidFill>
                  <a:srgbClr val="0070C0"/>
                </a:solidFill>
              </a:rPr>
              <a:t>Она бывает и мелка,</a:t>
            </a:r>
            <a:br>
              <a:rPr lang="ru-RU" sz="3600" dirty="0" smtClean="0">
                <a:solidFill>
                  <a:srgbClr val="0070C0"/>
                </a:solidFill>
              </a:rPr>
            </a:br>
            <a:r>
              <a:rPr lang="ru-RU" sz="3600" dirty="0" smtClean="0">
                <a:solidFill>
                  <a:srgbClr val="0070C0"/>
                </a:solidFill>
              </a:rPr>
              <a:t>Однако, это не река,</a:t>
            </a:r>
            <a:br>
              <a:rPr lang="ru-RU" sz="3600" dirty="0" smtClean="0">
                <a:solidFill>
                  <a:srgbClr val="0070C0"/>
                </a:solidFill>
              </a:rPr>
            </a:br>
            <a:r>
              <a:rPr lang="ru-RU" sz="3600" dirty="0" smtClean="0">
                <a:solidFill>
                  <a:srgbClr val="0070C0"/>
                </a:solidFill>
              </a:rPr>
              <a:t>А что это?</a:t>
            </a:r>
            <a:endParaRPr lang="ru-RU" sz="3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http://atann.ru/upload/shop_3/1/9/6/item_19600/shop_items_catalog_image1960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30200" y="304800"/>
            <a:ext cx="4165600" cy="3124200"/>
          </a:xfrm>
          <a:prstGeom prst="rect">
            <a:avLst/>
          </a:prstGeom>
          <a:noFill/>
        </p:spPr>
      </p:pic>
      <p:pic>
        <p:nvPicPr>
          <p:cNvPr id="94212" name="Picture 4" descr="http://tarelkoff.ru/image/cache/data/1%20%D1%82%D0%B0%D1%80%D0%B5%D0%BB%D0%BA%D0%B8/1%20%D0%B4%D0%B5%D1%81%D0%B5%D1%80%D1%82%D0%BD%D1%8B%D0%B5%20%D1%82%D0%B0%D1%80%D0%B5%D0%BB%D0%BA%D0%B8/_057%20%D0%94%20%D1%80%D0%BE%D0%B7%D0%B0%20175-550x55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21381" y="2912076"/>
            <a:ext cx="4017819" cy="35834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2895600" y="1417638"/>
            <a:ext cx="4191000" cy="3459162"/>
          </a:xfrm>
        </p:spPr>
        <p:txBody>
          <a:bodyPr>
            <a:noAutofit/>
          </a:bodyPr>
          <a:lstStyle/>
          <a:p>
            <a:pPr algn="l"/>
            <a:r>
              <a:rPr lang="ru-RU" sz="3600" dirty="0" smtClean="0">
                <a:solidFill>
                  <a:srgbClr val="0070C0"/>
                </a:solidFill>
              </a:rPr>
              <a:t>Новая </a:t>
            </a:r>
            <a:r>
              <a:rPr lang="ru-RU" sz="3600" dirty="0">
                <a:solidFill>
                  <a:srgbClr val="0070C0"/>
                </a:solidFill>
              </a:rPr>
              <a:t>посуда, </a:t>
            </a:r>
            <a:r>
              <a:rPr lang="ru-RU" sz="3600" dirty="0" smtClean="0">
                <a:solidFill>
                  <a:srgbClr val="0070C0"/>
                </a:solidFill>
              </a:rPr>
              <a:t/>
            </a:r>
            <a:br>
              <a:rPr lang="ru-RU" sz="3600" dirty="0" smtClean="0">
                <a:solidFill>
                  <a:srgbClr val="0070C0"/>
                </a:solidFill>
              </a:rPr>
            </a:br>
            <a:r>
              <a:rPr lang="ru-RU" sz="3600" dirty="0" smtClean="0">
                <a:solidFill>
                  <a:srgbClr val="0070C0"/>
                </a:solidFill>
              </a:rPr>
              <a:t>а вся - в </a:t>
            </a:r>
            <a:r>
              <a:rPr lang="ru-RU" sz="3600" dirty="0">
                <a:solidFill>
                  <a:srgbClr val="0070C0"/>
                </a:solidFill>
              </a:rPr>
              <a:t>дырках.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http://img.galya.ru/galya.ru/Pictures2/3/2013/10/07/t4_386243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6764"/>
            <a:ext cx="4564426" cy="3674364"/>
          </a:xfrm>
          <a:prstGeom prst="rect">
            <a:avLst/>
          </a:prstGeom>
          <a:noFill/>
        </p:spPr>
      </p:pic>
      <p:pic>
        <p:nvPicPr>
          <p:cNvPr id="71684" name="Picture 4" descr="http://kitchen.590.ua/public/images/catalog/37024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2362200"/>
            <a:ext cx="4495800" cy="4495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1295400"/>
            <a:ext cx="5638800" cy="3886200"/>
          </a:xfrm>
        </p:spPr>
        <p:txBody>
          <a:bodyPr>
            <a:normAutofit fontScale="90000"/>
          </a:bodyPr>
          <a:lstStyle/>
          <a:p>
            <a:pPr algn="l"/>
            <a:r>
              <a:rPr lang="ru-RU" sz="4000" dirty="0">
                <a:solidFill>
                  <a:srgbClr val="0070C0"/>
                </a:solidFill>
              </a:rPr>
              <a:t>И шипит, и </a:t>
            </a:r>
            <a:r>
              <a:rPr lang="ru-RU" sz="4000" dirty="0" smtClean="0">
                <a:solidFill>
                  <a:srgbClr val="0070C0"/>
                </a:solidFill>
              </a:rPr>
              <a:t>кряхтит,</a:t>
            </a:r>
            <a:r>
              <a:rPr lang="ru-RU" sz="4000" dirty="0">
                <a:solidFill>
                  <a:srgbClr val="0070C0"/>
                </a:solidFill>
              </a:rPr>
              <a:t/>
            </a:r>
            <a:br>
              <a:rPr lang="ru-RU" sz="4000" dirty="0">
                <a:solidFill>
                  <a:srgbClr val="0070C0"/>
                </a:solidFill>
              </a:rPr>
            </a:br>
            <a:r>
              <a:rPr lang="ru-RU" sz="4000" dirty="0">
                <a:solidFill>
                  <a:srgbClr val="0070C0"/>
                </a:solidFill>
              </a:rPr>
              <a:t>Воду быстро </a:t>
            </a:r>
            <a:r>
              <a:rPr lang="ru-RU" sz="4000" dirty="0" smtClean="0">
                <a:solidFill>
                  <a:srgbClr val="0070C0"/>
                </a:solidFill>
              </a:rPr>
              <a:t>кипятит.</a:t>
            </a:r>
            <a:r>
              <a:rPr lang="ru-RU" sz="4000" dirty="0">
                <a:solidFill>
                  <a:srgbClr val="0070C0"/>
                </a:solidFill>
              </a:rPr>
              <a:t/>
            </a:r>
            <a:br>
              <a:rPr lang="ru-RU" sz="4000" dirty="0">
                <a:solidFill>
                  <a:srgbClr val="0070C0"/>
                </a:solidFill>
              </a:rPr>
            </a:br>
            <a:r>
              <a:rPr lang="ru-RU" sz="4000" dirty="0">
                <a:solidFill>
                  <a:srgbClr val="0070C0"/>
                </a:solidFill>
              </a:rPr>
              <a:t>Он наелся угольков,</a:t>
            </a:r>
            <a:br>
              <a:rPr lang="ru-RU" sz="4000" dirty="0">
                <a:solidFill>
                  <a:srgbClr val="0070C0"/>
                </a:solidFill>
              </a:rPr>
            </a:br>
            <a:r>
              <a:rPr lang="ru-RU" sz="4000" dirty="0">
                <a:solidFill>
                  <a:srgbClr val="0070C0"/>
                </a:solidFill>
              </a:rPr>
              <a:t>Вот для нас и чай готов.</a:t>
            </a:r>
            <a:br>
              <a:rPr lang="ru-RU" sz="4000" dirty="0">
                <a:solidFill>
                  <a:srgbClr val="0070C0"/>
                </a:solidFill>
              </a:rPr>
            </a:br>
            <a:r>
              <a:rPr lang="ru-RU" sz="4000" dirty="0">
                <a:solidFill>
                  <a:srgbClr val="0070C0"/>
                </a:solidFill>
              </a:rPr>
              <a:t>Кран на брюхе открывает,</a:t>
            </a:r>
            <a:br>
              <a:rPr lang="ru-RU" sz="4000" dirty="0">
                <a:solidFill>
                  <a:srgbClr val="0070C0"/>
                </a:solidFill>
              </a:rPr>
            </a:br>
            <a:r>
              <a:rPr lang="ru-RU" sz="4000" dirty="0" err="1">
                <a:solidFill>
                  <a:srgbClr val="0070C0"/>
                </a:solidFill>
              </a:rPr>
              <a:t>Кипяточек</a:t>
            </a:r>
            <a:r>
              <a:rPr lang="ru-RU" sz="4000" dirty="0">
                <a:solidFill>
                  <a:srgbClr val="0070C0"/>
                </a:solidFill>
              </a:rPr>
              <a:t> разливает.</a:t>
            </a:r>
            <a:r>
              <a:rPr lang="ru-RU" sz="3600" dirty="0">
                <a:solidFill>
                  <a:srgbClr val="0070C0"/>
                </a:solidFill>
              </a:rPr>
              <a:t/>
            </a:r>
            <a:br>
              <a:rPr lang="ru-RU" sz="3600" dirty="0">
                <a:solidFill>
                  <a:srgbClr val="0070C0"/>
                </a:solidFill>
              </a:rPr>
            </a:br>
            <a:endParaRPr lang="ru-RU" sz="3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http://goldenhohloma.com/upload/pimg113111454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685800"/>
            <a:ext cx="5353050" cy="53530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81200" y="1371601"/>
            <a:ext cx="6477000" cy="4114800"/>
          </a:xfrm>
        </p:spPr>
        <p:txBody>
          <a:bodyPr>
            <a:normAutofit/>
          </a:bodyPr>
          <a:lstStyle/>
          <a:p>
            <a:pPr algn="l"/>
            <a:r>
              <a:rPr lang="ru-RU" sz="3600" dirty="0" smtClean="0">
                <a:solidFill>
                  <a:srgbClr val="0070C0"/>
                </a:solidFill>
              </a:rPr>
              <a:t>Она всем очень нравится,</a:t>
            </a:r>
            <a:br>
              <a:rPr lang="ru-RU" sz="3600" dirty="0" smtClean="0">
                <a:solidFill>
                  <a:srgbClr val="0070C0"/>
                </a:solidFill>
              </a:rPr>
            </a:br>
            <a:r>
              <a:rPr lang="ru-RU" sz="3600" dirty="0" smtClean="0">
                <a:solidFill>
                  <a:srgbClr val="0070C0"/>
                </a:solidFill>
              </a:rPr>
              <a:t>На блюдечке красавица,</a:t>
            </a:r>
            <a:br>
              <a:rPr lang="ru-RU" sz="3600" dirty="0" smtClean="0">
                <a:solidFill>
                  <a:srgbClr val="0070C0"/>
                </a:solidFill>
              </a:rPr>
            </a:br>
            <a:r>
              <a:rPr lang="ru-RU" sz="3600" dirty="0" smtClean="0">
                <a:solidFill>
                  <a:srgbClr val="0070C0"/>
                </a:solidFill>
              </a:rPr>
              <a:t>С одной рукой милашка,</a:t>
            </a:r>
            <a:br>
              <a:rPr lang="ru-RU" sz="3600" dirty="0" smtClean="0">
                <a:solidFill>
                  <a:srgbClr val="0070C0"/>
                </a:solidFill>
              </a:rPr>
            </a:br>
            <a:r>
              <a:rPr lang="ru-RU" sz="3600" dirty="0" smtClean="0">
                <a:solidFill>
                  <a:srgbClr val="0070C0"/>
                </a:solidFill>
              </a:rPr>
              <a:t>Голубенькая ...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ttp://cs3.livemaster.ru/zhurnalfoto/0/7/d/141115204535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1405" y="1600200"/>
            <a:ext cx="5356795" cy="3581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Кухонная посуда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4758" name="Picture 6" descr="http://abakan-shop.ru/wp-content/uploads/2012/04/posud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0309" y="1295400"/>
            <a:ext cx="8323383" cy="541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Кухонная утварь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" name="Picture 2" descr="http://shoptips.ru/wp-content/uploads/2014/04/5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5257800"/>
            <a:ext cx="1828800" cy="1371600"/>
          </a:xfrm>
          <a:prstGeom prst="rect">
            <a:avLst/>
          </a:prstGeom>
          <a:noFill/>
        </p:spPr>
      </p:pic>
      <p:pic>
        <p:nvPicPr>
          <p:cNvPr id="4" name="Picture 2" descr="http://terka.su/wp-content/uploads/2015/1/terka-iz-plastmass_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467600" y="5029200"/>
            <a:ext cx="1447800" cy="1447800"/>
          </a:xfrm>
          <a:prstGeom prst="rect">
            <a:avLst/>
          </a:prstGeom>
          <a:noFill/>
        </p:spPr>
      </p:pic>
      <p:pic>
        <p:nvPicPr>
          <p:cNvPr id="5" name="Picture 2" descr="http://test.td-gratis.ru/upload/iblock/6bf/6bf0c1cff005e7ecca9090a61a7e124e.jpe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791200" y="5105399"/>
            <a:ext cx="1860717" cy="1576959"/>
          </a:xfrm>
          <a:prstGeom prst="rect">
            <a:avLst/>
          </a:prstGeom>
          <a:noFill/>
        </p:spPr>
      </p:pic>
      <p:pic>
        <p:nvPicPr>
          <p:cNvPr id="6" name="Picture 4" descr="http://www.toutpourleschefs.fr/images/products/382x382/80907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286000" y="4953000"/>
            <a:ext cx="1905000" cy="1905000"/>
          </a:xfrm>
          <a:prstGeom prst="rect">
            <a:avLst/>
          </a:prstGeom>
          <a:noFill/>
        </p:spPr>
      </p:pic>
      <p:pic>
        <p:nvPicPr>
          <p:cNvPr id="8" name="Picture 18" descr="http://pics.mobilluck.com.ua/photo/stolov_naboru/Scarlett/Scarlett_SC-707_17714_33511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152400" y="1371600"/>
            <a:ext cx="1905000" cy="1911371"/>
          </a:xfrm>
          <a:prstGeom prst="rect">
            <a:avLst/>
          </a:prstGeom>
          <a:noFill/>
        </p:spPr>
      </p:pic>
      <p:pic>
        <p:nvPicPr>
          <p:cNvPr id="9" name="Picture 4" descr="http://optimsait.ru/wp-content/uploads/2013/01/2-hlebnitca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6537960" y="1752600"/>
            <a:ext cx="2606040" cy="1447800"/>
          </a:xfrm>
          <a:prstGeom prst="rect">
            <a:avLst/>
          </a:prstGeom>
          <a:noFill/>
        </p:spPr>
      </p:pic>
      <p:pic>
        <p:nvPicPr>
          <p:cNvPr id="10" name="Picture 22" descr="http://cdn.sdelki.ru/proposal_photos/3615323/original.jp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2362200" y="1371600"/>
            <a:ext cx="1828800" cy="1828800"/>
          </a:xfrm>
          <a:prstGeom prst="rect">
            <a:avLst/>
          </a:prstGeom>
          <a:noFill/>
        </p:spPr>
      </p:pic>
      <p:pic>
        <p:nvPicPr>
          <p:cNvPr id="11" name="Picture 2" descr="http://avic.ua/assets/files/products/10013/image/PIyg7ude1d.jp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4267200" y="1295400"/>
            <a:ext cx="2335069" cy="2015714"/>
          </a:xfrm>
          <a:prstGeom prst="rect">
            <a:avLst/>
          </a:prstGeom>
          <a:noFill/>
        </p:spPr>
      </p:pic>
      <p:pic>
        <p:nvPicPr>
          <p:cNvPr id="24578" name="Picture 2" descr="http://terka.su/wp-content/uploads/2015/1/mjasorubka-moulinex-zabivaetsja-terka_2.jp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1219200" y="3200400"/>
            <a:ext cx="1828800" cy="1828800"/>
          </a:xfrm>
          <a:prstGeom prst="rect">
            <a:avLst/>
          </a:prstGeom>
          <a:noFill/>
        </p:spPr>
      </p:pic>
      <p:pic>
        <p:nvPicPr>
          <p:cNvPr id="12" name="Picture 2" descr="http://servicio.com.ua/5572-thickbox_default/press-dlja-citrusovyh-ruchnoj-heidrun-kitchen-mix.jpg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3581400" y="3505200"/>
            <a:ext cx="1837592" cy="1447800"/>
          </a:xfrm>
          <a:prstGeom prst="rect">
            <a:avLst/>
          </a:prstGeom>
          <a:noFill/>
        </p:spPr>
      </p:pic>
      <p:pic>
        <p:nvPicPr>
          <p:cNvPr id="13" name="Picture 4" descr="http://www.meshoptv.net/fckeditor/editor/filemanager/connectors/aspx/Images/image/meshoptv/Pro-V-Slicer/pro-v-slicer2.jpg"/>
          <p:cNvPicPr>
            <a:picLocks noChangeAspect="1" noChangeArrowheads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>
            <a:off x="5867400" y="3429000"/>
            <a:ext cx="1954482" cy="1504951"/>
          </a:xfrm>
          <a:prstGeom prst="rect">
            <a:avLst/>
          </a:prstGeom>
          <a:noFill/>
        </p:spPr>
      </p:pic>
      <p:pic>
        <p:nvPicPr>
          <p:cNvPr id="14" name="Picture 6" descr="http://n4.biz/image/shopping/item?img_id=46451706&amp;fileName=%D0%9F%D0%B0%D1%80%D0%BE%D0%BE%D1%87%D0%B8%D1%81%D1%82%D0%B8%D1%82%D0%B5%D0%BB%D1%8C-Hilton-2937&amp;t=1375914922170"/>
          <p:cNvPicPr>
            <a:picLocks noChangeAspect="1" noChangeArrowheads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4343400" y="5105400"/>
            <a:ext cx="1524000" cy="152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954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Столовая посуда</a:t>
            </a:r>
            <a:endParaRPr lang="ru-RU" dirty="0"/>
          </a:p>
        </p:txBody>
      </p:sp>
      <p:pic>
        <p:nvPicPr>
          <p:cNvPr id="64514" name="Picture 2" descr="http://www.classifieds24.ru/images/1944/1943098/large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066800"/>
            <a:ext cx="7518400" cy="563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Чайная посуда</a:t>
            </a:r>
            <a:endParaRPr lang="ru-RU" dirty="0"/>
          </a:p>
        </p:txBody>
      </p:sp>
      <p:pic>
        <p:nvPicPr>
          <p:cNvPr id="79874" name="Picture 2" descr="http://www.decorativo.ru/UserFiles/Image/annlafchain/46115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33400" y="1447800"/>
            <a:ext cx="8115300" cy="541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Столовые приборы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86020" name="Picture 4" descr="http://malimar.ru/wp-content/uploads/2015/03/%D1%81%D1%82%D0%BE%D0%BB%D0%BE%D0%B2%D1%8B%D0%B5-%D0%BF%D1%80%D0%B8%D0%B1%D0%BE%D1%80%D1%8B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111" y="1676399"/>
            <a:ext cx="8598089" cy="48006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0" y="685800"/>
            <a:ext cx="3657600" cy="19812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Посуда из глины - …</a:t>
            </a:r>
            <a:endParaRPr lang="ru-RU" dirty="0"/>
          </a:p>
        </p:txBody>
      </p:sp>
      <p:pic>
        <p:nvPicPr>
          <p:cNvPr id="20482" name="Picture 2" descr="http://cs628727.vk.me/v628727683/1fb55/dFwfK5AnX4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57200"/>
            <a:ext cx="4009029" cy="2514600"/>
          </a:xfrm>
          <a:prstGeom prst="rect">
            <a:avLst/>
          </a:prstGeom>
          <a:noFill/>
        </p:spPr>
      </p:pic>
      <p:pic>
        <p:nvPicPr>
          <p:cNvPr id="4" name="Picture 2" descr="http://www.playing-field.ru/img/2015/051817/075439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3810000"/>
            <a:ext cx="4267200" cy="25908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 rot="10800000" flipV="1">
            <a:off x="762000" y="4530802"/>
            <a:ext cx="312419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>
                <a:solidFill>
                  <a:srgbClr val="FF0000"/>
                </a:solidFill>
              </a:rPr>
              <a:t>Посуда из дерева - …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0" y="609600"/>
            <a:ext cx="3352800" cy="22098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Посуда из стекла - …</a:t>
            </a:r>
            <a:endParaRPr lang="ru-RU" dirty="0"/>
          </a:p>
        </p:txBody>
      </p:sp>
      <p:pic>
        <p:nvPicPr>
          <p:cNvPr id="3" name="Picture 2" descr="http://www.pl.all.biz/img/pl/catalog/26811.jpeg?rrr=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81000" y="762000"/>
            <a:ext cx="4468271" cy="21336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609600" y="4648200"/>
            <a:ext cx="35814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>
                <a:solidFill>
                  <a:srgbClr val="FF0000"/>
                </a:solidFill>
              </a:rPr>
              <a:t>Посуда из хрусталя - …</a:t>
            </a:r>
            <a:endParaRPr lang="ru-RU" sz="4400" dirty="0"/>
          </a:p>
        </p:txBody>
      </p:sp>
      <p:pic>
        <p:nvPicPr>
          <p:cNvPr id="6" name="Picture 4" descr="http://www.dealerclub.ru/clubmembers/products/50/19712b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867400" y="2819400"/>
            <a:ext cx="3124200" cy="2082800"/>
          </a:xfrm>
          <a:prstGeom prst="rect">
            <a:avLst/>
          </a:prstGeom>
          <a:noFill/>
        </p:spPr>
      </p:pic>
      <p:pic>
        <p:nvPicPr>
          <p:cNvPr id="9" name="Picture 12" descr="http://aero-ltd.all-gorod.ru/image/goods/6a/6a7b1b3d9f6b9836b59a66230dfcfe7c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114800" y="4267200"/>
            <a:ext cx="2362200" cy="2459736"/>
          </a:xfrm>
          <a:prstGeom prst="rect">
            <a:avLst/>
          </a:prstGeom>
          <a:noFill/>
        </p:spPr>
      </p:pic>
      <p:pic>
        <p:nvPicPr>
          <p:cNvPr id="10" name="Picture 2" descr="http://www.o-cz.ru/wp-content/uploads/2014/11/shlifovanniy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553200" y="5029200"/>
            <a:ext cx="2416629" cy="182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0" y="609600"/>
            <a:ext cx="3352800" cy="22098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Посуда из фарфора - …</a:t>
            </a:r>
            <a:endParaRPr lang="ru-RU" dirty="0"/>
          </a:p>
        </p:txBody>
      </p:sp>
      <p:pic>
        <p:nvPicPr>
          <p:cNvPr id="5" name="Picture 2" descr="http://posudaoptom.in.ua/assets/images/2599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3429000"/>
            <a:ext cx="3951348" cy="307501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4495800"/>
            <a:ext cx="32766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>
                <a:solidFill>
                  <a:srgbClr val="FF0000"/>
                </a:solidFill>
              </a:rPr>
              <a:t>Посуда из фаянса - …</a:t>
            </a:r>
            <a:endParaRPr lang="ru-RU" sz="4400" dirty="0"/>
          </a:p>
        </p:txBody>
      </p:sp>
      <p:pic>
        <p:nvPicPr>
          <p:cNvPr id="6" name="Picture 2" descr="http://s018.radikal.ru/i504/1304/01/c304b98c841f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457200"/>
            <a:ext cx="4006251" cy="2819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57800" y="838200"/>
            <a:ext cx="3429000" cy="20574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Посуда из металла - …</a:t>
            </a:r>
            <a:endParaRPr lang="ru-RU" dirty="0"/>
          </a:p>
        </p:txBody>
      </p:sp>
      <p:pic>
        <p:nvPicPr>
          <p:cNvPr id="3" name="Picture 6" descr="http://posuda-optom2006.ru/upload/iblock/2bf/2bffe84f8967e23e8eeda648f29731a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81000"/>
            <a:ext cx="4337538" cy="2819400"/>
          </a:xfrm>
          <a:prstGeom prst="rect">
            <a:avLst/>
          </a:prstGeom>
          <a:noFill/>
        </p:spPr>
      </p:pic>
      <p:pic>
        <p:nvPicPr>
          <p:cNvPr id="4" name="Picture 2" descr="http://cs621617.vk.me/v621617330/e64a/a4vRwMqJVU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39587" y="3886200"/>
            <a:ext cx="3999613" cy="2687241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57200" y="4648200"/>
            <a:ext cx="403859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>
                <a:solidFill>
                  <a:srgbClr val="FF0000"/>
                </a:solidFill>
              </a:rPr>
              <a:t>Посуда из алюминия - …</a:t>
            </a:r>
            <a:endParaRPr lang="ru-RU" sz="44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0" y="838200"/>
            <a:ext cx="3657600" cy="18288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Посуда из чугуна - …</a:t>
            </a:r>
            <a:endParaRPr lang="ru-RU" dirty="0"/>
          </a:p>
        </p:txBody>
      </p:sp>
      <p:pic>
        <p:nvPicPr>
          <p:cNvPr id="3" name="Picture 2" descr="http://healthilytolive.ru/wp-content/uploads/2015/11/posuda_dlja_kuhni1.jpg"/>
          <p:cNvPicPr>
            <a:picLocks noChangeAspect="1" noChangeArrowheads="1"/>
          </p:cNvPicPr>
          <p:nvPr/>
        </p:nvPicPr>
        <p:blipFill>
          <a:blip r:embed="rId2"/>
          <a:srcRect r="2529" b="4972"/>
          <a:stretch>
            <a:fillRect/>
          </a:stretch>
        </p:blipFill>
        <p:spPr bwMode="auto">
          <a:xfrm>
            <a:off x="533399" y="381000"/>
            <a:ext cx="4219405" cy="2667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04800" y="4572000"/>
            <a:ext cx="464819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>
                <a:solidFill>
                  <a:srgbClr val="FF0000"/>
                </a:solidFill>
              </a:rPr>
              <a:t>Посуда из пластмассы - …</a:t>
            </a:r>
            <a:endParaRPr lang="ru-RU" sz="4400" dirty="0"/>
          </a:p>
        </p:txBody>
      </p:sp>
      <p:pic>
        <p:nvPicPr>
          <p:cNvPr id="7" name="Picture 2" descr="http://chel.onlinetrade.ru/img/items/b/nabor_posudi_na_6_person_solaris_1601_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4038600"/>
            <a:ext cx="4318762" cy="25329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1676400" y="228600"/>
            <a:ext cx="5791200" cy="609600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Что лишнее?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8676" name="Picture 4" descr="http://artyx.ru/books/item/f00/s00/z0000041/pic/000054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619750" y="3962400"/>
            <a:ext cx="3524250" cy="2676525"/>
          </a:xfrm>
          <a:prstGeom prst="rect">
            <a:avLst/>
          </a:prstGeom>
          <a:noFill/>
        </p:spPr>
      </p:pic>
      <p:sp>
        <p:nvSpPr>
          <p:cNvPr id="71684" name="AutoShape 4" descr="http://%D1%82%D0%BE%D0%B2%D0%B0%D1%80%D0%BE%D0%BC%D0%B0%D0%BD%D0%B8%D1%8F.%D1%80%D1%84/images/product_images/info_images/297990-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686" name="AutoShape 6" descr="http://%D1%82%D0%BE%D0%B2%D0%B0%D1%80%D0%BE%D0%BC%D0%B0%D0%BD%D0%B8%D1%8F.%D1%80%D1%84/images/product_images/info_images/297990-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688" name="AutoShape 8" descr="http://%D1%82%D0%BE%D0%B2%D0%B0%D1%80%D0%BE%D0%BC%D0%B0%D0%BD%D0%B8%D1%8F.%D1%80%D1%84/images/product_images/info_images/182416-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690" name="Picture 10" descr="https://s.flip.kz/prod/546/545690_24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0" y="1066800"/>
            <a:ext cx="3429000" cy="2328864"/>
          </a:xfrm>
          <a:prstGeom prst="rect">
            <a:avLst/>
          </a:prstGeom>
          <a:noFill/>
        </p:spPr>
      </p:pic>
      <p:pic>
        <p:nvPicPr>
          <p:cNvPr id="71692" name="Picture 12" descr="http://www.playing-field.ru/img/2015/052010/4659607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838200"/>
            <a:ext cx="3657600" cy="2743200"/>
          </a:xfrm>
          <a:prstGeom prst="rect">
            <a:avLst/>
          </a:prstGeom>
          <a:noFill/>
        </p:spPr>
      </p:pic>
      <p:pic>
        <p:nvPicPr>
          <p:cNvPr id="71694" name="Picture 14" descr="http://cs624326.vk.me/v624326103/408aa/GvMcKyW0Sw0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85800" y="3886200"/>
            <a:ext cx="2228850" cy="2971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Что лишнее?</a:t>
            </a:r>
            <a:endParaRPr lang="ru-RU" dirty="0"/>
          </a:p>
        </p:txBody>
      </p:sp>
      <p:pic>
        <p:nvPicPr>
          <p:cNvPr id="4" name="Picture 6" descr="http://www.playing-field.ru/img/2015/051909/0532569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04800" y="838200"/>
            <a:ext cx="3368477" cy="2925763"/>
          </a:xfrm>
          <a:prstGeom prst="rect">
            <a:avLst/>
          </a:prstGeom>
          <a:noFill/>
        </p:spPr>
      </p:pic>
      <p:pic>
        <p:nvPicPr>
          <p:cNvPr id="5" name="Picture 2" descr="http://img-fotki.yandex.ru/get/4309/stanuliene.24/0_2aff8_cef84e23_XL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81000" y="3962400"/>
            <a:ext cx="3621228" cy="2622804"/>
          </a:xfrm>
          <a:prstGeom prst="rect">
            <a:avLst/>
          </a:prstGeom>
          <a:noFill/>
        </p:spPr>
      </p:pic>
      <p:pic>
        <p:nvPicPr>
          <p:cNvPr id="6" name="Picture 2" descr="http://img-fotki.yandex.ru/get/9/stanuliene.24/0_2b005_8742d545_XL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334000" y="4191000"/>
            <a:ext cx="3048000" cy="2451464"/>
          </a:xfrm>
          <a:prstGeom prst="rect">
            <a:avLst/>
          </a:prstGeom>
          <a:noFill/>
        </p:spPr>
      </p:pic>
      <p:pic>
        <p:nvPicPr>
          <p:cNvPr id="9222" name="Picture 6" descr="http://rostov.yapokupayu.ru/system/images/product/003/022/402_zoom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495800" y="762001"/>
            <a:ext cx="4286249" cy="33179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Что лишнее?</a:t>
            </a:r>
            <a:endParaRPr lang="ru-RU" dirty="0"/>
          </a:p>
        </p:txBody>
      </p:sp>
      <p:pic>
        <p:nvPicPr>
          <p:cNvPr id="8" name="Picture 2" descr="http://10077528.fis.ru/popup_imgs/11564258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019800" y="1828800"/>
            <a:ext cx="2247900" cy="2131010"/>
          </a:xfrm>
          <a:prstGeom prst="rect">
            <a:avLst/>
          </a:prstGeom>
          <a:noFill/>
        </p:spPr>
      </p:pic>
      <p:pic>
        <p:nvPicPr>
          <p:cNvPr id="6148" name="Picture 4" descr="http://hozsecret.ru/d/160844/d/3_6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04800" y="4267200"/>
            <a:ext cx="3048000" cy="2286000"/>
          </a:xfrm>
          <a:prstGeom prst="rect">
            <a:avLst/>
          </a:prstGeom>
          <a:noFill/>
        </p:spPr>
      </p:pic>
      <p:pic>
        <p:nvPicPr>
          <p:cNvPr id="15" name="Picture 10" descr="http://www.vodoley-nn.ru/file/view2/file/1234530686/Noj_stolovyi_T5.jpg/f=550,0,ffffff_i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791200" y="4343400"/>
            <a:ext cx="2797391" cy="2095501"/>
          </a:xfrm>
          <a:prstGeom prst="rect">
            <a:avLst/>
          </a:prstGeom>
          <a:noFill/>
        </p:spPr>
      </p:pic>
      <p:pic>
        <p:nvPicPr>
          <p:cNvPr id="9222" name="Picture 6" descr="http://radugavd.ru/d/63369/d/17_10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57200" y="1905000"/>
            <a:ext cx="4343400" cy="193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Что лишнее?</a:t>
            </a:r>
            <a:endParaRPr lang="ru-RU" dirty="0"/>
          </a:p>
        </p:txBody>
      </p:sp>
      <p:pic>
        <p:nvPicPr>
          <p:cNvPr id="9" name="Picture 6" descr="http://www.turbovenik.ru/media/catalog/product/cache/4/image/5addcbee9350c2b9fb35399876ceb944/5/4/5405_1000_66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09600" y="1371600"/>
            <a:ext cx="2590800" cy="2590800"/>
          </a:xfrm>
          <a:prstGeom prst="rect">
            <a:avLst/>
          </a:prstGeom>
          <a:noFill/>
        </p:spPr>
      </p:pic>
      <p:pic>
        <p:nvPicPr>
          <p:cNvPr id="11" name="Picture 10" descr="http://img-fotki.yandex.ru/get/6202/79855262.2b6/0_7de82_13e48faf_XL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81000" y="4595241"/>
            <a:ext cx="3170240" cy="2262759"/>
          </a:xfrm>
          <a:prstGeom prst="rect">
            <a:avLst/>
          </a:prstGeom>
          <a:noFill/>
        </p:spPr>
      </p:pic>
      <p:pic>
        <p:nvPicPr>
          <p:cNvPr id="12" name="Picture 2" descr="http://ventilatorchik.ru/image/Small/multimedia/audio_cd_covers/1010306703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791200" y="4648200"/>
            <a:ext cx="3124199" cy="2095817"/>
          </a:xfrm>
          <a:prstGeom prst="rect">
            <a:avLst/>
          </a:prstGeom>
          <a:noFill/>
        </p:spPr>
      </p:pic>
      <p:pic>
        <p:nvPicPr>
          <p:cNvPr id="13" name="Picture 4" descr="http://im-ps.com/uploads/shop/products/original/0_49287200e7e36553ca1f3e1446cfacfb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939849" y="1678894"/>
            <a:ext cx="2518351" cy="24359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Что лишнее?</a:t>
            </a:r>
            <a:endParaRPr lang="ru-RU" dirty="0"/>
          </a:p>
        </p:txBody>
      </p:sp>
      <p:pic>
        <p:nvPicPr>
          <p:cNvPr id="8" name="Picture 2" descr="http://titanst.ru/upload/iblock/03b/03beaf305d903e1f786eacc3913b06b2.jpe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096000" y="2057400"/>
            <a:ext cx="2590800" cy="2590800"/>
          </a:xfrm>
          <a:prstGeom prst="rect">
            <a:avLst/>
          </a:prstGeom>
          <a:noFill/>
        </p:spPr>
      </p:pic>
      <p:pic>
        <p:nvPicPr>
          <p:cNvPr id="7170" name="Picture 2" descr="http://i1254.photobucket.com/albums/hh612/braveheart471/Variety%20of%20Photos/frying-pan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4467172"/>
            <a:ext cx="3591372" cy="2390828"/>
          </a:xfrm>
          <a:prstGeom prst="rect">
            <a:avLst/>
          </a:prstGeom>
          <a:noFill/>
        </p:spPr>
      </p:pic>
      <p:pic>
        <p:nvPicPr>
          <p:cNvPr id="7172" name="Picture 4" descr="http://russia.ice56.ru/upload/iblock/427/42782a60dcf1b2a30a27d8a65a75e636.jpe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638800" y="4572000"/>
            <a:ext cx="3276600" cy="2121599"/>
          </a:xfrm>
          <a:prstGeom prst="rect">
            <a:avLst/>
          </a:prstGeom>
          <a:noFill/>
        </p:spPr>
      </p:pic>
      <p:pic>
        <p:nvPicPr>
          <p:cNvPr id="11" name="Picture 4" descr="http://thumbs.dreamstime.com/x/spaghetti-pasta-2001676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" y="1143000"/>
            <a:ext cx="3105150" cy="3352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1676400" y="228600"/>
            <a:ext cx="5791200" cy="609600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Что лишнее?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1684" name="AutoShape 4" descr="http://%D1%82%D0%BE%D0%B2%D0%B0%D1%80%D0%BE%D0%BC%D0%B0%D0%BD%D0%B8%D1%8F.%D1%80%D1%84/images/product_images/info_images/297990-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686" name="AutoShape 6" descr="http://%D1%82%D0%BE%D0%B2%D0%B0%D1%80%D0%BE%D0%BC%D0%B0%D0%BD%D0%B8%D1%8F.%D1%80%D1%84/images/product_images/info_images/297990-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688" name="AutoShape 8" descr="http://%D1%82%D0%BE%D0%B2%D0%B0%D1%80%D0%BE%D0%BC%D0%B0%D0%BD%D0%B8%D1%8F.%D1%80%D1%84/images/product_images/info_images/182416-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" name="Picture 10" descr="http://static3.babysfera.ru/5/a/0/b/37506123.76241588.jpe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715000" y="3886200"/>
            <a:ext cx="2514600" cy="2656936"/>
          </a:xfrm>
          <a:prstGeom prst="rect">
            <a:avLst/>
          </a:prstGeom>
          <a:noFill/>
        </p:spPr>
      </p:pic>
      <p:pic>
        <p:nvPicPr>
          <p:cNvPr id="16" name="Picture 2" descr="http://cs625818.vk.me/v625818747/3d573/Eqcr1RJlaWk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81000" y="1447800"/>
            <a:ext cx="3158837" cy="2223822"/>
          </a:xfrm>
          <a:prstGeom prst="rect">
            <a:avLst/>
          </a:prstGeom>
          <a:noFill/>
        </p:spPr>
      </p:pic>
      <p:pic>
        <p:nvPicPr>
          <p:cNvPr id="1036" name="Picture 12" descr="http://jollyrogerproject.com/uploads/posts/2013-03/1364630964_s8bvyjwuch7kl52.jpe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62000" y="3886200"/>
            <a:ext cx="2286000" cy="2585258"/>
          </a:xfrm>
          <a:prstGeom prst="rect">
            <a:avLst/>
          </a:prstGeom>
          <a:noFill/>
        </p:spPr>
      </p:pic>
      <p:pic>
        <p:nvPicPr>
          <p:cNvPr id="1040" name="Picture 16" descr="http://thumbs.dreamstime.com/t/%D0%BA%D1%80%D1%83%D0%B6%D0%BA%D0%B0-%D0%B8-%D1%84%D0%B0%D1%81%D0%BE-%D0%B8-%D0%BA%D0%BE%D1%84%D0%B5-2959476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38800" y="1259305"/>
            <a:ext cx="3124200" cy="27792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Назови ласково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6" name="Picture 4" descr="http://vilki-lozhki.ru/i/goods/756695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57200" y="1905000"/>
            <a:ext cx="2450841" cy="1905000"/>
          </a:xfrm>
          <a:prstGeom prst="rect">
            <a:avLst/>
          </a:prstGeom>
          <a:noFill/>
        </p:spPr>
      </p:pic>
      <p:pic>
        <p:nvPicPr>
          <p:cNvPr id="11" name="Picture 6" descr="http://osmantus.com.ua/uploaded/pic/catalogs/products/big/1321200303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124200" y="1600200"/>
            <a:ext cx="2895600" cy="2369127"/>
          </a:xfrm>
          <a:prstGeom prst="rect">
            <a:avLst/>
          </a:prstGeom>
          <a:noFill/>
        </p:spPr>
      </p:pic>
      <p:pic>
        <p:nvPicPr>
          <p:cNvPr id="12" name="Picture 16" descr="http://s8.marst.ru/preview/r/0f5675c4b0d0d6c1fd2f2f1a47f56786/880x660/thumbs/aDBTegm6hOCwEVfGmkHc8PD9PiEm5rda.jpe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294077" y="1828800"/>
            <a:ext cx="2697523" cy="1926032"/>
          </a:xfrm>
          <a:prstGeom prst="rect">
            <a:avLst/>
          </a:prstGeom>
          <a:noFill/>
        </p:spPr>
      </p:pic>
      <p:pic>
        <p:nvPicPr>
          <p:cNvPr id="8" name="Picture 6" descr="http://www.domo-mir.ru/imageModul/chop/10000006065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505200" y="4267200"/>
            <a:ext cx="2286000" cy="2286000"/>
          </a:xfrm>
          <a:prstGeom prst="rect">
            <a:avLst/>
          </a:prstGeom>
          <a:noFill/>
        </p:spPr>
      </p:pic>
      <p:pic>
        <p:nvPicPr>
          <p:cNvPr id="13" name="Picture 2" descr="http://pearsite.ru/images/d/9/kuda-sprjatat-dengi_13.jpg"/>
          <p:cNvPicPr>
            <a:picLocks noGrp="1" noChangeAspect="1" noChangeArrowheads="1"/>
          </p:cNvPicPr>
          <p:nvPr>
            <p:ph idx="1"/>
          </p:nvPr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152400" y="4267200"/>
            <a:ext cx="2971800" cy="2184273"/>
          </a:xfrm>
          <a:prstGeom prst="rect">
            <a:avLst/>
          </a:prstGeom>
          <a:noFill/>
        </p:spPr>
      </p:pic>
      <p:pic>
        <p:nvPicPr>
          <p:cNvPr id="6148" name="Picture 4" descr="https://simaland-st.cdn.ngenix.net/items/893/893169/0/400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6172200" y="4267200"/>
            <a:ext cx="2857500" cy="228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Вставь слово …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38600" y="2286000"/>
            <a:ext cx="510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0070C0"/>
                </a:solidFill>
              </a:rPr>
              <a:t>Масло мы кладём в …  </a:t>
            </a:r>
            <a:endParaRPr lang="ru-RU" sz="4000" dirty="0">
              <a:solidFill>
                <a:srgbClr val="0070C0"/>
              </a:solidFill>
            </a:endParaRPr>
          </a:p>
        </p:txBody>
      </p:sp>
      <p:pic>
        <p:nvPicPr>
          <p:cNvPr id="7" name="Picture 2" descr="&amp;Zcy;&amp;acy;&amp;dcy;&amp;acy;&amp;ncy;&amp;icy;&amp;yacy; &amp;icy; &amp;icy;&amp;gcy;&amp;rcy;&amp;ycy; &amp;dcy;&amp;lcy;&amp;yacy; &amp;dcy;&amp;iecy;&amp;tcy;&amp;iecy;&amp;jcy; &amp;pcy;&amp;ocy; &amp;tcy;&amp;iecy;&amp;mcy;&amp;iecy; &quot;&amp;Pcy;&amp;ocy;&amp;scy;&amp;ucy;&amp;dcy;&amp;acy;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93659" y="4343400"/>
            <a:ext cx="3545541" cy="231823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 rot="10800000" flipV="1">
            <a:off x="685800" y="5160695"/>
            <a:ext cx="4343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0070C0"/>
                </a:solidFill>
              </a:rPr>
              <a:t>Суп из  …  берём.</a:t>
            </a:r>
            <a:endParaRPr lang="ru-RU" sz="4000" dirty="0">
              <a:solidFill>
                <a:srgbClr val="0070C0"/>
              </a:solidFill>
            </a:endParaRPr>
          </a:p>
        </p:txBody>
      </p:sp>
      <p:pic>
        <p:nvPicPr>
          <p:cNvPr id="9" name="Picture 4" descr="https://multidom24.ru/image/cache/data/arti_m/358/358-703-1000x7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9743" y="1295400"/>
            <a:ext cx="3918857" cy="2743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Вставь слово …</a:t>
            </a:r>
            <a:endParaRPr lang="ru-RU" dirty="0"/>
          </a:p>
        </p:txBody>
      </p:sp>
      <p:pic>
        <p:nvPicPr>
          <p:cNvPr id="65540" name="Picture 4" descr="&amp;Zcy;&amp;acy;&amp;dcy;&amp;acy;&amp;ncy;&amp;icy;&amp;yacy; &amp;icy; &amp;icy;&amp;gcy;&amp;rcy;&amp;ycy; &amp;dcy;&amp;lcy;&amp;yacy; &amp;dcy;&amp;iecy;&amp;tcy;&amp;iecy;&amp;jcy; &amp;pcy;&amp;ocy; &amp;tcy;&amp;iecy;&amp;mcy;&amp;iecy; &quot;&amp;Pcy;&amp;ocy;&amp;scy;&amp;ucy;&amp;dcy;&amp;acy;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524000"/>
            <a:ext cx="3505200" cy="267062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343400" y="1828800"/>
            <a:ext cx="477669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0070C0"/>
                </a:solidFill>
              </a:rPr>
              <a:t>И для Маши, и для Светы есть в   </a:t>
            </a:r>
            <a:r>
              <a:rPr lang="ru-RU" sz="3600" b="1" i="1" dirty="0" smtClean="0">
                <a:solidFill>
                  <a:srgbClr val="0070C0"/>
                </a:solidFill>
              </a:rPr>
              <a:t>…</a:t>
            </a:r>
            <a:r>
              <a:rPr lang="ru-RU" sz="3600" dirty="0" smtClean="0">
                <a:solidFill>
                  <a:srgbClr val="0070C0"/>
                </a:solidFill>
              </a:rPr>
              <a:t> конфеты.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8" name="Picture 2" descr="http://posudaonline.com.ua/media/catalog/product/cache/1/image/800x600/9df78eab33525d08d6e5fb8d27136e95/e/l/elina-saharnica-s-lozhkoj-elv-32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3733800"/>
            <a:ext cx="3886200" cy="29718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33399" y="4800600"/>
            <a:ext cx="43434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0070C0"/>
                </a:solidFill>
              </a:rPr>
              <a:t>А из  …  яркой насыпаем сахар сладкий.</a:t>
            </a:r>
            <a:endParaRPr lang="ru-RU" sz="3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Вставь слово …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810000" y="2438400"/>
            <a:ext cx="533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0070C0"/>
                </a:solidFill>
              </a:rPr>
              <a:t>Насыпаем соль в …  . </a:t>
            </a:r>
          </a:p>
          <a:p>
            <a:endParaRPr lang="ru-RU" sz="4000" dirty="0">
              <a:solidFill>
                <a:srgbClr val="0070C0"/>
              </a:solidFill>
            </a:endParaRPr>
          </a:p>
        </p:txBody>
      </p:sp>
      <p:pic>
        <p:nvPicPr>
          <p:cNvPr id="7" name="Picture 6" descr="http://www.wmlotto.ru/img/audio_cd_covers/100569374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295400"/>
            <a:ext cx="3183556" cy="3086100"/>
          </a:xfrm>
          <a:prstGeom prst="rect">
            <a:avLst/>
          </a:prstGeom>
          <a:noFill/>
        </p:spPr>
      </p:pic>
      <p:pic>
        <p:nvPicPr>
          <p:cNvPr id="8" name="Picture 10" descr="http://cull-buy.ru/images/products/44751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3962400"/>
            <a:ext cx="4114800" cy="2715769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52400" y="4953000"/>
            <a:ext cx="4703319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0070C0"/>
                </a:solidFill>
              </a:rPr>
              <a:t>Хлеб мы в … кладём.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Сервировка стола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Picture 2" descr="http://all4design.ru/uploads/images/Furniture/preview/Furniture_13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47900" y="1600200"/>
            <a:ext cx="45720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Составление описательного рассказа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" name="Picture 2" descr="http://cs540104.vk.me/c540103/v540103183/2a7f7/6EhSsIxwIt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219200"/>
            <a:ext cx="7696200" cy="54408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402488" cy="2667000"/>
          </a:xfrm>
        </p:spPr>
        <p:txBody>
          <a:bodyPr>
            <a:noAutofit/>
          </a:bodyPr>
          <a:lstStyle/>
          <a:p>
            <a:r>
              <a:rPr lang="ru-RU" sz="9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Молодцы !</a:t>
            </a:r>
            <a:endParaRPr lang="ru-RU" sz="9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3200" y="2971800"/>
            <a:ext cx="3411537" cy="3411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1341</TotalTime>
  <Words>184</Words>
  <Application>Microsoft Office PowerPoint</Application>
  <PresentationFormat>Экран (4:3)</PresentationFormat>
  <Paragraphs>46</Paragraphs>
  <Slides>44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5" baseType="lpstr">
      <vt:lpstr>Тема Office</vt:lpstr>
      <vt:lpstr>ПОСУДА</vt:lpstr>
      <vt:lpstr>Если б не было её, Было б кушать тяжело: Некуда и суп налить  И котлетку положить.</vt:lpstr>
      <vt:lpstr>Презентация PowerPoint</vt:lpstr>
      <vt:lpstr>На кухоньке нашей Мы варим в ней кашу, Картошку, бульоны, Супы, макароны. </vt:lpstr>
      <vt:lpstr>Презентация PowerPoint</vt:lpstr>
      <vt:lpstr>Он пыхтит, как паровоз, Важно кверху держит нос. Пошумит, остепенится –  Пригласит чайку напиться.  </vt:lpstr>
      <vt:lpstr>Презентация PowerPoint</vt:lpstr>
      <vt:lpstr>И оладьи, и омлет, И картошку на обед, И блины – вот это да! Жарит всё… </vt:lpstr>
      <vt:lpstr>Презентация PowerPoint</vt:lpstr>
      <vt:lpstr>За обедом подают Много вкусных первых блюд: Борщ, бульон и суп с горошком – Их едят столовой…   </vt:lpstr>
      <vt:lpstr>Презентация PowerPoint</vt:lpstr>
      <vt:lpstr>Хлеб бережёт, Черстветь не даёт. Для хлеба - дом, Хорошо ему в нём.</vt:lpstr>
      <vt:lpstr>Презентация PowerPoint</vt:lpstr>
      <vt:lpstr>Она бывает глубока, Она бывает и мелка, Однако, это не река, А что это?</vt:lpstr>
      <vt:lpstr>Презентация PowerPoint</vt:lpstr>
      <vt:lpstr>Новая посуда,  а вся - в дырках. </vt:lpstr>
      <vt:lpstr>Презентация PowerPoint</vt:lpstr>
      <vt:lpstr>И шипит, и кряхтит, Воду быстро кипятит. Он наелся угольков, Вот для нас и чай готов. Кран на брюхе открывает, Кипяточек разливает. </vt:lpstr>
      <vt:lpstr>Презентация PowerPoint</vt:lpstr>
      <vt:lpstr>Она всем очень нравится, На блюдечке красавица, С одной рукой милашка, Голубенькая ... </vt:lpstr>
      <vt:lpstr>Презентация PowerPoint</vt:lpstr>
      <vt:lpstr>Кухонная посуда</vt:lpstr>
      <vt:lpstr>Кухонная утварь</vt:lpstr>
      <vt:lpstr>Столовая посуда</vt:lpstr>
      <vt:lpstr>Чайная посуда</vt:lpstr>
      <vt:lpstr>Столовые приборы</vt:lpstr>
      <vt:lpstr>Посуда из глины - …</vt:lpstr>
      <vt:lpstr>Посуда из стекла - …</vt:lpstr>
      <vt:lpstr>Посуда из фарфора - …</vt:lpstr>
      <vt:lpstr>Посуда из металла - …</vt:lpstr>
      <vt:lpstr>Посуда из чугуна - …</vt:lpstr>
      <vt:lpstr>Что лишнее?</vt:lpstr>
      <vt:lpstr>Что лишнее?</vt:lpstr>
      <vt:lpstr>Что лишнее?</vt:lpstr>
      <vt:lpstr>Что лишнее?</vt:lpstr>
      <vt:lpstr>Что лишнее?</vt:lpstr>
      <vt:lpstr>Что лишнее?</vt:lpstr>
      <vt:lpstr>Назови ласково</vt:lpstr>
      <vt:lpstr>Вставь слово …</vt:lpstr>
      <vt:lpstr>Вставь слово …</vt:lpstr>
      <vt:lpstr>Вставь слово …</vt:lpstr>
      <vt:lpstr>Сервировка стола</vt:lpstr>
      <vt:lpstr>Составление описательного рассказа</vt:lpstr>
      <vt:lpstr>Молодцы 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Ira</dc:creator>
  <cp:lastModifiedBy>user</cp:lastModifiedBy>
  <cp:revision>133</cp:revision>
  <dcterms:created xsi:type="dcterms:W3CDTF">2016-01-12T19:27:53Z</dcterms:created>
  <dcterms:modified xsi:type="dcterms:W3CDTF">2020-04-14T19:17:02Z</dcterms:modified>
</cp:coreProperties>
</file>