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64" r:id="rId1"/>
  </p:sldMasterIdLst>
  <p:notesMasterIdLst>
    <p:notesMasterId r:id="rId18"/>
  </p:notesMasterIdLst>
  <p:sldIdLst>
    <p:sldId id="256" r:id="rId2"/>
    <p:sldId id="257" r:id="rId3"/>
    <p:sldId id="258" r:id="rId4"/>
    <p:sldId id="268" r:id="rId5"/>
    <p:sldId id="260" r:id="rId6"/>
    <p:sldId id="261" r:id="rId7"/>
    <p:sldId id="269" r:id="rId8"/>
    <p:sldId id="259" r:id="rId9"/>
    <p:sldId id="262" r:id="rId10"/>
    <p:sldId id="263" r:id="rId11"/>
    <p:sldId id="264" r:id="rId12"/>
    <p:sldId id="265" r:id="rId13"/>
    <p:sldId id="266" r:id="rId14"/>
    <p:sldId id="267" r:id="rId15"/>
    <p:sldId id="271" r:id="rId16"/>
    <p:sldId id="270" r:id="rId17"/>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entury Gothic" panose="020B050202020202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entury Gothic" panose="020B050202020202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entury Gothic" panose="020B050202020202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entury Gothic" panose="020B050202020202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entury Gothic" panose="020B0502020202020204" pitchFamily="34" charset="0"/>
        <a:ea typeface="+mn-ea"/>
        <a:cs typeface="+mn-cs"/>
      </a:defRPr>
    </a:lvl5pPr>
    <a:lvl6pPr marL="2286000" algn="l" defTabSz="914400" rtl="0" eaLnBrk="1" latinLnBrk="0" hangingPunct="1">
      <a:defRPr kern="1200">
        <a:solidFill>
          <a:schemeClr val="tx1"/>
        </a:solidFill>
        <a:latin typeface="Century Gothic" panose="020B0502020202020204" pitchFamily="34" charset="0"/>
        <a:ea typeface="+mn-ea"/>
        <a:cs typeface="+mn-cs"/>
      </a:defRPr>
    </a:lvl6pPr>
    <a:lvl7pPr marL="2743200" algn="l" defTabSz="914400" rtl="0" eaLnBrk="1" latinLnBrk="0" hangingPunct="1">
      <a:defRPr kern="1200">
        <a:solidFill>
          <a:schemeClr val="tx1"/>
        </a:solidFill>
        <a:latin typeface="Century Gothic" panose="020B0502020202020204" pitchFamily="34" charset="0"/>
        <a:ea typeface="+mn-ea"/>
        <a:cs typeface="+mn-cs"/>
      </a:defRPr>
    </a:lvl7pPr>
    <a:lvl8pPr marL="3200400" algn="l" defTabSz="914400" rtl="0" eaLnBrk="1" latinLnBrk="0" hangingPunct="1">
      <a:defRPr kern="1200">
        <a:solidFill>
          <a:schemeClr val="tx1"/>
        </a:solidFill>
        <a:latin typeface="Century Gothic" panose="020B0502020202020204" pitchFamily="34" charset="0"/>
        <a:ea typeface="+mn-ea"/>
        <a:cs typeface="+mn-cs"/>
      </a:defRPr>
    </a:lvl8pPr>
    <a:lvl9pPr marL="3657600" algn="l" defTabSz="914400" rtl="0" eaLnBrk="1" latinLnBrk="0" hangingPunct="1">
      <a:defRPr kern="1200">
        <a:solidFill>
          <a:schemeClr val="tx1"/>
        </a:solidFill>
        <a:latin typeface="Century Gothic" panose="020B050202020202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5" d="100"/>
          <a:sy n="115" d="100"/>
        </p:scale>
        <p:origin x="372"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2A71C45E-99D6-4096-854C-278593F39C25}" type="datetimeFigureOut">
              <a:rPr lang="ru-RU"/>
              <a:pPr>
                <a:defRPr/>
              </a:pPr>
              <a:t>13.09.2022</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a:defRPr/>
            </a:pPr>
            <a:fld id="{8CE69D88-496E-406D-B34E-D46412EB8592}"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pSp>
        <p:nvGrpSpPr>
          <p:cNvPr id="4" name="Group 6"/>
          <p:cNvGrpSpPr>
            <a:grpSpLocks/>
          </p:cNvGrpSpPr>
          <p:nvPr/>
        </p:nvGrpSpPr>
        <p:grpSpPr bwMode="auto">
          <a:xfrm>
            <a:off x="752475" y="744538"/>
            <a:ext cx="10674350" cy="5349875"/>
            <a:chOff x="752858" y="744469"/>
            <a:chExt cx="10674117" cy="5349671"/>
          </a:xfrm>
        </p:grpSpPr>
        <p:sp>
          <p:nvSpPr>
            <p:cNvPr id="5" name="Freeform 6"/>
            <p:cNvSpPr>
              <a:spLocks/>
            </p:cNvSpPr>
            <p:nvPr/>
          </p:nvSpPr>
          <p:spPr bwMode="auto">
            <a:xfrm>
              <a:off x="8151962" y="1685652"/>
              <a:ext cx="3275013" cy="4408488"/>
            </a:xfrm>
            <a:custGeom>
              <a:avLst/>
              <a:gdLst>
                <a:gd name="T0" fmla="*/ 2147483646 w 10000"/>
                <a:gd name="T1" fmla="*/ 0 h 10000"/>
                <a:gd name="T2" fmla="*/ 2147483646 w 10000"/>
                <a:gd name="T3" fmla="*/ 0 h 10000"/>
                <a:gd name="T4" fmla="*/ 2147483646 w 10000"/>
                <a:gd name="T5" fmla="*/ 2147483646 h 10000"/>
                <a:gd name="T6" fmla="*/ 0 w 10000"/>
                <a:gd name="T7" fmla="*/ 2147483646 h 10000"/>
                <a:gd name="T8" fmla="*/ 0 w 10000"/>
                <a:gd name="T9" fmla="*/ 2147483646 h 10000"/>
                <a:gd name="T10" fmla="*/ 2147483646 w 10000"/>
                <a:gd name="T11" fmla="*/ 2147483646 h 10000"/>
                <a:gd name="T12" fmla="*/ 2147483646 w 10000"/>
                <a:gd name="T13" fmla="*/ 0 h 100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ru-RU"/>
            </a:p>
          </p:txBody>
        </p:sp>
        <p:sp>
          <p:nvSpPr>
            <p:cNvPr id="6" name="Freeform 6"/>
            <p:cNvSpPr>
              <a:spLocks/>
            </p:cNvSpPr>
            <p:nvPr/>
          </p:nvSpPr>
          <p:spPr bwMode="auto">
            <a:xfrm flipH="1" flipV="1">
              <a:off x="752858" y="744469"/>
              <a:ext cx="3275668" cy="4408488"/>
            </a:xfrm>
            <a:custGeom>
              <a:avLst/>
              <a:gdLst>
                <a:gd name="T0" fmla="*/ 2147483646 w 10002"/>
                <a:gd name="T1" fmla="*/ 0 h 10000"/>
                <a:gd name="T2" fmla="*/ 2147483646 w 10002"/>
                <a:gd name="T3" fmla="*/ 0 h 10000"/>
                <a:gd name="T4" fmla="*/ 2147483646 w 10002"/>
                <a:gd name="T5" fmla="*/ 2147483646 h 10000"/>
                <a:gd name="T6" fmla="*/ 70253286 w 10002"/>
                <a:gd name="T7" fmla="*/ 2147483646 h 10000"/>
                <a:gd name="T8" fmla="*/ 0 w 10002"/>
                <a:gd name="T9" fmla="*/ 2147483646 h 10000"/>
                <a:gd name="T10" fmla="*/ 2147483646 w 10002"/>
                <a:gd name="T11" fmla="*/ 2147483646 h 10000"/>
                <a:gd name="T12" fmla="*/ 2147483646 w 10002"/>
                <a:gd name="T13" fmla="*/ 0 h 100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ru-RU"/>
            </a:p>
          </p:txBody>
        </p:sp>
      </p:grpSp>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7" name="Date Placeholder 3"/>
          <p:cNvSpPr>
            <a:spLocks noGrp="1"/>
          </p:cNvSpPr>
          <p:nvPr>
            <p:ph type="dt" sz="half" idx="10"/>
          </p:nvPr>
        </p:nvSpPr>
        <p:spPr>
          <a:xfrm>
            <a:off x="752475" y="6453188"/>
            <a:ext cx="1608138" cy="404812"/>
          </a:xfrm>
        </p:spPr>
        <p:txBody>
          <a:bodyPr/>
          <a:lstStyle>
            <a:lvl1pPr>
              <a:defRPr baseline="0">
                <a:solidFill>
                  <a:schemeClr val="tx2"/>
                </a:solidFill>
              </a:defRPr>
            </a:lvl1pPr>
          </a:lstStyle>
          <a:p>
            <a:pPr>
              <a:defRPr/>
            </a:pPr>
            <a:fld id="{15259737-2B64-43A3-9833-5351E2E8B2AD}" type="datetime1">
              <a:rPr lang="en-US"/>
              <a:pPr>
                <a:defRPr/>
              </a:pPr>
              <a:t>9/13/2022</a:t>
            </a:fld>
            <a:endParaRPr lang="en-US"/>
          </a:p>
        </p:txBody>
      </p:sp>
      <p:sp>
        <p:nvSpPr>
          <p:cNvPr id="8" name="Footer Placeholder 4"/>
          <p:cNvSpPr>
            <a:spLocks noGrp="1"/>
          </p:cNvSpPr>
          <p:nvPr>
            <p:ph type="ftr" sz="quarter" idx="11"/>
          </p:nvPr>
        </p:nvSpPr>
        <p:spPr>
          <a:xfrm>
            <a:off x="2584450" y="6453188"/>
            <a:ext cx="7023100" cy="404812"/>
          </a:xfrm>
        </p:spPr>
        <p:txBody>
          <a:bodyPr/>
          <a:lstStyle>
            <a:lvl1pPr algn="ctr">
              <a:defRPr baseline="0">
                <a:solidFill>
                  <a:schemeClr val="tx2"/>
                </a:solidFill>
              </a:defRPr>
            </a:lvl1pPr>
          </a:lstStyle>
          <a:p>
            <a:pPr>
              <a:defRPr/>
            </a:pPr>
            <a:endParaRPr lang="en-US"/>
          </a:p>
        </p:txBody>
      </p:sp>
      <p:sp>
        <p:nvSpPr>
          <p:cNvPr id="9" name="Slide Number Placeholder 5"/>
          <p:cNvSpPr>
            <a:spLocks noGrp="1"/>
          </p:cNvSpPr>
          <p:nvPr>
            <p:ph type="sldNum" sz="quarter" idx="12"/>
          </p:nvPr>
        </p:nvSpPr>
        <p:spPr>
          <a:xfrm>
            <a:off x="9831388" y="6453188"/>
            <a:ext cx="1595437" cy="404812"/>
          </a:xfrm>
        </p:spPr>
        <p:txBody>
          <a:bodyPr/>
          <a:lstStyle>
            <a:lvl1pPr>
              <a:defRPr baseline="0">
                <a:solidFill>
                  <a:schemeClr val="tx2"/>
                </a:solidFill>
              </a:defRPr>
            </a:lvl1pPr>
          </a:lstStyle>
          <a:p>
            <a:pPr>
              <a:defRPr/>
            </a:pPr>
            <a:fld id="{E3649997-6C3E-4D59-95EA-509AAB02742F}" type="slidenum">
              <a:rPr lang="en-US"/>
              <a:pPr>
                <a:defRPr/>
              </a:pPr>
              <a:t>‹#›</a:t>
            </a:fld>
            <a:endParaRPr lang="en-US"/>
          </a:p>
        </p:txBody>
      </p:sp>
    </p:spTree>
    <p:extLst>
      <p:ext uri="{BB962C8B-B14F-4D97-AF65-F5344CB8AC3E}">
        <p14:creationId xmlns:p14="http://schemas.microsoft.com/office/powerpoint/2010/main" val="103441050"/>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E96C2E16-7C35-486B-9E3F-39B4F219A38E}" type="datetime1">
              <a:rPr lang="en-US"/>
              <a:pPr>
                <a:defRPr/>
              </a:pPr>
              <a:t>9/13/2022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CF5D233-E128-497D-B193-65871784C229}" type="slidenum">
              <a:rPr lang="en-US"/>
              <a:pPr>
                <a:defRPr/>
              </a:pPr>
              <a:t>‹#›</a:t>
            </a:fld>
            <a:endParaRPr lang="en-US"/>
          </a:p>
        </p:txBody>
      </p:sp>
    </p:spTree>
    <p:extLst>
      <p:ext uri="{BB962C8B-B14F-4D97-AF65-F5344CB8AC3E}">
        <p14:creationId xmlns:p14="http://schemas.microsoft.com/office/powerpoint/2010/main" val="1170521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F7D37C46-1B01-4080-820F-5613C2ADED41}" type="datetime1">
              <a:rPr lang="en-US"/>
              <a:pPr>
                <a:defRPr/>
              </a:pPr>
              <a:t>9/13/2022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C41ED3C-50D7-4A11-AB1D-A96EF38B19B4}" type="slidenum">
              <a:rPr lang="en-US"/>
              <a:pPr>
                <a:defRPr/>
              </a:pPr>
              <a:t>‹#›</a:t>
            </a:fld>
            <a:endParaRPr lang="en-US"/>
          </a:p>
        </p:txBody>
      </p:sp>
    </p:spTree>
    <p:extLst>
      <p:ext uri="{BB962C8B-B14F-4D97-AF65-F5344CB8AC3E}">
        <p14:creationId xmlns:p14="http://schemas.microsoft.com/office/powerpoint/2010/main" val="22028246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6E1B11BA-8FE6-4727-B12C-7D2B74703CE6}" type="datetime1">
              <a:rPr lang="en-US"/>
              <a:pPr>
                <a:defRPr/>
              </a:pPr>
              <a:t>9/13/2022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B08B7D4-3C73-41BC-9E26-1E2E794614B6}" type="slidenum">
              <a:rPr lang="en-US"/>
              <a:pPr>
                <a:defRPr/>
              </a:pPr>
              <a:t>‹#›</a:t>
            </a:fld>
            <a:endParaRPr lang="en-US"/>
          </a:p>
        </p:txBody>
      </p:sp>
    </p:spTree>
    <p:extLst>
      <p:ext uri="{BB962C8B-B14F-4D97-AF65-F5344CB8AC3E}">
        <p14:creationId xmlns:p14="http://schemas.microsoft.com/office/powerpoint/2010/main" val="15145788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Pr>
        <a:solidFill>
          <a:srgbClr val="FBFBFB"/>
        </a:solidFill>
        <a:effectLst/>
      </p:bgPr>
    </p:bg>
    <p:spTree>
      <p:nvGrpSpPr>
        <p:cNvPr id="1" name=""/>
        <p:cNvGrpSpPr/>
        <p:nvPr/>
      </p:nvGrpSpPr>
      <p:grpSpPr>
        <a:xfrm>
          <a:off x="0" y="0"/>
          <a:ext cx="0" cy="0"/>
          <a:chOff x="0" y="0"/>
          <a:chExt cx="0" cy="0"/>
        </a:xfrm>
      </p:grpSpPr>
      <p:sp>
        <p:nvSpPr>
          <p:cNvPr id="4" name="Freeform 6" title="Crop Mark"/>
          <p:cNvSpPr/>
          <p:nvPr/>
        </p:nvSpPr>
        <p:spPr bwMode="auto">
          <a:xfrm>
            <a:off x="8151813" y="1685925"/>
            <a:ext cx="3275012"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5" name="Date Placeholder 3"/>
          <p:cNvSpPr>
            <a:spLocks noGrp="1"/>
          </p:cNvSpPr>
          <p:nvPr>
            <p:ph type="dt" sz="half" idx="10"/>
          </p:nvPr>
        </p:nvSpPr>
        <p:spPr>
          <a:xfrm>
            <a:off x="738188" y="6453188"/>
            <a:ext cx="1622425" cy="404812"/>
          </a:xfrm>
        </p:spPr>
        <p:txBody>
          <a:bodyPr/>
          <a:lstStyle>
            <a:lvl1pPr>
              <a:defRPr>
                <a:solidFill>
                  <a:schemeClr val="tx2"/>
                </a:solidFill>
              </a:defRPr>
            </a:lvl1pPr>
          </a:lstStyle>
          <a:p>
            <a:pPr>
              <a:defRPr/>
            </a:pPr>
            <a:fld id="{561D5864-300D-4AAD-A943-4DEF97F1F10D}" type="datetime1">
              <a:rPr lang="en-US"/>
              <a:pPr>
                <a:defRPr/>
              </a:pPr>
              <a:t>9/13/2022</a:t>
            </a:fld>
            <a:endParaRPr lang="en-US"/>
          </a:p>
        </p:txBody>
      </p:sp>
      <p:sp>
        <p:nvSpPr>
          <p:cNvPr id="6" name="Footer Placeholder 4"/>
          <p:cNvSpPr>
            <a:spLocks noGrp="1"/>
          </p:cNvSpPr>
          <p:nvPr>
            <p:ph type="ftr" sz="quarter" idx="11"/>
          </p:nvPr>
        </p:nvSpPr>
        <p:spPr>
          <a:xfrm>
            <a:off x="2584450" y="6453188"/>
            <a:ext cx="7023100" cy="404812"/>
          </a:xfrm>
        </p:spPr>
        <p:txBody>
          <a:bodyPr/>
          <a:lstStyle>
            <a:lvl1pPr algn="ctr">
              <a:defRPr>
                <a:solidFill>
                  <a:schemeClr val="tx2"/>
                </a:solidFill>
              </a:defRPr>
            </a:lvl1pPr>
          </a:lstStyle>
          <a:p>
            <a:pPr>
              <a:defRPr/>
            </a:pPr>
            <a:endParaRPr lang="en-US"/>
          </a:p>
        </p:txBody>
      </p:sp>
      <p:sp>
        <p:nvSpPr>
          <p:cNvPr id="7" name="Slide Number Placeholder 5"/>
          <p:cNvSpPr>
            <a:spLocks noGrp="1"/>
          </p:cNvSpPr>
          <p:nvPr>
            <p:ph type="sldNum" sz="quarter" idx="12"/>
          </p:nvPr>
        </p:nvSpPr>
        <p:spPr>
          <a:xfrm>
            <a:off x="9831388" y="6453188"/>
            <a:ext cx="1595437" cy="404812"/>
          </a:xfrm>
        </p:spPr>
        <p:txBody>
          <a:bodyPr/>
          <a:lstStyle>
            <a:lvl1pPr>
              <a:defRPr>
                <a:solidFill>
                  <a:schemeClr val="tx2"/>
                </a:solidFill>
              </a:defRPr>
            </a:lvl1pPr>
          </a:lstStyle>
          <a:p>
            <a:pPr>
              <a:defRPr/>
            </a:pPr>
            <a:fld id="{F099C863-42D8-4C6E-BA0E-94C36156DE22}" type="slidenum">
              <a:rPr lang="en-US"/>
              <a:pPr>
                <a:defRPr/>
              </a:pPr>
              <a:t>‹#›</a:t>
            </a:fld>
            <a:endParaRPr lang="en-US"/>
          </a:p>
        </p:txBody>
      </p:sp>
    </p:spTree>
    <p:extLst>
      <p:ext uri="{BB962C8B-B14F-4D97-AF65-F5344CB8AC3E}">
        <p14:creationId xmlns:p14="http://schemas.microsoft.com/office/powerpoint/2010/main" val="1275294233"/>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ru-RU" smtClean="0"/>
              <a:t>Образец заголовка</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3"/>
          <p:cNvSpPr>
            <a:spLocks noGrp="1"/>
          </p:cNvSpPr>
          <p:nvPr>
            <p:ph type="dt" sz="half" idx="10"/>
          </p:nvPr>
        </p:nvSpPr>
        <p:spPr/>
        <p:txBody>
          <a:bodyPr/>
          <a:lstStyle>
            <a:lvl1pPr>
              <a:defRPr/>
            </a:lvl1pPr>
          </a:lstStyle>
          <a:p>
            <a:pPr>
              <a:defRPr/>
            </a:pPr>
            <a:fld id="{50D334E7-A73B-47F7-A8A8-3F36AA4AE739}" type="datetime1">
              <a:rPr lang="en-US"/>
              <a:pPr>
                <a:defRPr/>
              </a:pPr>
              <a:t>9/13/2022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252AD4C-00EA-454C-85E6-DAD1FDEBDB1D}" type="slidenum">
              <a:rPr lang="en-US"/>
              <a:pPr>
                <a:defRPr/>
              </a:pPr>
              <a:t>‹#›</a:t>
            </a:fld>
            <a:endParaRPr lang="en-US"/>
          </a:p>
        </p:txBody>
      </p:sp>
    </p:spTree>
    <p:extLst>
      <p:ext uri="{BB962C8B-B14F-4D97-AF65-F5344CB8AC3E}">
        <p14:creationId xmlns:p14="http://schemas.microsoft.com/office/powerpoint/2010/main" val="30559575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77F6A5E5-561D-48AF-B098-5B876A3E9E94}" type="datetime1">
              <a:rPr lang="en-US"/>
              <a:pPr>
                <a:defRPr/>
              </a:pPr>
              <a:t>9/13/2022</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2C4E02B2-26B0-46AC-B9A0-44B8FC1890EE}" type="slidenum">
              <a:rPr lang="en-US"/>
              <a:pPr>
                <a:defRPr/>
              </a:pPr>
              <a:t>‹#›</a:t>
            </a:fld>
            <a:endParaRPr lang="en-US"/>
          </a:p>
        </p:txBody>
      </p:sp>
    </p:spTree>
    <p:extLst>
      <p:ext uri="{BB962C8B-B14F-4D97-AF65-F5344CB8AC3E}">
        <p14:creationId xmlns:p14="http://schemas.microsoft.com/office/powerpoint/2010/main" val="9261228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fld id="{2E7BE08F-66EA-4B1D-875D-7755EEB7E9D9}" type="datetime1">
              <a:rPr lang="en-US"/>
              <a:pPr>
                <a:defRPr/>
              </a:pPr>
              <a:t>9/13/2022</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244E7CB-771E-453D-A8B8-7997E98C0CA8}" type="slidenum">
              <a:rPr lang="en-US"/>
              <a:pPr>
                <a:defRPr/>
              </a:pPr>
              <a:t>‹#›</a:t>
            </a:fld>
            <a:endParaRPr lang="en-US"/>
          </a:p>
        </p:txBody>
      </p:sp>
    </p:spTree>
    <p:extLst>
      <p:ext uri="{BB962C8B-B14F-4D97-AF65-F5344CB8AC3E}">
        <p14:creationId xmlns:p14="http://schemas.microsoft.com/office/powerpoint/2010/main" val="39998187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B778B2C-13F4-4B08-ABA8-787AA9D5B377}" type="datetime1">
              <a:rPr lang="en-US"/>
              <a:pPr>
                <a:defRPr/>
              </a:pPr>
              <a:t>9/13/2022</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A8244717-F0C0-46FF-A8E9-02A27045AF82}" type="slidenum">
              <a:rPr lang="en-US"/>
              <a:pPr>
                <a:defRPr/>
              </a:pPr>
              <a:t>‹#›</a:t>
            </a:fld>
            <a:endParaRPr lang="en-US"/>
          </a:p>
        </p:txBody>
      </p:sp>
    </p:spTree>
    <p:extLst>
      <p:ext uri="{BB962C8B-B14F-4D97-AF65-F5344CB8AC3E}">
        <p14:creationId xmlns:p14="http://schemas.microsoft.com/office/powerpoint/2010/main" val="30151247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5" name="Rectangle 7" title="Background Shape"/>
          <p:cNvSpPr/>
          <p:nvPr/>
        </p:nvSpPr>
        <p:spPr>
          <a:xfrm>
            <a:off x="0" y="0"/>
            <a:ext cx="530383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8" title="Divider Bar"/>
          <p:cNvSpPr/>
          <p:nvPr/>
        </p:nvSpPr>
        <p:spPr>
          <a:xfrm>
            <a:off x="5303838" y="0"/>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oAutofit/>
          </a:bodyPr>
          <a:lstStyle>
            <a:lvl1pPr>
              <a:lnSpc>
                <a:spcPct val="84000"/>
              </a:lnSpc>
              <a:defRPr sz="4800" baseline="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7" name="Date Placeholder 4"/>
          <p:cNvSpPr>
            <a:spLocks noGrp="1"/>
          </p:cNvSpPr>
          <p:nvPr>
            <p:ph type="dt" sz="half" idx="10"/>
          </p:nvPr>
        </p:nvSpPr>
        <p:spPr>
          <a:xfrm>
            <a:off x="723900" y="6453188"/>
            <a:ext cx="1204913" cy="404812"/>
          </a:xfrm>
        </p:spPr>
        <p:txBody>
          <a:bodyPr/>
          <a:lstStyle>
            <a:lvl1pPr>
              <a:defRPr>
                <a:solidFill>
                  <a:schemeClr val="tx2"/>
                </a:solidFill>
              </a:defRPr>
            </a:lvl1pPr>
          </a:lstStyle>
          <a:p>
            <a:pPr>
              <a:defRPr/>
            </a:pPr>
            <a:fld id="{D1C25A1E-9792-443A-AE9C-48B199DDC755}" type="datetime1">
              <a:rPr lang="en-US"/>
              <a:pPr>
                <a:defRPr/>
              </a:pPr>
              <a:t>9/13/2022</a:t>
            </a:fld>
            <a:endParaRPr lang="en-US"/>
          </a:p>
        </p:txBody>
      </p:sp>
      <p:sp>
        <p:nvSpPr>
          <p:cNvPr id="8" name="Footer Placeholder 5"/>
          <p:cNvSpPr>
            <a:spLocks noGrp="1"/>
          </p:cNvSpPr>
          <p:nvPr>
            <p:ph type="ftr" sz="quarter" idx="11"/>
          </p:nvPr>
        </p:nvSpPr>
        <p:spPr>
          <a:xfrm>
            <a:off x="2206625" y="6453188"/>
            <a:ext cx="2373313" cy="404812"/>
          </a:xfrm>
        </p:spPr>
        <p:txBody>
          <a:bodyPr/>
          <a:lstStyle>
            <a:lvl1pPr>
              <a:defRPr>
                <a:solidFill>
                  <a:schemeClr val="tx2"/>
                </a:solidFill>
              </a:defRPr>
            </a:lvl1pPr>
          </a:lstStyle>
          <a:p>
            <a:pPr>
              <a:defRPr/>
            </a:pPr>
            <a:endParaRPr lang="en-US"/>
          </a:p>
        </p:txBody>
      </p:sp>
      <p:sp>
        <p:nvSpPr>
          <p:cNvPr id="9" name="Slide Number Placeholder 6"/>
          <p:cNvSpPr>
            <a:spLocks noGrp="1"/>
          </p:cNvSpPr>
          <p:nvPr>
            <p:ph type="sldNum" sz="quarter" idx="12"/>
          </p:nvPr>
        </p:nvSpPr>
        <p:spPr>
          <a:xfrm>
            <a:off x="9883775" y="6453188"/>
            <a:ext cx="1595438" cy="404812"/>
          </a:xfrm>
        </p:spPr>
        <p:txBody>
          <a:bodyPr/>
          <a:lstStyle>
            <a:lvl1pPr>
              <a:defRPr>
                <a:solidFill>
                  <a:schemeClr val="tx2"/>
                </a:solidFill>
              </a:defRPr>
            </a:lvl1pPr>
          </a:lstStyle>
          <a:p>
            <a:pPr>
              <a:defRPr/>
            </a:pPr>
            <a:fld id="{5909BEDF-05D4-4DEE-A6BD-B327A415835A}" type="slidenum">
              <a:rPr lang="en-US"/>
              <a:pPr>
                <a:defRPr/>
              </a:pPr>
              <a:t>‹#›</a:t>
            </a:fld>
            <a:endParaRPr lang="en-US"/>
          </a:p>
        </p:txBody>
      </p:sp>
    </p:spTree>
    <p:extLst>
      <p:ext uri="{BB962C8B-B14F-4D97-AF65-F5344CB8AC3E}">
        <p14:creationId xmlns:p14="http://schemas.microsoft.com/office/powerpoint/2010/main" val="766398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5" name="Rectangle 7" title="Background Shape"/>
          <p:cNvSpPr/>
          <p:nvPr/>
        </p:nvSpPr>
        <p:spPr>
          <a:xfrm>
            <a:off x="0" y="0"/>
            <a:ext cx="530383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8" title="Divider Bar"/>
          <p:cNvSpPr/>
          <p:nvPr/>
        </p:nvSpPr>
        <p:spPr>
          <a:xfrm>
            <a:off x="5303838" y="0"/>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ormAutofit/>
          </a:bodyPr>
          <a:lstStyle>
            <a:lvl1pPr>
              <a:lnSpc>
                <a:spcPct val="84000"/>
              </a:lnSpc>
              <a:defRPr sz="4800" baseline="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5532120" y="0"/>
            <a:ext cx="6659880" cy="6857999"/>
          </a:xfrm>
        </p:spPr>
        <p:txBody>
          <a:bodyPr rtlCol="0">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7" name="Date Placeholder 4"/>
          <p:cNvSpPr>
            <a:spLocks noGrp="1"/>
          </p:cNvSpPr>
          <p:nvPr>
            <p:ph type="dt" sz="half" idx="10"/>
          </p:nvPr>
        </p:nvSpPr>
        <p:spPr>
          <a:xfrm>
            <a:off x="723900" y="6453188"/>
            <a:ext cx="1204913" cy="404812"/>
          </a:xfrm>
        </p:spPr>
        <p:txBody>
          <a:bodyPr/>
          <a:lstStyle>
            <a:lvl1pPr>
              <a:defRPr>
                <a:solidFill>
                  <a:schemeClr val="tx2"/>
                </a:solidFill>
              </a:defRPr>
            </a:lvl1pPr>
          </a:lstStyle>
          <a:p>
            <a:pPr>
              <a:defRPr/>
            </a:pPr>
            <a:fld id="{30C12B6B-F3DB-4616-A5C6-150949BF8107}" type="datetime1">
              <a:rPr lang="en-US"/>
              <a:pPr>
                <a:defRPr/>
              </a:pPr>
              <a:t>9/13/2022</a:t>
            </a:fld>
            <a:endParaRPr lang="en-US"/>
          </a:p>
        </p:txBody>
      </p:sp>
      <p:sp>
        <p:nvSpPr>
          <p:cNvPr id="8" name="Footer Placeholder 5"/>
          <p:cNvSpPr>
            <a:spLocks noGrp="1"/>
          </p:cNvSpPr>
          <p:nvPr>
            <p:ph type="ftr" sz="quarter" idx="11"/>
          </p:nvPr>
        </p:nvSpPr>
        <p:spPr>
          <a:xfrm>
            <a:off x="2206625" y="6453188"/>
            <a:ext cx="2373313" cy="404812"/>
          </a:xfrm>
        </p:spPr>
        <p:txBody>
          <a:bodyPr/>
          <a:lstStyle>
            <a:lvl1pPr>
              <a:defRPr>
                <a:solidFill>
                  <a:schemeClr val="tx2"/>
                </a:solidFill>
              </a:defRPr>
            </a:lvl1pPr>
          </a:lstStyle>
          <a:p>
            <a:pPr>
              <a:defRPr/>
            </a:pPr>
            <a:endParaRPr lang="en-US"/>
          </a:p>
        </p:txBody>
      </p:sp>
      <p:sp>
        <p:nvSpPr>
          <p:cNvPr id="9" name="Slide Number Placeholder 6"/>
          <p:cNvSpPr>
            <a:spLocks noGrp="1"/>
          </p:cNvSpPr>
          <p:nvPr>
            <p:ph type="sldNum" sz="quarter" idx="12"/>
          </p:nvPr>
        </p:nvSpPr>
        <p:spPr>
          <a:xfrm>
            <a:off x="9883775" y="6453188"/>
            <a:ext cx="1595438" cy="404812"/>
          </a:xfrm>
        </p:spPr>
        <p:txBody>
          <a:bodyPr/>
          <a:lstStyle>
            <a:lvl1pPr>
              <a:defRPr>
                <a:solidFill>
                  <a:schemeClr val="tx2"/>
                </a:solidFill>
              </a:defRPr>
            </a:lvl1pPr>
          </a:lstStyle>
          <a:p>
            <a:pPr>
              <a:defRPr/>
            </a:pPr>
            <a:fld id="{FAB39019-719F-40C5-8F2A-80BA77B1D763}" type="slidenum">
              <a:rPr lang="en-US"/>
              <a:pPr>
                <a:defRPr/>
              </a:pPr>
              <a:t>‹#›</a:t>
            </a:fld>
            <a:endParaRPr lang="en-US"/>
          </a:p>
        </p:txBody>
      </p:sp>
    </p:spTree>
    <p:extLst>
      <p:ext uri="{BB962C8B-B14F-4D97-AF65-F5344CB8AC3E}">
        <p14:creationId xmlns:p14="http://schemas.microsoft.com/office/powerpoint/2010/main" val="23955597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2E7"/>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371600" y="685800"/>
            <a:ext cx="9601200"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заголовка</a:t>
            </a:r>
            <a:endParaRPr lang="en-US" altLang="ru-RU" smtClean="0"/>
          </a:p>
        </p:txBody>
      </p:sp>
      <p:sp>
        <p:nvSpPr>
          <p:cNvPr id="1027" name="Text Placeholder 2"/>
          <p:cNvSpPr>
            <a:spLocks noGrp="1"/>
          </p:cNvSpPr>
          <p:nvPr>
            <p:ph type="body" idx="1"/>
          </p:nvPr>
        </p:nvSpPr>
        <p:spPr bwMode="auto">
          <a:xfrm>
            <a:off x="1371600" y="2286000"/>
            <a:ext cx="96012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4" name="Date Placeholder 3"/>
          <p:cNvSpPr>
            <a:spLocks noGrp="1"/>
          </p:cNvSpPr>
          <p:nvPr>
            <p:ph type="dt" sz="half" idx="2"/>
          </p:nvPr>
        </p:nvSpPr>
        <p:spPr>
          <a:xfrm>
            <a:off x="1390650" y="6453188"/>
            <a:ext cx="1204913" cy="404812"/>
          </a:xfrm>
          <a:prstGeom prst="rect">
            <a:avLst/>
          </a:prstGeom>
        </p:spPr>
        <p:txBody>
          <a:bodyPr vert="horz" lIns="91440" tIns="45720" rIns="91440" bIns="45720" rtlCol="0" anchor="ctr"/>
          <a:lstStyle>
            <a:lvl1pPr algn="l">
              <a:defRPr sz="1200" baseline="0">
                <a:solidFill>
                  <a:schemeClr val="tx2"/>
                </a:solidFill>
              </a:defRPr>
            </a:lvl1pPr>
          </a:lstStyle>
          <a:p>
            <a:pPr>
              <a:defRPr/>
            </a:pPr>
            <a:fld id="{7FDCB39D-6CBE-448F-BC35-768DC75119B2}" type="datetime1">
              <a:rPr lang="en-US"/>
              <a:pPr>
                <a:defRPr/>
              </a:pPr>
              <a:t>9/13/2022</a:t>
            </a:fld>
            <a:endParaRPr lang="en-US"/>
          </a:p>
        </p:txBody>
      </p:sp>
      <p:sp>
        <p:nvSpPr>
          <p:cNvPr id="5" name="Footer Placeholder 4"/>
          <p:cNvSpPr>
            <a:spLocks noGrp="1"/>
          </p:cNvSpPr>
          <p:nvPr>
            <p:ph type="ftr" sz="quarter" idx="3"/>
          </p:nvPr>
        </p:nvSpPr>
        <p:spPr>
          <a:xfrm>
            <a:off x="2894013" y="6453188"/>
            <a:ext cx="6280150" cy="404812"/>
          </a:xfrm>
          <a:prstGeom prst="rect">
            <a:avLst/>
          </a:prstGeom>
        </p:spPr>
        <p:txBody>
          <a:bodyPr vert="horz" lIns="91440" tIns="45720" rIns="91440" bIns="45720" rtlCol="0" anchor="ctr"/>
          <a:lstStyle>
            <a:lvl1pPr algn="l">
              <a:defRPr sz="1200" baseline="0">
                <a:solidFill>
                  <a:schemeClr val="tx2"/>
                </a:solidFill>
              </a:defRPr>
            </a:lvl1pPr>
          </a:lstStyle>
          <a:p>
            <a:pPr>
              <a:defRPr/>
            </a:pPr>
            <a:endParaRPr lang="en-US"/>
          </a:p>
        </p:txBody>
      </p:sp>
      <p:sp>
        <p:nvSpPr>
          <p:cNvPr id="6" name="Slide Number Placeholder 5"/>
          <p:cNvSpPr>
            <a:spLocks noGrp="1"/>
          </p:cNvSpPr>
          <p:nvPr>
            <p:ph type="sldNum" sz="quarter" idx="4"/>
          </p:nvPr>
        </p:nvSpPr>
        <p:spPr>
          <a:xfrm>
            <a:off x="9472613" y="6453188"/>
            <a:ext cx="1597025" cy="404812"/>
          </a:xfrm>
          <a:prstGeom prst="rect">
            <a:avLst/>
          </a:prstGeom>
        </p:spPr>
        <p:txBody>
          <a:bodyPr vert="horz" lIns="91440" tIns="45720" rIns="91440" bIns="45720" rtlCol="0" anchor="ctr"/>
          <a:lstStyle>
            <a:lvl1pPr algn="r">
              <a:defRPr sz="1200" baseline="0">
                <a:solidFill>
                  <a:schemeClr val="tx2"/>
                </a:solidFill>
              </a:defRPr>
            </a:lvl1pPr>
          </a:lstStyle>
          <a:p>
            <a:pPr>
              <a:defRPr/>
            </a:pPr>
            <a:fld id="{3F79CE95-958F-4299-A2FF-2B3FC1542FD5}" type="slidenum">
              <a:rPr lang="en-US"/>
              <a:pPr>
                <a:defRPr/>
              </a:pPr>
              <a:t>‹#›</a:t>
            </a:fld>
            <a:endParaRPr lang="en-US"/>
          </a:p>
        </p:txBody>
      </p:sp>
      <p:sp>
        <p:nvSpPr>
          <p:cNvPr id="9" name="Rectangle 8" title="Side bar"/>
          <p:cNvSpPr/>
          <p:nvPr/>
        </p:nvSpPr>
        <p:spPr>
          <a:xfrm>
            <a:off x="477838" y="0"/>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832" r:id="rId1"/>
    <p:sldLayoutId id="2147483825" r:id="rId2"/>
    <p:sldLayoutId id="2147483833" r:id="rId3"/>
    <p:sldLayoutId id="2147483826" r:id="rId4"/>
    <p:sldLayoutId id="2147483827" r:id="rId5"/>
    <p:sldLayoutId id="2147483828" r:id="rId6"/>
    <p:sldLayoutId id="2147483829" r:id="rId7"/>
    <p:sldLayoutId id="2147483834" r:id="rId8"/>
    <p:sldLayoutId id="2147483835" r:id="rId9"/>
    <p:sldLayoutId id="2147483830" r:id="rId10"/>
    <p:sldLayoutId id="2147483831" r:id="rId11"/>
  </p:sldLayoutIdLst>
  <p:hf hdr="0" ftr="0" dt="0"/>
  <p:txStyles>
    <p:titleStyle>
      <a:lvl1pPr algn="l" rtl="0" eaLnBrk="0" fontAlgn="base" hangingPunct="0">
        <a:lnSpc>
          <a:spcPct val="89000"/>
        </a:lnSpc>
        <a:spcBef>
          <a:spcPct val="0"/>
        </a:spcBef>
        <a:spcAft>
          <a:spcPct val="0"/>
        </a:spcAft>
        <a:defRPr sz="4400" kern="1200">
          <a:solidFill>
            <a:schemeClr val="tx2"/>
          </a:solidFill>
          <a:latin typeface="+mj-lt"/>
          <a:ea typeface="+mj-ea"/>
          <a:cs typeface="+mj-cs"/>
        </a:defRPr>
      </a:lvl1pPr>
      <a:lvl2pPr algn="l" rtl="0" eaLnBrk="0" fontAlgn="base" hangingPunct="0">
        <a:lnSpc>
          <a:spcPct val="89000"/>
        </a:lnSpc>
        <a:spcBef>
          <a:spcPct val="0"/>
        </a:spcBef>
        <a:spcAft>
          <a:spcPct val="0"/>
        </a:spcAft>
        <a:defRPr sz="4400">
          <a:solidFill>
            <a:schemeClr val="tx2"/>
          </a:solidFill>
          <a:latin typeface="Franklin Gothic Book" panose="020B0503020102020204" pitchFamily="34" charset="0"/>
        </a:defRPr>
      </a:lvl2pPr>
      <a:lvl3pPr algn="l" rtl="0" eaLnBrk="0" fontAlgn="base" hangingPunct="0">
        <a:lnSpc>
          <a:spcPct val="89000"/>
        </a:lnSpc>
        <a:spcBef>
          <a:spcPct val="0"/>
        </a:spcBef>
        <a:spcAft>
          <a:spcPct val="0"/>
        </a:spcAft>
        <a:defRPr sz="4400">
          <a:solidFill>
            <a:schemeClr val="tx2"/>
          </a:solidFill>
          <a:latin typeface="Franklin Gothic Book" panose="020B0503020102020204" pitchFamily="34" charset="0"/>
        </a:defRPr>
      </a:lvl3pPr>
      <a:lvl4pPr algn="l" rtl="0" eaLnBrk="0" fontAlgn="base" hangingPunct="0">
        <a:lnSpc>
          <a:spcPct val="89000"/>
        </a:lnSpc>
        <a:spcBef>
          <a:spcPct val="0"/>
        </a:spcBef>
        <a:spcAft>
          <a:spcPct val="0"/>
        </a:spcAft>
        <a:defRPr sz="4400">
          <a:solidFill>
            <a:schemeClr val="tx2"/>
          </a:solidFill>
          <a:latin typeface="Franklin Gothic Book" panose="020B0503020102020204" pitchFamily="34" charset="0"/>
        </a:defRPr>
      </a:lvl4pPr>
      <a:lvl5pPr algn="l" rtl="0" eaLnBrk="0" fontAlgn="base" hangingPunct="0">
        <a:lnSpc>
          <a:spcPct val="89000"/>
        </a:lnSpc>
        <a:spcBef>
          <a:spcPct val="0"/>
        </a:spcBef>
        <a:spcAft>
          <a:spcPct val="0"/>
        </a:spcAft>
        <a:defRPr sz="4400">
          <a:solidFill>
            <a:schemeClr val="tx2"/>
          </a:solidFill>
          <a:latin typeface="Franklin Gothic Book" panose="020B0503020102020204" pitchFamily="34" charset="0"/>
        </a:defRPr>
      </a:lvl5pPr>
      <a:lvl6pPr marL="457200" algn="l" rtl="0" fontAlgn="base">
        <a:lnSpc>
          <a:spcPct val="89000"/>
        </a:lnSpc>
        <a:spcBef>
          <a:spcPct val="0"/>
        </a:spcBef>
        <a:spcAft>
          <a:spcPct val="0"/>
        </a:spcAft>
        <a:defRPr sz="4400">
          <a:solidFill>
            <a:schemeClr val="tx2"/>
          </a:solidFill>
          <a:latin typeface="Franklin Gothic Book" panose="020B0503020102020204" pitchFamily="34" charset="0"/>
        </a:defRPr>
      </a:lvl6pPr>
      <a:lvl7pPr marL="914400" algn="l" rtl="0" fontAlgn="base">
        <a:lnSpc>
          <a:spcPct val="89000"/>
        </a:lnSpc>
        <a:spcBef>
          <a:spcPct val="0"/>
        </a:spcBef>
        <a:spcAft>
          <a:spcPct val="0"/>
        </a:spcAft>
        <a:defRPr sz="4400">
          <a:solidFill>
            <a:schemeClr val="tx2"/>
          </a:solidFill>
          <a:latin typeface="Franklin Gothic Book" panose="020B0503020102020204" pitchFamily="34" charset="0"/>
        </a:defRPr>
      </a:lvl7pPr>
      <a:lvl8pPr marL="1371600" algn="l" rtl="0" fontAlgn="base">
        <a:lnSpc>
          <a:spcPct val="89000"/>
        </a:lnSpc>
        <a:spcBef>
          <a:spcPct val="0"/>
        </a:spcBef>
        <a:spcAft>
          <a:spcPct val="0"/>
        </a:spcAft>
        <a:defRPr sz="4400">
          <a:solidFill>
            <a:schemeClr val="tx2"/>
          </a:solidFill>
          <a:latin typeface="Franklin Gothic Book" panose="020B0503020102020204" pitchFamily="34" charset="0"/>
        </a:defRPr>
      </a:lvl8pPr>
      <a:lvl9pPr marL="1828800" algn="l" rtl="0" fontAlgn="base">
        <a:lnSpc>
          <a:spcPct val="89000"/>
        </a:lnSpc>
        <a:spcBef>
          <a:spcPct val="0"/>
        </a:spcBef>
        <a:spcAft>
          <a:spcPct val="0"/>
        </a:spcAft>
        <a:defRPr sz="4400">
          <a:solidFill>
            <a:schemeClr val="tx2"/>
          </a:solidFill>
          <a:latin typeface="Franklin Gothic Book" panose="020B0503020102020204" pitchFamily="34" charset="0"/>
        </a:defRPr>
      </a:lvl9pPr>
    </p:titleStyle>
    <p:bodyStyle>
      <a:lvl1pPr marL="382588" indent="-382588" algn="l" rtl="0" eaLnBrk="0" fontAlgn="base" hangingPunct="0">
        <a:lnSpc>
          <a:spcPct val="94000"/>
        </a:lnSpc>
        <a:spcBef>
          <a:spcPts val="1000"/>
        </a:spcBef>
        <a:spcAft>
          <a:spcPts val="200"/>
        </a:spcAft>
        <a:buFont typeface="Franklin Gothic Book" panose="020B0503020102020204" pitchFamily="34" charset="0"/>
        <a:buChar char="■"/>
        <a:defRPr sz="2000" kern="1200">
          <a:solidFill>
            <a:schemeClr val="tx2"/>
          </a:solidFill>
          <a:latin typeface="+mn-lt"/>
          <a:ea typeface="+mn-ea"/>
          <a:cs typeface="+mn-cs"/>
        </a:defRPr>
      </a:lvl1pPr>
      <a:lvl2pPr marL="914400" indent="-382588" algn="l" rtl="0" eaLnBrk="0" fontAlgn="base" hangingPunct="0">
        <a:lnSpc>
          <a:spcPct val="94000"/>
        </a:lnSpc>
        <a:spcBef>
          <a:spcPts val="500"/>
        </a:spcBef>
        <a:spcAft>
          <a:spcPts val="200"/>
        </a:spcAft>
        <a:buFont typeface="Franklin Gothic Book" panose="020B0503020102020204" pitchFamily="34" charset="0"/>
        <a:buChar char="–"/>
        <a:defRPr sz="2000" i="1" kern="1200">
          <a:solidFill>
            <a:schemeClr val="tx2"/>
          </a:solidFill>
          <a:latin typeface="+mn-lt"/>
          <a:ea typeface="+mn-ea"/>
          <a:cs typeface="+mn-cs"/>
        </a:defRPr>
      </a:lvl2pPr>
      <a:lvl3pPr marL="1371600" indent="-382588" algn="l" rtl="0" eaLnBrk="0" fontAlgn="base" hangingPunct="0">
        <a:lnSpc>
          <a:spcPct val="94000"/>
        </a:lnSpc>
        <a:spcBef>
          <a:spcPts val="500"/>
        </a:spcBef>
        <a:spcAft>
          <a:spcPts val="200"/>
        </a:spcAft>
        <a:buFont typeface="Franklin Gothic Book" panose="020B0503020102020204" pitchFamily="34" charset="0"/>
        <a:buChar char="■"/>
        <a:defRPr kern="1200">
          <a:solidFill>
            <a:schemeClr val="tx2"/>
          </a:solidFill>
          <a:latin typeface="+mn-lt"/>
          <a:ea typeface="+mn-ea"/>
          <a:cs typeface="+mn-cs"/>
        </a:defRPr>
      </a:lvl3pPr>
      <a:lvl4pPr marL="1828800" indent="-382588" algn="l" rtl="0" eaLnBrk="0" fontAlgn="base" hangingPunct="0">
        <a:lnSpc>
          <a:spcPct val="94000"/>
        </a:lnSpc>
        <a:spcBef>
          <a:spcPts val="500"/>
        </a:spcBef>
        <a:spcAft>
          <a:spcPts val="200"/>
        </a:spcAft>
        <a:buFont typeface="Franklin Gothic Book" panose="020B0503020102020204" pitchFamily="34" charset="0"/>
        <a:buChar char="–"/>
        <a:defRPr i="1" kern="1200">
          <a:solidFill>
            <a:schemeClr val="tx2"/>
          </a:solidFill>
          <a:latin typeface="+mn-lt"/>
          <a:ea typeface="+mn-ea"/>
          <a:cs typeface="+mn-cs"/>
        </a:defRPr>
      </a:lvl4pPr>
      <a:lvl5pPr marL="2286000" indent="-382588" algn="l" rtl="0" eaLnBrk="0" fontAlgn="base" hangingPunct="0">
        <a:lnSpc>
          <a:spcPct val="94000"/>
        </a:lnSpc>
        <a:spcBef>
          <a:spcPts val="500"/>
        </a:spcBef>
        <a:spcAft>
          <a:spcPts val="200"/>
        </a:spcAft>
        <a:buFont typeface="Franklin Gothic Book" panose="020B0503020102020204" pitchFamily="34" charset="0"/>
        <a:buChar char="■"/>
        <a:defRPr sz="1600" kern="120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Заголовок 1"/>
          <p:cNvSpPr>
            <a:spLocks noGrp="1"/>
          </p:cNvSpPr>
          <p:nvPr>
            <p:ph type="ctrTitle"/>
          </p:nvPr>
        </p:nvSpPr>
        <p:spPr>
          <a:xfrm>
            <a:off x="1914525" y="1255713"/>
            <a:ext cx="8361363" cy="2941637"/>
          </a:xfrm>
        </p:spPr>
        <p:txBody>
          <a:bodyPr rtlCol="0"/>
          <a:lstStyle/>
          <a:p>
            <a:pPr eaLnBrk="1" fontAlgn="auto" hangingPunct="1">
              <a:spcAft>
                <a:spcPts val="0"/>
              </a:spcAft>
              <a:defRPr/>
            </a:pPr>
            <a:r>
              <a:rPr lang="ru-RU" altLang="ru-RU" sz="4800" b="1" dirty="0" smtClean="0">
                <a:solidFill>
                  <a:schemeClr val="tx1"/>
                </a:solidFill>
              </a:rPr>
              <a:t/>
            </a:r>
            <a:br>
              <a:rPr lang="ru-RU" altLang="ru-RU" sz="4800" b="1" dirty="0" smtClean="0">
                <a:solidFill>
                  <a:schemeClr val="tx1"/>
                </a:solidFill>
              </a:rPr>
            </a:br>
            <a:r>
              <a:rPr lang="ru-RU" altLang="ru-RU" sz="4800" b="1" dirty="0">
                <a:solidFill>
                  <a:schemeClr val="tx1"/>
                </a:solidFill>
              </a:rPr>
              <a:t/>
            </a:r>
            <a:br>
              <a:rPr lang="ru-RU" altLang="ru-RU" sz="4800" b="1" dirty="0">
                <a:solidFill>
                  <a:schemeClr val="tx1"/>
                </a:solidFill>
              </a:rPr>
            </a:br>
            <a:r>
              <a:rPr lang="ru-RU" altLang="ru-RU" sz="4800" b="1" dirty="0" smtClean="0">
                <a:solidFill>
                  <a:schemeClr val="tx1"/>
                </a:solidFill>
              </a:rPr>
              <a:t/>
            </a:r>
            <a:br>
              <a:rPr lang="ru-RU" altLang="ru-RU" sz="4800" b="1" dirty="0" smtClean="0">
                <a:solidFill>
                  <a:schemeClr val="tx1"/>
                </a:solidFill>
              </a:rPr>
            </a:br>
            <a:r>
              <a:rPr lang="ru-RU" altLang="ru-RU" sz="4800" b="1" dirty="0">
                <a:solidFill>
                  <a:schemeClr val="tx1"/>
                </a:solidFill>
              </a:rPr>
              <a:t/>
            </a:r>
            <a:br>
              <a:rPr lang="ru-RU" altLang="ru-RU" sz="4800" b="1" dirty="0">
                <a:solidFill>
                  <a:schemeClr val="tx1"/>
                </a:solidFill>
              </a:rPr>
            </a:br>
            <a:r>
              <a:rPr lang="ru-RU" altLang="ru-RU" sz="4800" b="1" dirty="0" smtClean="0">
                <a:solidFill>
                  <a:schemeClr val="tx1"/>
                </a:solidFill>
              </a:rPr>
              <a:t/>
            </a:r>
            <a:br>
              <a:rPr lang="ru-RU" altLang="ru-RU" sz="4800" b="1" dirty="0" smtClean="0">
                <a:solidFill>
                  <a:schemeClr val="tx1"/>
                </a:solidFill>
              </a:rPr>
            </a:br>
            <a:r>
              <a:rPr lang="ru-RU" altLang="ru-RU" sz="4800" b="1" dirty="0">
                <a:solidFill>
                  <a:schemeClr val="tx1"/>
                </a:solidFill>
              </a:rPr>
              <a:t/>
            </a:r>
            <a:br>
              <a:rPr lang="ru-RU" altLang="ru-RU" sz="4800" b="1" dirty="0">
                <a:solidFill>
                  <a:schemeClr val="tx1"/>
                </a:solidFill>
              </a:rPr>
            </a:br>
            <a:r>
              <a:rPr lang="ru-RU" altLang="ru-RU" sz="4800" b="1" dirty="0" smtClean="0">
                <a:solidFill>
                  <a:schemeClr val="tx1"/>
                </a:solidFill>
              </a:rPr>
              <a:t/>
            </a:r>
            <a:br>
              <a:rPr lang="ru-RU" altLang="ru-RU" sz="4800" b="1" dirty="0" smtClean="0">
                <a:solidFill>
                  <a:schemeClr val="tx1"/>
                </a:solidFill>
              </a:rPr>
            </a:br>
            <a:r>
              <a:rPr lang="ru-RU" altLang="ru-RU" sz="4800" b="1" dirty="0">
                <a:solidFill>
                  <a:schemeClr val="tx1"/>
                </a:solidFill>
              </a:rPr>
              <a:t/>
            </a:r>
            <a:br>
              <a:rPr lang="ru-RU" altLang="ru-RU" sz="4800" b="1" dirty="0">
                <a:solidFill>
                  <a:schemeClr val="tx1"/>
                </a:solidFill>
              </a:rPr>
            </a:br>
            <a:r>
              <a:rPr lang="ru-RU" altLang="ru-RU" sz="4800" b="1" dirty="0" smtClean="0">
                <a:solidFill>
                  <a:schemeClr val="tx1"/>
                </a:solidFill>
              </a:rPr>
              <a:t>новое в Законодательстве российской Федерации в сфере образования: </a:t>
            </a:r>
            <a:r>
              <a:rPr lang="ru-RU" altLang="ru-RU" sz="2800" b="1" dirty="0" smtClean="0">
                <a:solidFill>
                  <a:schemeClr val="tx1"/>
                </a:solidFill>
              </a:rPr>
              <a:t>изменения на новый 2022-2023 учебный год</a:t>
            </a:r>
            <a:r>
              <a:rPr lang="ru-RU" altLang="ru-RU" sz="4800" b="1" dirty="0" smtClean="0">
                <a:solidFill>
                  <a:schemeClr val="tx1"/>
                </a:solidFill>
              </a:rPr>
              <a:t>.</a:t>
            </a:r>
          </a:p>
        </p:txBody>
      </p:sp>
      <p:sp>
        <p:nvSpPr>
          <p:cNvPr id="3" name="Подзаголовок 2"/>
          <p:cNvSpPr>
            <a:spLocks noGrp="1"/>
          </p:cNvSpPr>
          <p:nvPr>
            <p:ph type="subTitle" idx="1"/>
          </p:nvPr>
        </p:nvSpPr>
        <p:spPr>
          <a:xfrm>
            <a:off x="1155700" y="4776788"/>
            <a:ext cx="10317163" cy="1363662"/>
          </a:xfrm>
        </p:spPr>
        <p:txBody>
          <a:bodyPr rtlCol="0">
            <a:normAutofit fontScale="92500" lnSpcReduction="20000"/>
          </a:bodyPr>
          <a:lstStyle/>
          <a:p>
            <a:pPr algn="r" eaLnBrk="1" fontAlgn="auto" hangingPunct="1">
              <a:buFont typeface="Wingdings 3" charset="2"/>
              <a:buNone/>
              <a:defRPr/>
            </a:pPr>
            <a:endParaRPr lang="ru-RU" dirty="0" smtClean="0"/>
          </a:p>
          <a:p>
            <a:pPr algn="r" eaLnBrk="1" fontAlgn="auto" hangingPunct="1">
              <a:buFont typeface="Wingdings 3" charset="2"/>
              <a:buNone/>
              <a:defRPr/>
            </a:pPr>
            <a:endParaRPr lang="ru-RU" dirty="0" smtClean="0"/>
          </a:p>
          <a:p>
            <a:pPr algn="r" eaLnBrk="1" fontAlgn="auto" hangingPunct="1">
              <a:buFont typeface="Wingdings 3" charset="2"/>
              <a:buNone/>
              <a:defRPr/>
            </a:pPr>
            <a:endParaRPr lang="ru-RU" dirty="0"/>
          </a:p>
          <a:p>
            <a:pPr algn="r" eaLnBrk="1" fontAlgn="auto" hangingPunct="1">
              <a:buFont typeface="Wingdings 3" charset="2"/>
              <a:buNone/>
              <a:defRPr/>
            </a:pPr>
            <a:r>
              <a:rPr lang="ru-RU" dirty="0" smtClean="0"/>
              <a:t>Иванова О.В.</a:t>
            </a:r>
            <a:endParaRPr lang="ru-RU" dirty="0"/>
          </a:p>
        </p:txBody>
      </p:sp>
      <p:sp>
        <p:nvSpPr>
          <p:cNvPr id="7172" name="TextBox 1"/>
          <p:cNvSpPr txBox="1">
            <a:spLocks noChangeArrowheads="1"/>
          </p:cNvSpPr>
          <p:nvPr/>
        </p:nvSpPr>
        <p:spPr bwMode="auto">
          <a:xfrm>
            <a:off x="6507163" y="5775325"/>
            <a:ext cx="54578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r>
              <a:rPr lang="ru-RU" altLang="ru-RU" sz="1600"/>
              <a:t>Отдел надзора управления надзора и контроля в сфере образования Министерства образования Тверской области</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Заголовок 1"/>
          <p:cNvSpPr>
            <a:spLocks noGrp="1"/>
          </p:cNvSpPr>
          <p:nvPr>
            <p:ph type="title"/>
          </p:nvPr>
        </p:nvSpPr>
        <p:spPr>
          <a:xfrm>
            <a:off x="703263" y="144463"/>
            <a:ext cx="11155362" cy="942975"/>
          </a:xfrm>
        </p:spPr>
        <p:txBody>
          <a:bodyPr/>
          <a:lstStyle/>
          <a:p>
            <a:pPr eaLnBrk="1" hangingPunct="1"/>
            <a:r>
              <a:rPr lang="ru-RU" altLang="ru-RU" sz="1800" smtClean="0">
                <a:solidFill>
                  <a:schemeClr val="tx1"/>
                </a:solidFill>
              </a:rPr>
              <a:t>Приказ Министерства науки и высшего образования РФ и Министерства просвещения РФ от 5 августа 2020 г. № 882/391 «Об организации и осуществлении образовательной деятельности при сетевой форме реализации образовательных программ»</a:t>
            </a:r>
          </a:p>
        </p:txBody>
      </p:sp>
      <p:graphicFrame>
        <p:nvGraphicFramePr>
          <p:cNvPr id="4" name="Объект 3"/>
          <p:cNvGraphicFramePr>
            <a:graphicFrameLocks noGrp="1"/>
          </p:cNvGraphicFramePr>
          <p:nvPr>
            <p:ph idx="1"/>
          </p:nvPr>
        </p:nvGraphicFramePr>
        <p:xfrm>
          <a:off x="327025" y="1323975"/>
          <a:ext cx="11271250" cy="5451475"/>
        </p:xfrm>
        <a:graphic>
          <a:graphicData uri="http://schemas.openxmlformats.org/drawingml/2006/table">
            <a:tbl>
              <a:tblPr firstRow="1" bandRow="1">
                <a:tableStyleId>{5C22544A-7EE6-4342-B048-85BDC9FD1C3A}</a:tableStyleId>
              </a:tblPr>
              <a:tblGrid>
                <a:gridCol w="5871446">
                  <a:extLst>
                    <a:ext uri="{9D8B030D-6E8A-4147-A177-3AD203B41FA5}">
                      <a16:colId xmlns:a16="http://schemas.microsoft.com/office/drawing/2014/main" val="2498036907"/>
                    </a:ext>
                  </a:extLst>
                </a:gridCol>
                <a:gridCol w="3667248">
                  <a:extLst>
                    <a:ext uri="{9D8B030D-6E8A-4147-A177-3AD203B41FA5}">
                      <a16:colId xmlns:a16="http://schemas.microsoft.com/office/drawing/2014/main" val="889869941"/>
                    </a:ext>
                  </a:extLst>
                </a:gridCol>
                <a:gridCol w="1732556">
                  <a:extLst>
                    <a:ext uri="{9D8B030D-6E8A-4147-A177-3AD203B41FA5}">
                      <a16:colId xmlns:a16="http://schemas.microsoft.com/office/drawing/2014/main" val="2236736935"/>
                    </a:ext>
                  </a:extLst>
                </a:gridCol>
              </a:tblGrid>
              <a:tr h="600148">
                <a:tc>
                  <a:txBody>
                    <a:bodyPr/>
                    <a:lstStyle/>
                    <a:p>
                      <a:r>
                        <a:rPr lang="ru-RU" sz="1400" dirty="0" smtClean="0">
                          <a:solidFill>
                            <a:schemeClr val="tx1"/>
                          </a:solidFill>
                        </a:rPr>
                        <a:t>Содержание</a:t>
                      </a:r>
                      <a:r>
                        <a:rPr lang="ru-RU" sz="1400" baseline="0" dirty="0" smtClean="0">
                          <a:solidFill>
                            <a:schemeClr val="tx1"/>
                          </a:solidFill>
                        </a:rPr>
                        <a:t> структурной единицы</a:t>
                      </a:r>
                      <a:endParaRPr lang="ru-RU" sz="1400" dirty="0">
                        <a:solidFill>
                          <a:schemeClr val="tx1"/>
                        </a:solidFill>
                      </a:endParaRPr>
                    </a:p>
                  </a:txBody>
                  <a:tcPr marL="91442" marR="91442" marT="45699" marB="45699">
                    <a:solidFill>
                      <a:schemeClr val="tx2">
                        <a:lumMod val="40000"/>
                        <a:lumOff val="60000"/>
                      </a:schemeClr>
                    </a:solidFill>
                  </a:tcPr>
                </a:tc>
                <a:tc>
                  <a:txBody>
                    <a:bodyPr/>
                    <a:lstStyle/>
                    <a:p>
                      <a:r>
                        <a:rPr lang="ru-RU" sz="1400" dirty="0" smtClean="0">
                          <a:solidFill>
                            <a:schemeClr val="tx1"/>
                          </a:solidFill>
                        </a:rPr>
                        <a:t>Дополнительная информация</a:t>
                      </a:r>
                    </a:p>
                  </a:txBody>
                  <a:tcPr marL="91442" marR="91442" marT="45699" marB="45699">
                    <a:solidFill>
                      <a:schemeClr val="tx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b="1" kern="1200" dirty="0" smtClean="0">
                          <a:solidFill>
                            <a:schemeClr val="tx1"/>
                          </a:solidFill>
                          <a:effectLst/>
                          <a:latin typeface="+mn-lt"/>
                          <a:ea typeface="+mn-ea"/>
                          <a:cs typeface="+mn-cs"/>
                        </a:rPr>
                        <a:t>Примечания</a:t>
                      </a:r>
                      <a:endParaRPr lang="ru-RU" sz="1100" dirty="0" smtClean="0">
                        <a:solidFill>
                          <a:schemeClr val="tx1"/>
                        </a:solidFill>
                      </a:endParaRPr>
                    </a:p>
                    <a:p>
                      <a:endParaRPr lang="ru-RU" sz="1400" dirty="0" smtClean="0">
                        <a:solidFill>
                          <a:schemeClr val="tx1"/>
                        </a:solidFill>
                      </a:endParaRPr>
                    </a:p>
                  </a:txBody>
                  <a:tcPr marL="91442" marR="91442" marT="45699" marB="45699">
                    <a:solidFill>
                      <a:schemeClr val="tx2">
                        <a:lumMod val="40000"/>
                        <a:lumOff val="60000"/>
                      </a:schemeClr>
                    </a:solidFill>
                  </a:tcPr>
                </a:tc>
                <a:extLst>
                  <a:ext uri="{0D108BD9-81ED-4DB2-BD59-A6C34878D82A}">
                    <a16:rowId xmlns:a16="http://schemas.microsoft.com/office/drawing/2014/main" val="3377044767"/>
                  </a:ext>
                </a:extLst>
              </a:tr>
              <a:tr h="4851327">
                <a:tc>
                  <a:txBody>
                    <a:bodyPr/>
                    <a:lstStyle/>
                    <a:p>
                      <a:r>
                        <a:rPr lang="ru-RU" sz="1200" b="0" i="0" kern="1200" dirty="0" smtClean="0">
                          <a:solidFill>
                            <a:schemeClr val="dk1"/>
                          </a:solidFill>
                          <a:effectLst/>
                          <a:latin typeface="+mn-lt"/>
                          <a:ea typeface="+mn-ea"/>
                          <a:cs typeface="+mn-cs"/>
                        </a:rPr>
                        <a:t>Пункт 5 утратил силу с 31 мая 2022 г. - Приказ Минобрнауки России и Минпросвещения России от 21 февраля 2022 г. N 150/89</a:t>
                      </a:r>
                    </a:p>
                    <a:p>
                      <a:endParaRPr lang="ru-RU" sz="1000" i="1" kern="1200" dirty="0" smtClean="0">
                        <a:solidFill>
                          <a:schemeClr val="dk1"/>
                        </a:solidFill>
                        <a:effectLst/>
                        <a:latin typeface="+mn-lt"/>
                        <a:ea typeface="+mn-ea"/>
                        <a:cs typeface="+mn-cs"/>
                      </a:endParaRPr>
                    </a:p>
                    <a:p>
                      <a:r>
                        <a:rPr lang="ru-RU" sz="1500" i="0" kern="1200" dirty="0" smtClean="0">
                          <a:solidFill>
                            <a:srgbClr val="C00000"/>
                          </a:solidFill>
                          <a:effectLst/>
                          <a:latin typeface="+mn-lt"/>
                          <a:ea typeface="+mn-ea"/>
                          <a:cs typeface="+mn-cs"/>
                        </a:rPr>
                        <a:t>Было:</a:t>
                      </a:r>
                    </a:p>
                    <a:p>
                      <a:r>
                        <a:rPr lang="ru-RU" sz="1600" b="0" i="0" kern="1200" dirty="0" smtClean="0">
                          <a:solidFill>
                            <a:srgbClr val="C00000"/>
                          </a:solidFill>
                          <a:effectLst/>
                          <a:latin typeface="+mn-lt"/>
                          <a:ea typeface="+mn-ea"/>
                          <a:cs typeface="+mn-cs"/>
                        </a:rPr>
                        <a:t>5. Образовательная организация-участник (за исключением иностранных образовательных организаций) реализует часть сетевой образовательной программы на основании лицензии на осуществление образовательной деятельности по соответствующему виду образования, по уровню образования, по профессии, специальности, направлению подготовки (для профессионального образования), по подвиду дополнительного образования, к которым относится соответствующая часть сетевой образовательной программы.</a:t>
                      </a:r>
                      <a:endParaRPr lang="ru-RU" sz="1600" kern="1200" dirty="0">
                        <a:solidFill>
                          <a:srgbClr val="C00000"/>
                        </a:solidFill>
                        <a:effectLst/>
                        <a:latin typeface="+mn-lt"/>
                        <a:ea typeface="+mn-ea"/>
                        <a:cs typeface="+mn-cs"/>
                      </a:endParaRPr>
                    </a:p>
                  </a:txBody>
                  <a:tcPr marL="91442" marR="91442" marT="45699" marB="45699">
                    <a:solidFill>
                      <a:schemeClr val="tx2">
                        <a:lumMod val="40000"/>
                        <a:lumOff val="60000"/>
                      </a:schemeClr>
                    </a:solidFill>
                  </a:tcPr>
                </a:tc>
                <a:tc>
                  <a:txBody>
                    <a:bodyPr/>
                    <a:lstStyle/>
                    <a:p>
                      <a:r>
                        <a:rPr lang="ru-RU" sz="1200" i="1" dirty="0" smtClean="0"/>
                        <a:t>Письмо Министерства науки и высшего образования РФ от 7 июня 2022 г. N МН-5/2055-ДА «О направлении </a:t>
                      </a:r>
                      <a:r>
                        <a:rPr lang="ru-RU" sz="1200" i="1" kern="1200" dirty="0" smtClean="0">
                          <a:solidFill>
                            <a:schemeClr val="dk1"/>
                          </a:solidFill>
                          <a:latin typeface="+mn-lt"/>
                          <a:ea typeface="+mn-ea"/>
                          <a:cs typeface="+mn-cs"/>
                        </a:rPr>
                        <a:t>разъяснений» </a:t>
                      </a:r>
                    </a:p>
                    <a:p>
                      <a:r>
                        <a:rPr lang="ru-RU" sz="1200" i="1" kern="1200" dirty="0" smtClean="0">
                          <a:solidFill>
                            <a:schemeClr val="dk1"/>
                          </a:solidFill>
                          <a:latin typeface="+mn-lt"/>
                          <a:ea typeface="+mn-ea"/>
                          <a:cs typeface="+mn-cs"/>
                        </a:rPr>
                        <a:t>(о документах об образовании и (или) о квалификации, документе или документах об обучении, выдаваемых при реализации образовательных программ с использованием сетевой формы)</a:t>
                      </a:r>
                      <a:endParaRPr lang="ru-RU" sz="1200" i="1" kern="1200" dirty="0">
                        <a:solidFill>
                          <a:schemeClr val="dk1"/>
                        </a:solidFill>
                        <a:latin typeface="+mn-lt"/>
                        <a:ea typeface="+mn-ea"/>
                        <a:cs typeface="+mn-cs"/>
                      </a:endParaRPr>
                    </a:p>
                  </a:txBody>
                  <a:tcPr marL="91442" marR="91442" marT="45699" marB="45699">
                    <a:solidFill>
                      <a:schemeClr val="tx2">
                        <a:lumMod val="40000"/>
                        <a:lumOff val="60000"/>
                      </a:schemeClr>
                    </a:solidFill>
                  </a:tcPr>
                </a:tc>
                <a:tc>
                  <a:txBody>
                    <a:bodyPr/>
                    <a:lstStyle/>
                    <a:p>
                      <a:r>
                        <a:rPr lang="ru-RU" sz="1200" i="1" dirty="0" smtClean="0">
                          <a:solidFill>
                            <a:schemeClr val="tx1"/>
                          </a:solidFill>
                        </a:rPr>
                        <a:t>Учесть в локальных нормативных актах</a:t>
                      </a:r>
                      <a:r>
                        <a:rPr lang="ru-RU" sz="1200" i="1" baseline="0" dirty="0" smtClean="0">
                          <a:solidFill>
                            <a:schemeClr val="tx1"/>
                          </a:solidFill>
                        </a:rPr>
                        <a:t> о сетевой форме реализации программ.</a:t>
                      </a:r>
                    </a:p>
                    <a:p>
                      <a:r>
                        <a:rPr lang="ru-RU" sz="1200" i="1" baseline="0" dirty="0" smtClean="0">
                          <a:solidFill>
                            <a:schemeClr val="tx1"/>
                          </a:solidFill>
                        </a:rPr>
                        <a:t>Учесть при составлении договоров.</a:t>
                      </a:r>
                    </a:p>
                  </a:txBody>
                  <a:tcPr marL="91442" marR="91442" marT="45699" marB="45699">
                    <a:solidFill>
                      <a:schemeClr val="tx2">
                        <a:lumMod val="40000"/>
                        <a:lumOff val="60000"/>
                      </a:schemeClr>
                    </a:solidFill>
                  </a:tcPr>
                </a:tc>
                <a:extLst>
                  <a:ext uri="{0D108BD9-81ED-4DB2-BD59-A6C34878D82A}">
                    <a16:rowId xmlns:a16="http://schemas.microsoft.com/office/drawing/2014/main" val="3000611241"/>
                  </a:ext>
                </a:extLst>
              </a:tr>
            </a:tbl>
          </a:graphicData>
        </a:graphic>
      </p:graphicFrame>
      <p:sp>
        <p:nvSpPr>
          <p:cNvPr id="16401" name="Номер слайда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fld id="{FD856E97-7F44-4D85-BCE7-48684DFD9D6A}" type="slidenum">
              <a:rPr lang="en-US" altLang="ru-RU" smtClean="0">
                <a:solidFill>
                  <a:schemeClr val="tx2"/>
                </a:solidFill>
              </a:rPr>
              <a:pPr/>
              <a:t>10</a:t>
            </a:fld>
            <a:endParaRPr lang="en-US" altLang="ru-RU" smtClean="0">
              <a:solidFill>
                <a:schemeClr val="tx2"/>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Заголовок 1"/>
          <p:cNvSpPr>
            <a:spLocks noGrp="1"/>
          </p:cNvSpPr>
          <p:nvPr>
            <p:ph type="title"/>
          </p:nvPr>
        </p:nvSpPr>
        <p:spPr>
          <a:xfrm>
            <a:off x="703263" y="144463"/>
            <a:ext cx="11155362" cy="942975"/>
          </a:xfrm>
        </p:spPr>
        <p:txBody>
          <a:bodyPr/>
          <a:lstStyle/>
          <a:p>
            <a:pPr eaLnBrk="1" hangingPunct="1"/>
            <a:r>
              <a:rPr lang="ru-RU" altLang="ru-RU" sz="1800" smtClean="0">
                <a:solidFill>
                  <a:schemeClr val="tx1"/>
                </a:solidFill>
              </a:rPr>
              <a:t>Приказ Министерства просвещения РФ от 22 марта 2021 г. N 115 «Об утверждении Порядка организации и осуществления образовательной деятельности по основным общеобразовательным программам - образовательным программам начального общего, основного общего и среднего общего образования»</a:t>
            </a:r>
          </a:p>
        </p:txBody>
      </p:sp>
      <p:graphicFrame>
        <p:nvGraphicFramePr>
          <p:cNvPr id="4" name="Объект 3"/>
          <p:cNvGraphicFramePr>
            <a:graphicFrameLocks noGrp="1"/>
          </p:cNvGraphicFramePr>
          <p:nvPr>
            <p:ph idx="1"/>
          </p:nvPr>
        </p:nvGraphicFramePr>
        <p:xfrm>
          <a:off x="327025" y="1087438"/>
          <a:ext cx="11271250" cy="5668962"/>
        </p:xfrm>
        <a:graphic>
          <a:graphicData uri="http://schemas.openxmlformats.org/drawingml/2006/table">
            <a:tbl>
              <a:tblPr firstRow="1" bandRow="1">
                <a:tableStyleId>{5C22544A-7EE6-4342-B048-85BDC9FD1C3A}</a:tableStyleId>
              </a:tblPr>
              <a:tblGrid>
                <a:gridCol w="7758009">
                  <a:extLst>
                    <a:ext uri="{9D8B030D-6E8A-4147-A177-3AD203B41FA5}">
                      <a16:colId xmlns:a16="http://schemas.microsoft.com/office/drawing/2014/main" val="2498036907"/>
                    </a:ext>
                  </a:extLst>
                </a:gridCol>
                <a:gridCol w="1780685">
                  <a:extLst>
                    <a:ext uri="{9D8B030D-6E8A-4147-A177-3AD203B41FA5}">
                      <a16:colId xmlns:a16="http://schemas.microsoft.com/office/drawing/2014/main" val="889869941"/>
                    </a:ext>
                  </a:extLst>
                </a:gridCol>
                <a:gridCol w="1732556">
                  <a:extLst>
                    <a:ext uri="{9D8B030D-6E8A-4147-A177-3AD203B41FA5}">
                      <a16:colId xmlns:a16="http://schemas.microsoft.com/office/drawing/2014/main" val="2236736935"/>
                    </a:ext>
                  </a:extLst>
                </a:gridCol>
              </a:tblGrid>
              <a:tr h="535476">
                <a:tc>
                  <a:txBody>
                    <a:bodyPr/>
                    <a:lstStyle/>
                    <a:p>
                      <a:r>
                        <a:rPr lang="ru-RU" sz="1400" dirty="0" smtClean="0">
                          <a:solidFill>
                            <a:schemeClr val="tx1"/>
                          </a:solidFill>
                        </a:rPr>
                        <a:t>Содержание</a:t>
                      </a:r>
                      <a:r>
                        <a:rPr lang="ru-RU" sz="1400" baseline="0" dirty="0" smtClean="0">
                          <a:solidFill>
                            <a:schemeClr val="tx1"/>
                          </a:solidFill>
                        </a:rPr>
                        <a:t> структурной единицы</a:t>
                      </a:r>
                      <a:endParaRPr lang="ru-RU" sz="1400" dirty="0">
                        <a:solidFill>
                          <a:schemeClr val="tx1"/>
                        </a:solidFill>
                      </a:endParaRPr>
                    </a:p>
                  </a:txBody>
                  <a:tcPr marL="91442" marR="91442" marT="45706" marB="45706">
                    <a:solidFill>
                      <a:schemeClr val="tx2">
                        <a:lumMod val="40000"/>
                        <a:lumOff val="60000"/>
                      </a:schemeClr>
                    </a:solidFill>
                  </a:tcPr>
                </a:tc>
                <a:tc>
                  <a:txBody>
                    <a:bodyPr/>
                    <a:lstStyle/>
                    <a:p>
                      <a:r>
                        <a:rPr lang="ru-RU" sz="1400" dirty="0" smtClean="0">
                          <a:solidFill>
                            <a:schemeClr val="tx1"/>
                          </a:solidFill>
                        </a:rPr>
                        <a:t>Дополнительная информация</a:t>
                      </a:r>
                    </a:p>
                  </a:txBody>
                  <a:tcPr marL="91442" marR="91442" marT="45706" marB="45706">
                    <a:solidFill>
                      <a:schemeClr val="tx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b="1" kern="1200" dirty="0" smtClean="0">
                          <a:solidFill>
                            <a:schemeClr val="tx1"/>
                          </a:solidFill>
                          <a:effectLst/>
                          <a:latin typeface="+mn-lt"/>
                          <a:ea typeface="+mn-ea"/>
                          <a:cs typeface="+mn-cs"/>
                        </a:rPr>
                        <a:t>Примечания</a:t>
                      </a:r>
                      <a:endParaRPr lang="ru-RU" sz="1100" dirty="0" smtClean="0">
                        <a:solidFill>
                          <a:schemeClr val="tx1"/>
                        </a:solidFill>
                      </a:endParaRPr>
                    </a:p>
                    <a:p>
                      <a:endParaRPr lang="ru-RU" sz="1400" dirty="0" smtClean="0">
                        <a:solidFill>
                          <a:schemeClr val="tx1"/>
                        </a:solidFill>
                      </a:endParaRPr>
                    </a:p>
                  </a:txBody>
                  <a:tcPr marL="91442" marR="91442" marT="45706" marB="45706">
                    <a:solidFill>
                      <a:schemeClr val="tx2">
                        <a:lumMod val="40000"/>
                        <a:lumOff val="60000"/>
                      </a:schemeClr>
                    </a:solidFill>
                  </a:tcPr>
                </a:tc>
                <a:extLst>
                  <a:ext uri="{0D108BD9-81ED-4DB2-BD59-A6C34878D82A}">
                    <a16:rowId xmlns:a16="http://schemas.microsoft.com/office/drawing/2014/main" val="3377044767"/>
                  </a:ext>
                </a:extLst>
              </a:tr>
              <a:tr h="5133486">
                <a:tc>
                  <a:txBody>
                    <a:bodyPr/>
                    <a:lstStyle/>
                    <a:p>
                      <a:r>
                        <a:rPr lang="ru-RU" sz="1200" b="0" i="0" kern="1200" dirty="0" smtClean="0">
                          <a:solidFill>
                            <a:schemeClr val="dk1"/>
                          </a:solidFill>
                          <a:effectLst/>
                          <a:latin typeface="+mn-lt"/>
                          <a:ea typeface="+mn-ea"/>
                          <a:cs typeface="+mn-cs"/>
                        </a:rPr>
                        <a:t>Пункт 29 изменен с 1 сентября 2022 г. - Приказ Минпросвещения России от 11 февраля 2022 г. N 69</a:t>
                      </a:r>
                    </a:p>
                    <a:p>
                      <a:endParaRPr lang="ru-RU" sz="1000" i="1" kern="1200" dirty="0" smtClean="0">
                        <a:solidFill>
                          <a:schemeClr val="dk1"/>
                        </a:solidFill>
                        <a:effectLst/>
                        <a:latin typeface="+mn-lt"/>
                        <a:ea typeface="+mn-ea"/>
                        <a:cs typeface="+mn-cs"/>
                      </a:endParaRPr>
                    </a:p>
                    <a:p>
                      <a:r>
                        <a:rPr lang="ru-RU" sz="1400" kern="1200" dirty="0" smtClean="0">
                          <a:solidFill>
                            <a:schemeClr val="dk1"/>
                          </a:solidFill>
                          <a:effectLst/>
                          <a:latin typeface="+mn-lt"/>
                          <a:ea typeface="+mn-ea"/>
                          <a:cs typeface="+mn-cs"/>
                        </a:rPr>
                        <a:t>29. Предельная наполняемость отдельного класса (группы), группы продленного дня для обучающихся с ограниченными возможностями здоровья устанавливается в </a:t>
                      </a:r>
                      <a:r>
                        <a:rPr lang="ru-RU" sz="1400" i="0" kern="1200" dirty="0" smtClean="0">
                          <a:solidFill>
                            <a:schemeClr val="dk1"/>
                          </a:solidFill>
                          <a:effectLst/>
                          <a:latin typeface="+mn-lt"/>
                          <a:ea typeface="+mn-ea"/>
                          <a:cs typeface="+mn-cs"/>
                        </a:rPr>
                        <a:t>зависимости от нозологической группы:</a:t>
                      </a:r>
                      <a:endParaRPr lang="ru-RU" sz="1400" kern="1200" dirty="0" smtClean="0">
                        <a:solidFill>
                          <a:schemeClr val="dk1"/>
                        </a:solidFill>
                        <a:effectLst/>
                        <a:latin typeface="+mn-lt"/>
                        <a:ea typeface="+mn-ea"/>
                        <a:cs typeface="+mn-cs"/>
                      </a:endParaRPr>
                    </a:p>
                    <a:p>
                      <a:r>
                        <a:rPr lang="ru-RU" sz="1400" i="0" kern="1200" dirty="0" smtClean="0">
                          <a:solidFill>
                            <a:schemeClr val="dk1"/>
                          </a:solidFill>
                          <a:effectLst/>
                          <a:latin typeface="+mn-lt"/>
                          <a:ea typeface="+mn-ea"/>
                          <a:cs typeface="+mn-cs"/>
                        </a:rPr>
                        <a:t>для глухих обучающихся - 6 человек;</a:t>
                      </a:r>
                      <a:endParaRPr lang="ru-RU" sz="1400" kern="1200" dirty="0" smtClean="0">
                        <a:solidFill>
                          <a:schemeClr val="dk1"/>
                        </a:solidFill>
                        <a:effectLst/>
                        <a:latin typeface="+mn-lt"/>
                        <a:ea typeface="+mn-ea"/>
                        <a:cs typeface="+mn-cs"/>
                      </a:endParaRPr>
                    </a:p>
                    <a:p>
                      <a:r>
                        <a:rPr lang="ru-RU" sz="1400" i="0" kern="1200" dirty="0" smtClean="0">
                          <a:solidFill>
                            <a:schemeClr val="dk1"/>
                          </a:solidFill>
                          <a:effectLst/>
                          <a:latin typeface="+mn-lt"/>
                          <a:ea typeface="+mn-ea"/>
                          <a:cs typeface="+mn-cs"/>
                        </a:rPr>
                        <a:t>для слабослышащих и позднооглохших обучающихся</a:t>
                      </a:r>
                      <a:r>
                        <a:rPr lang="ru-RU" sz="1400" kern="1200" dirty="0" smtClean="0">
                          <a:solidFill>
                            <a:schemeClr val="dk1"/>
                          </a:solidFill>
                          <a:effectLst/>
                          <a:latin typeface="+mn-lt"/>
                          <a:ea typeface="+mn-ea"/>
                          <a:cs typeface="+mn-cs"/>
                        </a:rPr>
                        <a:t> с </a:t>
                      </a:r>
                      <a:r>
                        <a:rPr lang="ru-RU" sz="1400" i="0" kern="1200" dirty="0" smtClean="0">
                          <a:solidFill>
                            <a:schemeClr val="dk1"/>
                          </a:solidFill>
                          <a:effectLst/>
                          <a:latin typeface="+mn-lt"/>
                          <a:ea typeface="+mn-ea"/>
                          <a:cs typeface="+mn-cs"/>
                        </a:rPr>
                        <a:t>легким недоразвитием речи, обусловленным нарушением слуха,</a:t>
                      </a:r>
                      <a:r>
                        <a:rPr lang="ru-RU" sz="1400" kern="1200" dirty="0" smtClean="0">
                          <a:solidFill>
                            <a:schemeClr val="dk1"/>
                          </a:solidFill>
                          <a:effectLst/>
                          <a:latin typeface="+mn-lt"/>
                          <a:ea typeface="+mn-ea"/>
                          <a:cs typeface="+mn-cs"/>
                        </a:rPr>
                        <a:t> - </a:t>
                      </a:r>
                      <a:r>
                        <a:rPr lang="ru-RU" sz="1400" i="0" kern="1200" dirty="0" smtClean="0">
                          <a:solidFill>
                            <a:schemeClr val="dk1"/>
                          </a:solidFill>
                          <a:effectLst/>
                          <a:latin typeface="+mn-lt"/>
                          <a:ea typeface="+mn-ea"/>
                          <a:cs typeface="+mn-cs"/>
                        </a:rPr>
                        <a:t>10 человек;</a:t>
                      </a:r>
                      <a:endParaRPr lang="ru-RU" sz="1400" kern="1200" dirty="0" smtClean="0">
                        <a:solidFill>
                          <a:schemeClr val="dk1"/>
                        </a:solidFill>
                        <a:effectLst/>
                        <a:latin typeface="+mn-lt"/>
                        <a:ea typeface="+mn-ea"/>
                        <a:cs typeface="+mn-cs"/>
                      </a:endParaRPr>
                    </a:p>
                    <a:p>
                      <a:r>
                        <a:rPr lang="ru-RU" sz="1400" i="0" kern="1200" dirty="0" smtClean="0">
                          <a:solidFill>
                            <a:schemeClr val="dk1"/>
                          </a:solidFill>
                          <a:effectLst/>
                          <a:latin typeface="+mn-lt"/>
                          <a:ea typeface="+mn-ea"/>
                          <a:cs typeface="+mn-cs"/>
                        </a:rPr>
                        <a:t>для слабослышащих</a:t>
                      </a:r>
                      <a:r>
                        <a:rPr lang="ru-RU" sz="1400" kern="1200" dirty="0" smtClean="0">
                          <a:solidFill>
                            <a:schemeClr val="dk1"/>
                          </a:solidFill>
                          <a:effectLst/>
                          <a:latin typeface="+mn-lt"/>
                          <a:ea typeface="+mn-ea"/>
                          <a:cs typeface="+mn-cs"/>
                        </a:rPr>
                        <a:t> и </a:t>
                      </a:r>
                      <a:r>
                        <a:rPr lang="ru-RU" sz="1400" i="0" kern="1200" dirty="0" smtClean="0">
                          <a:solidFill>
                            <a:schemeClr val="dk1"/>
                          </a:solidFill>
                          <a:effectLst/>
                          <a:latin typeface="+mn-lt"/>
                          <a:ea typeface="+mn-ea"/>
                          <a:cs typeface="+mn-cs"/>
                        </a:rPr>
                        <a:t>позднооглохших обучающихся с глубоким недоразвитием речи, обусловленным нарушением слуха, - 6 человек;</a:t>
                      </a:r>
                      <a:endParaRPr lang="ru-RU" sz="1400" kern="1200" dirty="0" smtClean="0">
                        <a:solidFill>
                          <a:schemeClr val="dk1"/>
                        </a:solidFill>
                        <a:effectLst/>
                        <a:latin typeface="+mn-lt"/>
                        <a:ea typeface="+mn-ea"/>
                        <a:cs typeface="+mn-cs"/>
                      </a:endParaRPr>
                    </a:p>
                    <a:p>
                      <a:r>
                        <a:rPr lang="ru-RU" sz="1400" i="0" kern="1200" dirty="0" smtClean="0">
                          <a:solidFill>
                            <a:schemeClr val="dk1"/>
                          </a:solidFill>
                          <a:effectLst/>
                          <a:latin typeface="+mn-lt"/>
                          <a:ea typeface="+mn-ea"/>
                          <a:cs typeface="+mn-cs"/>
                        </a:rPr>
                        <a:t>для слепых обучающихся - 8 человек;</a:t>
                      </a:r>
                      <a:endParaRPr lang="ru-RU" sz="1400" kern="1200" dirty="0" smtClean="0">
                        <a:solidFill>
                          <a:schemeClr val="dk1"/>
                        </a:solidFill>
                        <a:effectLst/>
                        <a:latin typeface="+mn-lt"/>
                        <a:ea typeface="+mn-ea"/>
                        <a:cs typeface="+mn-cs"/>
                      </a:endParaRPr>
                    </a:p>
                    <a:p>
                      <a:r>
                        <a:rPr lang="ru-RU" sz="1400" i="0" kern="1200" dirty="0" smtClean="0">
                          <a:solidFill>
                            <a:schemeClr val="dk1"/>
                          </a:solidFill>
                          <a:effectLst/>
                          <a:latin typeface="+mn-lt"/>
                          <a:ea typeface="+mn-ea"/>
                          <a:cs typeface="+mn-cs"/>
                        </a:rPr>
                        <a:t>для слабовидящих обучающихся - 12 человек;</a:t>
                      </a:r>
                      <a:endParaRPr lang="ru-RU" sz="1400" kern="1200" dirty="0" smtClean="0">
                        <a:solidFill>
                          <a:schemeClr val="dk1"/>
                        </a:solidFill>
                        <a:effectLst/>
                        <a:latin typeface="+mn-lt"/>
                        <a:ea typeface="+mn-ea"/>
                        <a:cs typeface="+mn-cs"/>
                      </a:endParaRPr>
                    </a:p>
                    <a:p>
                      <a:r>
                        <a:rPr lang="ru-RU" sz="1400" i="0" kern="1200" dirty="0" smtClean="0">
                          <a:solidFill>
                            <a:schemeClr val="dk1"/>
                          </a:solidFill>
                          <a:effectLst/>
                          <a:latin typeface="+mn-lt"/>
                          <a:ea typeface="+mn-ea"/>
                          <a:cs typeface="+mn-cs"/>
                        </a:rPr>
                        <a:t>для обучающихся с тяжелыми нарушениями речи - 12 человек;</a:t>
                      </a:r>
                      <a:endParaRPr lang="ru-RU" sz="1400" kern="1200" dirty="0" smtClean="0">
                        <a:solidFill>
                          <a:schemeClr val="dk1"/>
                        </a:solidFill>
                        <a:effectLst/>
                        <a:latin typeface="+mn-lt"/>
                        <a:ea typeface="+mn-ea"/>
                        <a:cs typeface="+mn-cs"/>
                      </a:endParaRPr>
                    </a:p>
                    <a:p>
                      <a:r>
                        <a:rPr lang="ru-RU" sz="1400" i="0" kern="1200" dirty="0" smtClean="0">
                          <a:solidFill>
                            <a:schemeClr val="dk1"/>
                          </a:solidFill>
                          <a:effectLst/>
                          <a:latin typeface="+mn-lt"/>
                          <a:ea typeface="+mn-ea"/>
                          <a:cs typeface="+mn-cs"/>
                        </a:rPr>
                        <a:t>для обучающихся с нарушениями опорно-двигательного аппарата -10 человек;</a:t>
                      </a:r>
                      <a:endParaRPr lang="ru-RU" sz="1400" kern="1200" dirty="0" smtClean="0">
                        <a:solidFill>
                          <a:schemeClr val="dk1"/>
                        </a:solidFill>
                        <a:effectLst/>
                        <a:latin typeface="+mn-lt"/>
                        <a:ea typeface="+mn-ea"/>
                        <a:cs typeface="+mn-cs"/>
                      </a:endParaRPr>
                    </a:p>
                    <a:p>
                      <a:r>
                        <a:rPr lang="ru-RU" sz="1400" i="0" kern="1200" dirty="0" smtClean="0">
                          <a:solidFill>
                            <a:schemeClr val="dk1"/>
                          </a:solidFill>
                          <a:effectLst/>
                          <a:latin typeface="+mn-lt"/>
                          <a:ea typeface="+mn-ea"/>
                          <a:cs typeface="+mn-cs"/>
                        </a:rPr>
                        <a:t>для обучающихся, имеющих задержку психического развития, - 12 человек,</a:t>
                      </a:r>
                      <a:endParaRPr lang="ru-RU" sz="1400" kern="1200" dirty="0" smtClean="0">
                        <a:solidFill>
                          <a:schemeClr val="dk1"/>
                        </a:solidFill>
                        <a:effectLst/>
                        <a:latin typeface="+mn-lt"/>
                        <a:ea typeface="+mn-ea"/>
                        <a:cs typeface="+mn-cs"/>
                      </a:endParaRPr>
                    </a:p>
                    <a:p>
                      <a:r>
                        <a:rPr lang="ru-RU" sz="1400" i="0" kern="1200" dirty="0" smtClean="0">
                          <a:solidFill>
                            <a:schemeClr val="dk1"/>
                          </a:solidFill>
                          <a:effectLst/>
                          <a:latin typeface="+mn-lt"/>
                          <a:ea typeface="+mn-ea"/>
                          <a:cs typeface="+mn-cs"/>
                        </a:rPr>
                        <a:t>для обучающихся с умственной отсталостью (интеллектуальными нарушениями) - 12 человек;</a:t>
                      </a:r>
                      <a:endParaRPr lang="ru-RU" sz="1400" kern="1200" dirty="0" smtClean="0">
                        <a:solidFill>
                          <a:schemeClr val="dk1"/>
                        </a:solidFill>
                        <a:effectLst/>
                        <a:latin typeface="+mn-lt"/>
                        <a:ea typeface="+mn-ea"/>
                        <a:cs typeface="+mn-cs"/>
                      </a:endParaRPr>
                    </a:p>
                    <a:p>
                      <a:r>
                        <a:rPr lang="ru-RU" sz="1400" i="0" kern="1200" dirty="0" smtClean="0">
                          <a:solidFill>
                            <a:schemeClr val="dk1"/>
                          </a:solidFill>
                          <a:effectLst/>
                          <a:latin typeface="+mn-lt"/>
                          <a:ea typeface="+mn-ea"/>
                          <a:cs typeface="+mn-cs"/>
                        </a:rPr>
                        <a:t>для обучающихся с расстройствами аутистического спектра - 8 человек;</a:t>
                      </a:r>
                      <a:endParaRPr lang="ru-RU" sz="1400" kern="1200" dirty="0" smtClean="0">
                        <a:solidFill>
                          <a:schemeClr val="dk1"/>
                        </a:solidFill>
                        <a:effectLst/>
                        <a:latin typeface="+mn-lt"/>
                        <a:ea typeface="+mn-ea"/>
                        <a:cs typeface="+mn-cs"/>
                      </a:endParaRPr>
                    </a:p>
                    <a:p>
                      <a:r>
                        <a:rPr lang="ru-RU" sz="1400" i="0" kern="1200" dirty="0" smtClean="0">
                          <a:solidFill>
                            <a:schemeClr val="dk1"/>
                          </a:solidFill>
                          <a:effectLst/>
                          <a:latin typeface="+mn-lt"/>
                          <a:ea typeface="+mn-ea"/>
                          <a:cs typeface="+mn-cs"/>
                        </a:rPr>
                        <a:t>для обучающихся со сложными дефектами (с тяжелыми множественными нарушениями развития) - 5 человек.</a:t>
                      </a:r>
                    </a:p>
                    <a:p>
                      <a:r>
                        <a:rPr lang="ru-RU" sz="1400" i="0" kern="1200" dirty="0" smtClean="0">
                          <a:solidFill>
                            <a:schemeClr val="dk1"/>
                          </a:solidFill>
                          <a:effectLst/>
                          <a:latin typeface="+mn-lt"/>
                          <a:ea typeface="+mn-ea"/>
                          <a:cs typeface="+mn-cs"/>
                        </a:rPr>
                        <a:t>Образование обучающихся с ограниченными возможностями здоровья может быть организовано как совместно с другими обучающимися, так и в отдельных классах, группах или отдельных Организациях. Количество обучающихся с ограниченными возможностями здоровья устанавливается из расчета не более 3 обучающихся при получении образования совместно с другими обучающимися.</a:t>
                      </a:r>
                      <a:endParaRPr lang="ru-RU" sz="1400" i="0" kern="1200" dirty="0">
                        <a:solidFill>
                          <a:schemeClr val="dk1"/>
                        </a:solidFill>
                        <a:effectLst/>
                        <a:latin typeface="+mn-lt"/>
                        <a:ea typeface="+mn-ea"/>
                        <a:cs typeface="+mn-cs"/>
                      </a:endParaRPr>
                    </a:p>
                  </a:txBody>
                  <a:tcPr marL="91442" marR="91442" marT="45706" marB="45706">
                    <a:solidFill>
                      <a:schemeClr val="tx2">
                        <a:lumMod val="40000"/>
                        <a:lumOff val="60000"/>
                      </a:schemeClr>
                    </a:solidFill>
                  </a:tcPr>
                </a:tc>
                <a:tc>
                  <a:txBody>
                    <a:bodyPr/>
                    <a:lstStyle/>
                    <a:p>
                      <a:endParaRPr lang="ru-RU" sz="1200" i="1" kern="1200" dirty="0">
                        <a:solidFill>
                          <a:schemeClr val="dk1"/>
                        </a:solidFill>
                        <a:latin typeface="+mn-lt"/>
                        <a:ea typeface="+mn-ea"/>
                        <a:cs typeface="+mn-cs"/>
                      </a:endParaRPr>
                    </a:p>
                  </a:txBody>
                  <a:tcPr marL="91442" marR="91442" marT="45706" marB="45706">
                    <a:solidFill>
                      <a:schemeClr val="tx2">
                        <a:lumMod val="40000"/>
                        <a:lumOff val="60000"/>
                      </a:schemeClr>
                    </a:solidFill>
                  </a:tcPr>
                </a:tc>
                <a:tc>
                  <a:txBody>
                    <a:bodyPr/>
                    <a:lstStyle/>
                    <a:p>
                      <a:r>
                        <a:rPr lang="ru-RU" sz="1200" i="1" dirty="0" smtClean="0">
                          <a:solidFill>
                            <a:schemeClr val="tx1"/>
                          </a:solidFill>
                        </a:rPr>
                        <a:t>Учесть в локальных нормативных актах.</a:t>
                      </a:r>
                    </a:p>
                    <a:p>
                      <a:r>
                        <a:rPr lang="ru-RU" sz="1200" i="1" baseline="0" dirty="0" smtClean="0">
                          <a:solidFill>
                            <a:schemeClr val="tx1"/>
                          </a:solidFill>
                        </a:rPr>
                        <a:t>Учесть при формировании классов.</a:t>
                      </a:r>
                    </a:p>
                    <a:p>
                      <a:endParaRPr lang="ru-RU" sz="1200" i="1" baseline="0" dirty="0" smtClean="0">
                        <a:solidFill>
                          <a:schemeClr val="tx1"/>
                        </a:solidFill>
                      </a:endParaRPr>
                    </a:p>
                  </a:txBody>
                  <a:tcPr marL="91442" marR="91442" marT="45706" marB="45706">
                    <a:solidFill>
                      <a:schemeClr val="tx2">
                        <a:lumMod val="40000"/>
                        <a:lumOff val="60000"/>
                      </a:schemeClr>
                    </a:solidFill>
                  </a:tcPr>
                </a:tc>
                <a:extLst>
                  <a:ext uri="{0D108BD9-81ED-4DB2-BD59-A6C34878D82A}">
                    <a16:rowId xmlns:a16="http://schemas.microsoft.com/office/drawing/2014/main" val="3000611241"/>
                  </a:ext>
                </a:extLst>
              </a:tr>
            </a:tbl>
          </a:graphicData>
        </a:graphic>
      </p:graphicFrame>
      <p:sp>
        <p:nvSpPr>
          <p:cNvPr id="17425" name="Номер слайда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fld id="{0899AD74-06FF-495C-800D-64C5670043A6}" type="slidenum">
              <a:rPr lang="en-US" altLang="ru-RU" smtClean="0">
                <a:solidFill>
                  <a:schemeClr val="tx2"/>
                </a:solidFill>
              </a:rPr>
              <a:pPr/>
              <a:t>11</a:t>
            </a:fld>
            <a:endParaRPr lang="en-US" altLang="ru-RU" smtClean="0">
              <a:solidFill>
                <a:schemeClr val="tx2"/>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Заголовок 1"/>
          <p:cNvSpPr>
            <a:spLocks noGrp="1"/>
          </p:cNvSpPr>
          <p:nvPr>
            <p:ph type="title"/>
          </p:nvPr>
        </p:nvSpPr>
        <p:spPr>
          <a:xfrm>
            <a:off x="703263" y="144463"/>
            <a:ext cx="11155362" cy="942975"/>
          </a:xfrm>
        </p:spPr>
        <p:txBody>
          <a:bodyPr/>
          <a:lstStyle/>
          <a:p>
            <a:pPr eaLnBrk="1" hangingPunct="1"/>
            <a:r>
              <a:rPr lang="ru-RU" altLang="ru-RU" sz="1800" smtClean="0">
                <a:solidFill>
                  <a:schemeClr val="tx1"/>
                </a:solidFill>
              </a:rPr>
              <a:t>Приказ Министерства просвещения РФ от 22 марта 2021 г. N 115 «Об утверждении Порядка организации и осуществления образовательной деятельности по основным общеобразовательным программам - образовательным программам начального общего, основного общего и среднего общего образования»</a:t>
            </a:r>
          </a:p>
        </p:txBody>
      </p:sp>
      <p:graphicFrame>
        <p:nvGraphicFramePr>
          <p:cNvPr id="4" name="Объект 3"/>
          <p:cNvGraphicFramePr>
            <a:graphicFrameLocks noGrp="1"/>
          </p:cNvGraphicFramePr>
          <p:nvPr>
            <p:ph idx="1"/>
          </p:nvPr>
        </p:nvGraphicFramePr>
        <p:xfrm>
          <a:off x="327025" y="1087438"/>
          <a:ext cx="11271250" cy="5668962"/>
        </p:xfrm>
        <a:graphic>
          <a:graphicData uri="http://schemas.openxmlformats.org/drawingml/2006/table">
            <a:tbl>
              <a:tblPr firstRow="1" bandRow="1">
                <a:tableStyleId>{5C22544A-7EE6-4342-B048-85BDC9FD1C3A}</a:tableStyleId>
              </a:tblPr>
              <a:tblGrid>
                <a:gridCol w="7758009">
                  <a:extLst>
                    <a:ext uri="{9D8B030D-6E8A-4147-A177-3AD203B41FA5}">
                      <a16:colId xmlns:a16="http://schemas.microsoft.com/office/drawing/2014/main" val="2498036907"/>
                    </a:ext>
                  </a:extLst>
                </a:gridCol>
                <a:gridCol w="1780685">
                  <a:extLst>
                    <a:ext uri="{9D8B030D-6E8A-4147-A177-3AD203B41FA5}">
                      <a16:colId xmlns:a16="http://schemas.microsoft.com/office/drawing/2014/main" val="889869941"/>
                    </a:ext>
                  </a:extLst>
                </a:gridCol>
                <a:gridCol w="1732556">
                  <a:extLst>
                    <a:ext uri="{9D8B030D-6E8A-4147-A177-3AD203B41FA5}">
                      <a16:colId xmlns:a16="http://schemas.microsoft.com/office/drawing/2014/main" val="2236736935"/>
                    </a:ext>
                  </a:extLst>
                </a:gridCol>
              </a:tblGrid>
              <a:tr h="535476">
                <a:tc>
                  <a:txBody>
                    <a:bodyPr/>
                    <a:lstStyle/>
                    <a:p>
                      <a:r>
                        <a:rPr lang="ru-RU" sz="1400" dirty="0" smtClean="0">
                          <a:solidFill>
                            <a:schemeClr val="tx1"/>
                          </a:solidFill>
                        </a:rPr>
                        <a:t>Содержание</a:t>
                      </a:r>
                      <a:r>
                        <a:rPr lang="ru-RU" sz="1400" baseline="0" dirty="0" smtClean="0">
                          <a:solidFill>
                            <a:schemeClr val="tx1"/>
                          </a:solidFill>
                        </a:rPr>
                        <a:t> структурной единицы</a:t>
                      </a:r>
                      <a:endParaRPr lang="ru-RU" sz="1400" dirty="0">
                        <a:solidFill>
                          <a:schemeClr val="tx1"/>
                        </a:solidFill>
                      </a:endParaRPr>
                    </a:p>
                  </a:txBody>
                  <a:tcPr marL="91442" marR="91442" marT="45706" marB="45706">
                    <a:solidFill>
                      <a:schemeClr val="tx2">
                        <a:lumMod val="40000"/>
                        <a:lumOff val="60000"/>
                      </a:schemeClr>
                    </a:solidFill>
                  </a:tcPr>
                </a:tc>
                <a:tc>
                  <a:txBody>
                    <a:bodyPr/>
                    <a:lstStyle/>
                    <a:p>
                      <a:r>
                        <a:rPr lang="ru-RU" sz="1400" dirty="0" smtClean="0">
                          <a:solidFill>
                            <a:schemeClr val="tx1"/>
                          </a:solidFill>
                        </a:rPr>
                        <a:t>Дополнительная информация</a:t>
                      </a:r>
                    </a:p>
                  </a:txBody>
                  <a:tcPr marL="91442" marR="91442" marT="45706" marB="45706">
                    <a:solidFill>
                      <a:schemeClr val="tx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b="1" kern="1200" dirty="0" smtClean="0">
                          <a:solidFill>
                            <a:schemeClr val="tx1"/>
                          </a:solidFill>
                          <a:effectLst/>
                          <a:latin typeface="+mn-lt"/>
                          <a:ea typeface="+mn-ea"/>
                          <a:cs typeface="+mn-cs"/>
                        </a:rPr>
                        <a:t>Примечания</a:t>
                      </a:r>
                      <a:endParaRPr lang="ru-RU" sz="1100" dirty="0" smtClean="0">
                        <a:solidFill>
                          <a:schemeClr val="tx1"/>
                        </a:solidFill>
                      </a:endParaRPr>
                    </a:p>
                    <a:p>
                      <a:endParaRPr lang="ru-RU" sz="1400" dirty="0" smtClean="0">
                        <a:solidFill>
                          <a:schemeClr val="tx1"/>
                        </a:solidFill>
                      </a:endParaRPr>
                    </a:p>
                  </a:txBody>
                  <a:tcPr marL="91442" marR="91442" marT="45706" marB="45706">
                    <a:solidFill>
                      <a:schemeClr val="tx2">
                        <a:lumMod val="40000"/>
                        <a:lumOff val="60000"/>
                      </a:schemeClr>
                    </a:solidFill>
                  </a:tcPr>
                </a:tc>
                <a:extLst>
                  <a:ext uri="{0D108BD9-81ED-4DB2-BD59-A6C34878D82A}">
                    <a16:rowId xmlns:a16="http://schemas.microsoft.com/office/drawing/2014/main" val="3377044767"/>
                  </a:ext>
                </a:extLst>
              </a:tr>
              <a:tr h="5133486">
                <a:tc>
                  <a:txBody>
                    <a:bodyPr/>
                    <a:lstStyle/>
                    <a:p>
                      <a:r>
                        <a:rPr lang="ru-RU" sz="1200" b="0" i="0" kern="1200" dirty="0" smtClean="0">
                          <a:solidFill>
                            <a:schemeClr val="dk1"/>
                          </a:solidFill>
                          <a:effectLst/>
                          <a:latin typeface="+mn-lt"/>
                          <a:ea typeface="+mn-ea"/>
                          <a:cs typeface="+mn-cs"/>
                        </a:rPr>
                        <a:t>Пункт 35 утратил силу с 1 сентября 2022 г. - Приказ Минпросвещения России от 11 февраля 2022 г. N 69</a:t>
                      </a:r>
                    </a:p>
                    <a:p>
                      <a:endParaRPr lang="ru-RU" sz="1200" b="0" i="0" kern="1200" dirty="0" smtClean="0">
                        <a:solidFill>
                          <a:schemeClr val="dk1"/>
                        </a:solidFill>
                        <a:effectLst/>
                        <a:latin typeface="+mn-lt"/>
                        <a:ea typeface="+mn-ea"/>
                        <a:cs typeface="+mn-cs"/>
                      </a:endParaRPr>
                    </a:p>
                    <a:p>
                      <a:r>
                        <a:rPr lang="ru-RU" sz="1200" b="0" i="0" kern="1200" dirty="0" smtClean="0">
                          <a:solidFill>
                            <a:schemeClr val="dk1"/>
                          </a:solidFill>
                          <a:effectLst/>
                          <a:latin typeface="+mn-lt"/>
                          <a:ea typeface="+mn-ea"/>
                          <a:cs typeface="+mn-cs"/>
                        </a:rPr>
                        <a:t>Было:</a:t>
                      </a:r>
                    </a:p>
                    <a:p>
                      <a:endParaRPr lang="ru-RU" sz="1200" b="0" i="0" kern="1200" dirty="0" smtClean="0">
                        <a:solidFill>
                          <a:schemeClr val="dk1"/>
                        </a:solidFill>
                        <a:effectLst/>
                        <a:latin typeface="+mn-lt"/>
                        <a:ea typeface="+mn-ea"/>
                        <a:cs typeface="+mn-cs"/>
                      </a:endParaRPr>
                    </a:p>
                    <a:p>
                      <a:r>
                        <a:rPr lang="ru-RU" sz="1800" kern="1200" dirty="0" smtClean="0">
                          <a:solidFill>
                            <a:srgbClr val="C00000"/>
                          </a:solidFill>
                          <a:effectLst/>
                          <a:latin typeface="+mn-lt"/>
                          <a:ea typeface="+mn-ea"/>
                          <a:cs typeface="+mn-cs"/>
                        </a:rPr>
                        <a:t>35. </a:t>
                      </a:r>
                      <a:r>
                        <a:rPr lang="ru-RU" sz="1800" i="1" kern="1200" dirty="0" smtClean="0">
                          <a:solidFill>
                            <a:srgbClr val="C00000"/>
                          </a:solidFill>
                          <a:effectLst/>
                          <a:latin typeface="+mn-lt"/>
                          <a:ea typeface="+mn-ea"/>
                          <a:cs typeface="+mn-cs"/>
                        </a:rPr>
                        <a:t>В случае если обучающиеся завершают освоение адаптированных общеобразовательных программ основного общего образования до достижения совершеннолетия и не могут быть трудоустроены, для них открываются классы (группы)</a:t>
                      </a:r>
                      <a:r>
                        <a:rPr lang="ru-RU" sz="1800" kern="1200" dirty="0" smtClean="0">
                          <a:solidFill>
                            <a:srgbClr val="C00000"/>
                          </a:solidFill>
                          <a:effectLst/>
                          <a:latin typeface="+mn-lt"/>
                          <a:ea typeface="+mn-ea"/>
                          <a:cs typeface="+mn-cs"/>
                        </a:rPr>
                        <a:t> с </a:t>
                      </a:r>
                      <a:r>
                        <a:rPr lang="ru-RU" sz="1800" i="1" kern="1200" dirty="0" smtClean="0">
                          <a:solidFill>
                            <a:srgbClr val="C00000"/>
                          </a:solidFill>
                          <a:effectLst/>
                          <a:latin typeface="+mn-lt"/>
                          <a:ea typeface="+mn-ea"/>
                          <a:cs typeface="+mn-cs"/>
                        </a:rPr>
                        <a:t>углубленным изучением отдельных учебных предметов, предметных областей соответствующей образовательной программы</a:t>
                      </a:r>
                      <a:r>
                        <a:rPr lang="ru-RU" sz="1800" kern="1200" dirty="0" smtClean="0">
                          <a:solidFill>
                            <a:srgbClr val="C00000"/>
                          </a:solidFill>
                          <a:effectLst/>
                          <a:latin typeface="+mn-lt"/>
                          <a:ea typeface="+mn-ea"/>
                          <a:cs typeface="+mn-cs"/>
                        </a:rPr>
                        <a:t>.</a:t>
                      </a:r>
                      <a:endParaRPr lang="ru-RU" sz="1800" kern="1200" dirty="0">
                        <a:solidFill>
                          <a:srgbClr val="C00000"/>
                        </a:solidFill>
                        <a:effectLst/>
                        <a:latin typeface="+mn-lt"/>
                        <a:ea typeface="+mn-ea"/>
                        <a:cs typeface="+mn-cs"/>
                      </a:endParaRPr>
                    </a:p>
                  </a:txBody>
                  <a:tcPr marL="91442" marR="91442" marT="45706" marB="45706">
                    <a:solidFill>
                      <a:schemeClr val="tx2">
                        <a:lumMod val="40000"/>
                        <a:lumOff val="60000"/>
                      </a:schemeClr>
                    </a:solidFill>
                  </a:tcPr>
                </a:tc>
                <a:tc>
                  <a:txBody>
                    <a:bodyPr/>
                    <a:lstStyle/>
                    <a:p>
                      <a:endParaRPr lang="ru-RU" sz="1200" i="1" kern="1200" dirty="0">
                        <a:solidFill>
                          <a:schemeClr val="dk1"/>
                        </a:solidFill>
                        <a:latin typeface="+mn-lt"/>
                        <a:ea typeface="+mn-ea"/>
                        <a:cs typeface="+mn-cs"/>
                      </a:endParaRPr>
                    </a:p>
                  </a:txBody>
                  <a:tcPr marL="91442" marR="91442" marT="45706" marB="45706">
                    <a:solidFill>
                      <a:schemeClr val="tx2">
                        <a:lumMod val="40000"/>
                        <a:lumOff val="60000"/>
                      </a:schemeClr>
                    </a:solidFill>
                  </a:tcPr>
                </a:tc>
                <a:tc>
                  <a:txBody>
                    <a:bodyPr/>
                    <a:lstStyle/>
                    <a:p>
                      <a:r>
                        <a:rPr lang="ru-RU" sz="1200" i="1" dirty="0" smtClean="0">
                          <a:solidFill>
                            <a:schemeClr val="tx1"/>
                          </a:solidFill>
                        </a:rPr>
                        <a:t>Учесть</a:t>
                      </a:r>
                      <a:r>
                        <a:rPr lang="ru-RU" sz="1200" i="1" baseline="0" dirty="0" smtClean="0">
                          <a:solidFill>
                            <a:schemeClr val="tx1"/>
                          </a:solidFill>
                        </a:rPr>
                        <a:t> в деятельности</a:t>
                      </a:r>
                    </a:p>
                  </a:txBody>
                  <a:tcPr marL="91442" marR="91442" marT="45706" marB="45706">
                    <a:solidFill>
                      <a:schemeClr val="tx2">
                        <a:lumMod val="40000"/>
                        <a:lumOff val="60000"/>
                      </a:schemeClr>
                    </a:solidFill>
                  </a:tcPr>
                </a:tc>
                <a:extLst>
                  <a:ext uri="{0D108BD9-81ED-4DB2-BD59-A6C34878D82A}">
                    <a16:rowId xmlns:a16="http://schemas.microsoft.com/office/drawing/2014/main" val="3000611241"/>
                  </a:ext>
                </a:extLst>
              </a:tr>
            </a:tbl>
          </a:graphicData>
        </a:graphic>
      </p:graphicFrame>
      <p:sp>
        <p:nvSpPr>
          <p:cNvPr id="18449" name="Номер слайда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fld id="{8C8349C1-6479-458B-8855-BFFA7E2926F5}" type="slidenum">
              <a:rPr lang="en-US" altLang="ru-RU" smtClean="0">
                <a:solidFill>
                  <a:schemeClr val="tx2"/>
                </a:solidFill>
              </a:rPr>
              <a:pPr/>
              <a:t>12</a:t>
            </a:fld>
            <a:endParaRPr lang="en-US" altLang="ru-RU" smtClean="0">
              <a:solidFill>
                <a:schemeClr val="tx2"/>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Заголовок 1"/>
          <p:cNvSpPr>
            <a:spLocks noGrp="1"/>
          </p:cNvSpPr>
          <p:nvPr>
            <p:ph type="title"/>
          </p:nvPr>
        </p:nvSpPr>
        <p:spPr>
          <a:xfrm>
            <a:off x="703263" y="144463"/>
            <a:ext cx="11155362" cy="942975"/>
          </a:xfrm>
        </p:spPr>
        <p:txBody>
          <a:bodyPr/>
          <a:lstStyle/>
          <a:p>
            <a:pPr eaLnBrk="1" hangingPunct="1"/>
            <a:r>
              <a:rPr lang="ru-RU" altLang="ru-RU" sz="1800" smtClean="0">
                <a:solidFill>
                  <a:schemeClr val="tx1"/>
                </a:solidFill>
              </a:rPr>
              <a:t>Приказ Министерства просвещения РФ от 22 марта 2021 г. № 115 «Об утверждении Порядка организации и осуществления образовательной деятельности по основным общеобразовательным программам - образовательным программам начального общего, основного общего и среднего общего образования»</a:t>
            </a:r>
          </a:p>
        </p:txBody>
      </p:sp>
      <p:graphicFrame>
        <p:nvGraphicFramePr>
          <p:cNvPr id="4" name="Объект 3"/>
          <p:cNvGraphicFramePr>
            <a:graphicFrameLocks noGrp="1"/>
          </p:cNvGraphicFramePr>
          <p:nvPr>
            <p:ph idx="1"/>
          </p:nvPr>
        </p:nvGraphicFramePr>
        <p:xfrm>
          <a:off x="327025" y="1087438"/>
          <a:ext cx="11271250" cy="5668962"/>
        </p:xfrm>
        <a:graphic>
          <a:graphicData uri="http://schemas.openxmlformats.org/drawingml/2006/table">
            <a:tbl>
              <a:tblPr firstRow="1" bandRow="1">
                <a:tableStyleId>{5C22544A-7EE6-4342-B048-85BDC9FD1C3A}</a:tableStyleId>
              </a:tblPr>
              <a:tblGrid>
                <a:gridCol w="7758009">
                  <a:extLst>
                    <a:ext uri="{9D8B030D-6E8A-4147-A177-3AD203B41FA5}">
                      <a16:colId xmlns:a16="http://schemas.microsoft.com/office/drawing/2014/main" val="2498036907"/>
                    </a:ext>
                  </a:extLst>
                </a:gridCol>
                <a:gridCol w="1780685">
                  <a:extLst>
                    <a:ext uri="{9D8B030D-6E8A-4147-A177-3AD203B41FA5}">
                      <a16:colId xmlns:a16="http://schemas.microsoft.com/office/drawing/2014/main" val="889869941"/>
                    </a:ext>
                  </a:extLst>
                </a:gridCol>
                <a:gridCol w="1732556">
                  <a:extLst>
                    <a:ext uri="{9D8B030D-6E8A-4147-A177-3AD203B41FA5}">
                      <a16:colId xmlns:a16="http://schemas.microsoft.com/office/drawing/2014/main" val="2236736935"/>
                    </a:ext>
                  </a:extLst>
                </a:gridCol>
              </a:tblGrid>
              <a:tr h="535476">
                <a:tc>
                  <a:txBody>
                    <a:bodyPr/>
                    <a:lstStyle/>
                    <a:p>
                      <a:r>
                        <a:rPr lang="ru-RU" sz="1400" dirty="0" smtClean="0">
                          <a:solidFill>
                            <a:schemeClr val="tx1"/>
                          </a:solidFill>
                        </a:rPr>
                        <a:t>Содержание</a:t>
                      </a:r>
                      <a:r>
                        <a:rPr lang="ru-RU" sz="1400" baseline="0" dirty="0" smtClean="0">
                          <a:solidFill>
                            <a:schemeClr val="tx1"/>
                          </a:solidFill>
                        </a:rPr>
                        <a:t> структурной единицы</a:t>
                      </a:r>
                      <a:endParaRPr lang="ru-RU" sz="1400" dirty="0">
                        <a:solidFill>
                          <a:schemeClr val="tx1"/>
                        </a:solidFill>
                      </a:endParaRPr>
                    </a:p>
                  </a:txBody>
                  <a:tcPr marL="91442" marR="91442" marT="45706" marB="45706">
                    <a:solidFill>
                      <a:schemeClr val="tx2">
                        <a:lumMod val="40000"/>
                        <a:lumOff val="60000"/>
                      </a:schemeClr>
                    </a:solidFill>
                  </a:tcPr>
                </a:tc>
                <a:tc>
                  <a:txBody>
                    <a:bodyPr/>
                    <a:lstStyle/>
                    <a:p>
                      <a:r>
                        <a:rPr lang="ru-RU" sz="1400" dirty="0" smtClean="0">
                          <a:solidFill>
                            <a:schemeClr val="tx1"/>
                          </a:solidFill>
                        </a:rPr>
                        <a:t>Дополнительная информация</a:t>
                      </a:r>
                    </a:p>
                  </a:txBody>
                  <a:tcPr marL="91442" marR="91442" marT="45706" marB="45706">
                    <a:solidFill>
                      <a:schemeClr val="tx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b="1" kern="1200" dirty="0" smtClean="0">
                          <a:solidFill>
                            <a:schemeClr val="tx1"/>
                          </a:solidFill>
                          <a:effectLst/>
                          <a:latin typeface="+mn-lt"/>
                          <a:ea typeface="+mn-ea"/>
                          <a:cs typeface="+mn-cs"/>
                        </a:rPr>
                        <a:t>Примечания</a:t>
                      </a:r>
                      <a:endParaRPr lang="ru-RU" sz="1100" dirty="0" smtClean="0">
                        <a:solidFill>
                          <a:schemeClr val="tx1"/>
                        </a:solidFill>
                      </a:endParaRPr>
                    </a:p>
                    <a:p>
                      <a:endParaRPr lang="ru-RU" sz="1400" dirty="0" smtClean="0">
                        <a:solidFill>
                          <a:schemeClr val="tx1"/>
                        </a:solidFill>
                      </a:endParaRPr>
                    </a:p>
                  </a:txBody>
                  <a:tcPr marL="91442" marR="91442" marT="45706" marB="45706">
                    <a:solidFill>
                      <a:schemeClr val="tx2">
                        <a:lumMod val="40000"/>
                        <a:lumOff val="60000"/>
                      </a:schemeClr>
                    </a:solidFill>
                  </a:tcPr>
                </a:tc>
                <a:extLst>
                  <a:ext uri="{0D108BD9-81ED-4DB2-BD59-A6C34878D82A}">
                    <a16:rowId xmlns:a16="http://schemas.microsoft.com/office/drawing/2014/main" val="3377044767"/>
                  </a:ext>
                </a:extLst>
              </a:tr>
              <a:tr h="5133486">
                <a:tc>
                  <a:txBody>
                    <a:bodyPr/>
                    <a:lstStyle/>
                    <a:p>
                      <a:r>
                        <a:rPr lang="ru-RU" sz="1200" b="0" i="0" kern="1200" dirty="0" smtClean="0">
                          <a:solidFill>
                            <a:schemeClr val="dk1"/>
                          </a:solidFill>
                          <a:effectLst/>
                          <a:latin typeface="+mn-lt"/>
                          <a:ea typeface="+mn-ea"/>
                          <a:cs typeface="+mn-cs"/>
                        </a:rPr>
                        <a:t>Пункт 37 изменен с 1 сентября 2022 г. - Приказ Минпросвещения России от 11 февраля 2022 г. N 69</a:t>
                      </a:r>
                    </a:p>
                    <a:p>
                      <a:endParaRPr lang="ru-RU" sz="1200" b="0" i="0" kern="1200" dirty="0" smtClean="0">
                        <a:solidFill>
                          <a:schemeClr val="dk1"/>
                        </a:solidFill>
                        <a:effectLst/>
                        <a:latin typeface="+mn-lt"/>
                        <a:ea typeface="+mn-ea"/>
                        <a:cs typeface="+mn-cs"/>
                      </a:endParaRPr>
                    </a:p>
                    <a:p>
                      <a:endParaRPr lang="ru-RU" sz="1200" b="0" i="0" kern="1200" dirty="0" smtClean="0">
                        <a:solidFill>
                          <a:schemeClr val="dk1"/>
                        </a:solidFill>
                        <a:effectLst/>
                        <a:latin typeface="+mn-lt"/>
                        <a:ea typeface="+mn-ea"/>
                        <a:cs typeface="+mn-cs"/>
                      </a:endParaRPr>
                    </a:p>
                    <a:p>
                      <a:r>
                        <a:rPr lang="ru-RU" sz="1800" b="0" i="0" kern="1200" dirty="0" smtClean="0">
                          <a:solidFill>
                            <a:schemeClr val="dk1"/>
                          </a:solidFill>
                          <a:effectLst/>
                          <a:latin typeface="+mn-lt"/>
                          <a:ea typeface="+mn-ea"/>
                          <a:cs typeface="+mn-cs"/>
                        </a:rPr>
                        <a:t>37. </a:t>
                      </a:r>
                      <a:r>
                        <a:rPr lang="en-US" sz="1800" kern="1200" dirty="0" smtClean="0">
                          <a:solidFill>
                            <a:schemeClr val="dk1"/>
                          </a:solidFill>
                          <a:effectLst/>
                          <a:latin typeface="+mn-lt"/>
                          <a:ea typeface="+mn-ea"/>
                          <a:cs typeface="+mn-cs"/>
                        </a:rPr>
                        <a:t>&lt;</a:t>
                      </a:r>
                      <a:r>
                        <a:rPr lang="ru-RU" sz="1800" kern="1200" dirty="0" smtClean="0">
                          <a:solidFill>
                            <a:schemeClr val="dk1"/>
                          </a:solidFill>
                          <a:effectLst/>
                          <a:latin typeface="+mn-lt"/>
                          <a:ea typeface="+mn-ea"/>
                          <a:cs typeface="+mn-cs"/>
                        </a:rPr>
                        <a:t>…</a:t>
                      </a:r>
                      <a:r>
                        <a:rPr lang="en-US" sz="1800" kern="1200" dirty="0" smtClean="0">
                          <a:solidFill>
                            <a:schemeClr val="dk1"/>
                          </a:solidFill>
                          <a:effectLst/>
                          <a:latin typeface="+mn-lt"/>
                          <a:ea typeface="+mn-ea"/>
                          <a:cs typeface="+mn-cs"/>
                        </a:rPr>
                        <a:t>&gt;</a:t>
                      </a:r>
                      <a:endParaRPr lang="ru-RU" sz="1800" kern="1200" dirty="0" smtClean="0">
                        <a:solidFill>
                          <a:schemeClr val="dk1"/>
                        </a:solidFill>
                        <a:effectLst/>
                        <a:latin typeface="+mn-lt"/>
                        <a:ea typeface="+mn-ea"/>
                        <a:cs typeface="+mn-cs"/>
                      </a:endParaRPr>
                    </a:p>
                    <a:p>
                      <a:r>
                        <a:rPr lang="ru-RU" sz="1800" b="0" i="0" kern="1200" dirty="0" smtClean="0">
                          <a:solidFill>
                            <a:schemeClr val="dk1"/>
                          </a:solidFill>
                          <a:effectLst/>
                          <a:latin typeface="+mn-lt"/>
                          <a:ea typeface="+mn-ea"/>
                          <a:cs typeface="+mn-cs"/>
                        </a:rPr>
                        <a:t>Для выпускников 9(10) классов с ограниченными возможностями здоровья (с различными формами умственной отсталости), не имеющих основного общего и среднего общего образования, а также совершеннолетних лиц с умственной отсталостью, не получавших общее образование, реализуются программы профессиональной подготовки по профессиям рабочих, должностям служащих в специально создаваемых классах (группах).</a:t>
                      </a:r>
                      <a:endParaRPr lang="ru-RU" sz="1800" kern="1200" dirty="0">
                        <a:solidFill>
                          <a:srgbClr val="C00000"/>
                        </a:solidFill>
                        <a:effectLst/>
                        <a:latin typeface="+mn-lt"/>
                        <a:ea typeface="+mn-ea"/>
                        <a:cs typeface="+mn-cs"/>
                      </a:endParaRPr>
                    </a:p>
                  </a:txBody>
                  <a:tcPr marL="91442" marR="91442" marT="45706" marB="45706">
                    <a:solidFill>
                      <a:schemeClr val="tx2">
                        <a:lumMod val="40000"/>
                        <a:lumOff val="60000"/>
                      </a:schemeClr>
                    </a:solidFill>
                  </a:tcPr>
                </a:tc>
                <a:tc>
                  <a:txBody>
                    <a:bodyPr/>
                    <a:lstStyle/>
                    <a:p>
                      <a:endParaRPr lang="ru-RU" sz="1200" i="1" kern="1200" dirty="0">
                        <a:solidFill>
                          <a:schemeClr val="dk1"/>
                        </a:solidFill>
                        <a:latin typeface="+mn-lt"/>
                        <a:ea typeface="+mn-ea"/>
                        <a:cs typeface="+mn-cs"/>
                      </a:endParaRPr>
                    </a:p>
                  </a:txBody>
                  <a:tcPr marL="91442" marR="91442" marT="45706" marB="45706">
                    <a:solidFill>
                      <a:schemeClr val="tx2">
                        <a:lumMod val="40000"/>
                        <a:lumOff val="60000"/>
                      </a:schemeClr>
                    </a:solidFill>
                  </a:tcPr>
                </a:tc>
                <a:tc>
                  <a:txBody>
                    <a:bodyPr/>
                    <a:lstStyle/>
                    <a:p>
                      <a:r>
                        <a:rPr lang="ru-RU" sz="1200" i="1" dirty="0" smtClean="0">
                          <a:solidFill>
                            <a:schemeClr val="tx1"/>
                          </a:solidFill>
                        </a:rPr>
                        <a:t>Учесть</a:t>
                      </a:r>
                      <a:r>
                        <a:rPr lang="ru-RU" sz="1200" i="1" baseline="0" dirty="0" smtClean="0">
                          <a:solidFill>
                            <a:schemeClr val="tx1"/>
                          </a:solidFill>
                        </a:rPr>
                        <a:t> в деятельности</a:t>
                      </a:r>
                    </a:p>
                  </a:txBody>
                  <a:tcPr marL="91442" marR="91442" marT="45706" marB="45706">
                    <a:solidFill>
                      <a:schemeClr val="tx2">
                        <a:lumMod val="40000"/>
                        <a:lumOff val="60000"/>
                      </a:schemeClr>
                    </a:solidFill>
                  </a:tcPr>
                </a:tc>
                <a:extLst>
                  <a:ext uri="{0D108BD9-81ED-4DB2-BD59-A6C34878D82A}">
                    <a16:rowId xmlns:a16="http://schemas.microsoft.com/office/drawing/2014/main" val="3000611241"/>
                  </a:ext>
                </a:extLst>
              </a:tr>
            </a:tbl>
          </a:graphicData>
        </a:graphic>
      </p:graphicFrame>
      <p:sp>
        <p:nvSpPr>
          <p:cNvPr id="19473" name="Номер слайда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fld id="{BC4EAA2D-25DE-4FB1-9C7D-2ACEB5F7321F}" type="slidenum">
              <a:rPr lang="en-US" altLang="ru-RU" smtClean="0">
                <a:solidFill>
                  <a:schemeClr val="tx2"/>
                </a:solidFill>
              </a:rPr>
              <a:pPr/>
              <a:t>13</a:t>
            </a:fld>
            <a:endParaRPr lang="en-US" altLang="ru-RU" smtClean="0">
              <a:solidFill>
                <a:schemeClr val="tx2"/>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Заголовок 1"/>
          <p:cNvSpPr>
            <a:spLocks noGrp="1"/>
          </p:cNvSpPr>
          <p:nvPr>
            <p:ph type="title"/>
          </p:nvPr>
        </p:nvSpPr>
        <p:spPr>
          <a:xfrm>
            <a:off x="703263" y="144463"/>
            <a:ext cx="11155362" cy="942975"/>
          </a:xfrm>
        </p:spPr>
        <p:txBody>
          <a:bodyPr/>
          <a:lstStyle/>
          <a:p>
            <a:pPr eaLnBrk="1" hangingPunct="1"/>
            <a:r>
              <a:rPr lang="ru-RU" altLang="ru-RU" sz="1800" smtClean="0">
                <a:solidFill>
                  <a:schemeClr val="tx1"/>
                </a:solidFill>
              </a:rPr>
              <a:t>Приказ Министерства просвещения РФ от 22 марта 2021 г. № 115 «Об утверждении Порядка организации и осуществления образовательной деятельности по основным общеобразовательным программам - образовательным программам начального общего, основного общего и среднего общего образования»</a:t>
            </a:r>
          </a:p>
        </p:txBody>
      </p:sp>
      <p:graphicFrame>
        <p:nvGraphicFramePr>
          <p:cNvPr id="4" name="Объект 3"/>
          <p:cNvGraphicFramePr>
            <a:graphicFrameLocks noGrp="1"/>
          </p:cNvGraphicFramePr>
          <p:nvPr>
            <p:ph idx="1"/>
          </p:nvPr>
        </p:nvGraphicFramePr>
        <p:xfrm>
          <a:off x="327025" y="1087438"/>
          <a:ext cx="11271250" cy="5668962"/>
        </p:xfrm>
        <a:graphic>
          <a:graphicData uri="http://schemas.openxmlformats.org/drawingml/2006/table">
            <a:tbl>
              <a:tblPr firstRow="1" bandRow="1">
                <a:tableStyleId>{5C22544A-7EE6-4342-B048-85BDC9FD1C3A}</a:tableStyleId>
              </a:tblPr>
              <a:tblGrid>
                <a:gridCol w="7758009">
                  <a:extLst>
                    <a:ext uri="{9D8B030D-6E8A-4147-A177-3AD203B41FA5}">
                      <a16:colId xmlns:a16="http://schemas.microsoft.com/office/drawing/2014/main" val="2498036907"/>
                    </a:ext>
                  </a:extLst>
                </a:gridCol>
                <a:gridCol w="1780685">
                  <a:extLst>
                    <a:ext uri="{9D8B030D-6E8A-4147-A177-3AD203B41FA5}">
                      <a16:colId xmlns:a16="http://schemas.microsoft.com/office/drawing/2014/main" val="889869941"/>
                    </a:ext>
                  </a:extLst>
                </a:gridCol>
                <a:gridCol w="1732556">
                  <a:extLst>
                    <a:ext uri="{9D8B030D-6E8A-4147-A177-3AD203B41FA5}">
                      <a16:colId xmlns:a16="http://schemas.microsoft.com/office/drawing/2014/main" val="2236736935"/>
                    </a:ext>
                  </a:extLst>
                </a:gridCol>
              </a:tblGrid>
              <a:tr h="535476">
                <a:tc>
                  <a:txBody>
                    <a:bodyPr/>
                    <a:lstStyle/>
                    <a:p>
                      <a:r>
                        <a:rPr lang="ru-RU" sz="1400" dirty="0" smtClean="0">
                          <a:solidFill>
                            <a:schemeClr val="tx1"/>
                          </a:solidFill>
                        </a:rPr>
                        <a:t>Содержание</a:t>
                      </a:r>
                      <a:r>
                        <a:rPr lang="ru-RU" sz="1400" baseline="0" dirty="0" smtClean="0">
                          <a:solidFill>
                            <a:schemeClr val="tx1"/>
                          </a:solidFill>
                        </a:rPr>
                        <a:t> структурной единицы</a:t>
                      </a:r>
                      <a:endParaRPr lang="ru-RU" sz="1400" dirty="0">
                        <a:solidFill>
                          <a:schemeClr val="tx1"/>
                        </a:solidFill>
                      </a:endParaRPr>
                    </a:p>
                  </a:txBody>
                  <a:tcPr marL="91442" marR="91442" marT="45706" marB="45706">
                    <a:solidFill>
                      <a:schemeClr val="tx2">
                        <a:lumMod val="40000"/>
                        <a:lumOff val="60000"/>
                      </a:schemeClr>
                    </a:solidFill>
                  </a:tcPr>
                </a:tc>
                <a:tc>
                  <a:txBody>
                    <a:bodyPr/>
                    <a:lstStyle/>
                    <a:p>
                      <a:r>
                        <a:rPr lang="ru-RU" sz="1400" dirty="0" smtClean="0">
                          <a:solidFill>
                            <a:schemeClr val="tx1"/>
                          </a:solidFill>
                        </a:rPr>
                        <a:t>Дополнительная информация</a:t>
                      </a:r>
                    </a:p>
                  </a:txBody>
                  <a:tcPr marL="91442" marR="91442" marT="45706" marB="45706">
                    <a:solidFill>
                      <a:schemeClr val="tx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b="1" kern="1200" dirty="0" smtClean="0">
                          <a:solidFill>
                            <a:schemeClr val="tx1"/>
                          </a:solidFill>
                          <a:effectLst/>
                          <a:latin typeface="+mn-lt"/>
                          <a:ea typeface="+mn-ea"/>
                          <a:cs typeface="+mn-cs"/>
                        </a:rPr>
                        <a:t>Примечания</a:t>
                      </a:r>
                      <a:endParaRPr lang="ru-RU" sz="1100" dirty="0" smtClean="0">
                        <a:solidFill>
                          <a:schemeClr val="tx1"/>
                        </a:solidFill>
                      </a:endParaRPr>
                    </a:p>
                    <a:p>
                      <a:endParaRPr lang="ru-RU" sz="1400" dirty="0" smtClean="0">
                        <a:solidFill>
                          <a:schemeClr val="tx1"/>
                        </a:solidFill>
                      </a:endParaRPr>
                    </a:p>
                  </a:txBody>
                  <a:tcPr marL="91442" marR="91442" marT="45706" marB="45706">
                    <a:solidFill>
                      <a:schemeClr val="tx2">
                        <a:lumMod val="40000"/>
                        <a:lumOff val="60000"/>
                      </a:schemeClr>
                    </a:solidFill>
                  </a:tcPr>
                </a:tc>
                <a:extLst>
                  <a:ext uri="{0D108BD9-81ED-4DB2-BD59-A6C34878D82A}">
                    <a16:rowId xmlns:a16="http://schemas.microsoft.com/office/drawing/2014/main" val="3377044767"/>
                  </a:ext>
                </a:extLst>
              </a:tr>
              <a:tr h="5133486">
                <a:tc>
                  <a:txBody>
                    <a:bodyPr/>
                    <a:lstStyle/>
                    <a:p>
                      <a:r>
                        <a:rPr lang="ru-RU" sz="1200" b="0" i="0" kern="1200" dirty="0" smtClean="0">
                          <a:solidFill>
                            <a:schemeClr val="dk1"/>
                          </a:solidFill>
                          <a:effectLst/>
                          <a:latin typeface="+mn-lt"/>
                          <a:ea typeface="+mn-ea"/>
                          <a:cs typeface="+mn-cs"/>
                        </a:rPr>
                        <a:t>Пункт 38 изменен с 1 сентября 2022 г. - Приказ Минпросвещения России от 11 февраля 2022 г. N 69</a:t>
                      </a:r>
                    </a:p>
                    <a:p>
                      <a:r>
                        <a:rPr lang="ru-RU" sz="1200" b="0" i="0" kern="1200" dirty="0" smtClean="0">
                          <a:solidFill>
                            <a:schemeClr val="dk1"/>
                          </a:solidFill>
                          <a:effectLst/>
                          <a:latin typeface="+mn-lt"/>
                          <a:ea typeface="+mn-ea"/>
                          <a:cs typeface="+mn-cs"/>
                        </a:rPr>
                        <a:t>Было:</a:t>
                      </a:r>
                    </a:p>
                    <a:p>
                      <a:endParaRPr lang="ru-RU" sz="1200" b="0" i="0" kern="1200" dirty="0" smtClean="0">
                        <a:solidFill>
                          <a:schemeClr val="dk1"/>
                        </a:solidFill>
                        <a:effectLst/>
                        <a:latin typeface="+mn-lt"/>
                        <a:ea typeface="+mn-ea"/>
                        <a:cs typeface="+mn-cs"/>
                      </a:endParaRPr>
                    </a:p>
                    <a:p>
                      <a:r>
                        <a:rPr lang="ru-RU" sz="1800" b="0" i="0" kern="1200" dirty="0" smtClean="0">
                          <a:solidFill>
                            <a:schemeClr val="dk1"/>
                          </a:solidFill>
                          <a:effectLst/>
                          <a:latin typeface="+mn-lt"/>
                          <a:ea typeface="+mn-ea"/>
                          <a:cs typeface="+mn-cs"/>
                        </a:rPr>
                        <a:t>38. </a:t>
                      </a:r>
                      <a:r>
                        <a:rPr lang="en-US" sz="1800" kern="1200" dirty="0" smtClean="0">
                          <a:solidFill>
                            <a:schemeClr val="dk1"/>
                          </a:solidFill>
                          <a:effectLst/>
                          <a:latin typeface="+mn-lt"/>
                          <a:ea typeface="+mn-ea"/>
                          <a:cs typeface="+mn-cs"/>
                        </a:rPr>
                        <a:t>&lt;</a:t>
                      </a:r>
                      <a:r>
                        <a:rPr lang="ru-RU" sz="1800" kern="1200" dirty="0" smtClean="0">
                          <a:solidFill>
                            <a:schemeClr val="dk1"/>
                          </a:solidFill>
                          <a:effectLst/>
                          <a:latin typeface="+mn-lt"/>
                          <a:ea typeface="+mn-ea"/>
                          <a:cs typeface="+mn-cs"/>
                        </a:rPr>
                        <a:t>…</a:t>
                      </a:r>
                      <a:r>
                        <a:rPr lang="en-US" sz="1800" kern="1200" dirty="0" smtClean="0">
                          <a:solidFill>
                            <a:schemeClr val="dk1"/>
                          </a:solidFill>
                          <a:effectLst/>
                          <a:latin typeface="+mn-lt"/>
                          <a:ea typeface="+mn-ea"/>
                          <a:cs typeface="+mn-cs"/>
                        </a:rPr>
                        <a:t>&gt;</a:t>
                      </a:r>
                      <a:endParaRPr lang="ru-RU" sz="1800" kern="1200" dirty="0" smtClean="0">
                        <a:solidFill>
                          <a:schemeClr val="dk1"/>
                        </a:solidFill>
                        <a:effectLst/>
                        <a:latin typeface="+mn-lt"/>
                        <a:ea typeface="+mn-ea"/>
                        <a:cs typeface="+mn-cs"/>
                      </a:endParaRPr>
                    </a:p>
                    <a:p>
                      <a:r>
                        <a:rPr lang="ru-RU" sz="1800" b="0" i="0" kern="1200" dirty="0" smtClean="0">
                          <a:solidFill>
                            <a:schemeClr val="dk1"/>
                          </a:solidFill>
                          <a:effectLst/>
                          <a:latin typeface="+mn-lt"/>
                          <a:ea typeface="+mn-ea"/>
                          <a:cs typeface="+mn-cs"/>
                        </a:rPr>
                        <a:t>В классы (группы), группы продленного дня для обучающихся с умеренной и тяжелой умственной отсталостью принимаются дети, не имеющие медицинских противопоказаний для пребывания в Организации, </a:t>
                      </a:r>
                      <a:r>
                        <a:rPr lang="ru-RU" sz="1800" b="0" i="0" kern="1200" dirty="0" smtClean="0">
                          <a:solidFill>
                            <a:srgbClr val="C00000"/>
                          </a:solidFill>
                          <a:effectLst/>
                          <a:latin typeface="+mn-lt"/>
                          <a:ea typeface="+mn-ea"/>
                          <a:cs typeface="+mn-cs"/>
                        </a:rPr>
                        <a:t>владеющие элементарными навыками самообслуживания</a:t>
                      </a:r>
                      <a:r>
                        <a:rPr lang="ru-RU" sz="1800" b="0" i="0" kern="1200" dirty="0" smtClean="0">
                          <a:solidFill>
                            <a:schemeClr val="dk1"/>
                          </a:solidFill>
                          <a:effectLst/>
                          <a:latin typeface="+mn-lt"/>
                          <a:ea typeface="+mn-ea"/>
                          <a:cs typeface="+mn-cs"/>
                        </a:rPr>
                        <a:t>.</a:t>
                      </a:r>
                      <a:endParaRPr lang="ru-RU" sz="1800" kern="1200" dirty="0">
                        <a:solidFill>
                          <a:srgbClr val="C00000"/>
                        </a:solidFill>
                        <a:effectLst/>
                        <a:latin typeface="+mn-lt"/>
                        <a:ea typeface="+mn-ea"/>
                        <a:cs typeface="+mn-cs"/>
                      </a:endParaRPr>
                    </a:p>
                  </a:txBody>
                  <a:tcPr marL="91442" marR="91442" marT="45706" marB="45706">
                    <a:solidFill>
                      <a:schemeClr val="tx2">
                        <a:lumMod val="40000"/>
                        <a:lumOff val="60000"/>
                      </a:schemeClr>
                    </a:solidFill>
                  </a:tcPr>
                </a:tc>
                <a:tc>
                  <a:txBody>
                    <a:bodyPr/>
                    <a:lstStyle/>
                    <a:p>
                      <a:endParaRPr lang="ru-RU" sz="1200" i="1" kern="1200" dirty="0">
                        <a:solidFill>
                          <a:schemeClr val="dk1"/>
                        </a:solidFill>
                        <a:latin typeface="+mn-lt"/>
                        <a:ea typeface="+mn-ea"/>
                        <a:cs typeface="+mn-cs"/>
                      </a:endParaRPr>
                    </a:p>
                  </a:txBody>
                  <a:tcPr marL="91442" marR="91442" marT="45706" marB="45706">
                    <a:solidFill>
                      <a:schemeClr val="tx2">
                        <a:lumMod val="40000"/>
                        <a:lumOff val="60000"/>
                      </a:schemeClr>
                    </a:solidFill>
                  </a:tcPr>
                </a:tc>
                <a:tc>
                  <a:txBody>
                    <a:bodyPr/>
                    <a:lstStyle/>
                    <a:p>
                      <a:r>
                        <a:rPr lang="ru-RU" sz="1200" i="1" dirty="0" smtClean="0">
                          <a:solidFill>
                            <a:schemeClr val="tx1"/>
                          </a:solidFill>
                        </a:rPr>
                        <a:t>Учесть</a:t>
                      </a:r>
                      <a:r>
                        <a:rPr lang="ru-RU" sz="1200" i="1" baseline="0" dirty="0" smtClean="0">
                          <a:solidFill>
                            <a:schemeClr val="tx1"/>
                          </a:solidFill>
                        </a:rPr>
                        <a:t> в деятельности</a:t>
                      </a:r>
                    </a:p>
                  </a:txBody>
                  <a:tcPr marL="91442" marR="91442" marT="45706" marB="45706">
                    <a:solidFill>
                      <a:schemeClr val="tx2">
                        <a:lumMod val="40000"/>
                        <a:lumOff val="60000"/>
                      </a:schemeClr>
                    </a:solidFill>
                  </a:tcPr>
                </a:tc>
                <a:extLst>
                  <a:ext uri="{0D108BD9-81ED-4DB2-BD59-A6C34878D82A}">
                    <a16:rowId xmlns:a16="http://schemas.microsoft.com/office/drawing/2014/main" val="3000611241"/>
                  </a:ext>
                </a:extLst>
              </a:tr>
            </a:tbl>
          </a:graphicData>
        </a:graphic>
      </p:graphicFrame>
      <p:cxnSp>
        <p:nvCxnSpPr>
          <p:cNvPr id="3" name="Прямая соединительная линия 2"/>
          <p:cNvCxnSpPr/>
          <p:nvPr/>
        </p:nvCxnSpPr>
        <p:spPr>
          <a:xfrm flipV="1">
            <a:off x="414338" y="3465513"/>
            <a:ext cx="5794375" cy="19050"/>
          </a:xfrm>
          <a:prstGeom prst="line">
            <a:avLst/>
          </a:prstGeom>
        </p:spPr>
        <p:style>
          <a:lnRef idx="1">
            <a:schemeClr val="dk1"/>
          </a:lnRef>
          <a:fillRef idx="0">
            <a:schemeClr val="dk1"/>
          </a:fillRef>
          <a:effectRef idx="0">
            <a:schemeClr val="dk1"/>
          </a:effectRef>
          <a:fontRef idx="minor">
            <a:schemeClr val="tx1"/>
          </a:fontRef>
        </p:style>
      </p:cxnSp>
      <p:sp>
        <p:nvSpPr>
          <p:cNvPr id="20498" name="Номер слайда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fld id="{EFB627C7-135E-4EBB-83D6-11C692FCDE3E}" type="slidenum">
              <a:rPr lang="en-US" altLang="ru-RU" smtClean="0">
                <a:solidFill>
                  <a:schemeClr val="tx2"/>
                </a:solidFill>
              </a:rPr>
              <a:pPr/>
              <a:t>14</a:t>
            </a:fld>
            <a:endParaRPr lang="en-US" altLang="ru-RU" smtClean="0">
              <a:solidFill>
                <a:schemeClr val="tx2"/>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Заголовок 1"/>
          <p:cNvSpPr>
            <a:spLocks noGrp="1"/>
          </p:cNvSpPr>
          <p:nvPr>
            <p:ph type="title"/>
          </p:nvPr>
        </p:nvSpPr>
        <p:spPr>
          <a:xfrm>
            <a:off x="703263" y="144463"/>
            <a:ext cx="11155362" cy="942975"/>
          </a:xfrm>
        </p:spPr>
        <p:txBody>
          <a:bodyPr/>
          <a:lstStyle/>
          <a:p>
            <a:pPr eaLnBrk="1" hangingPunct="1"/>
            <a:r>
              <a:rPr lang="ru-RU" altLang="ru-RU" sz="1800" smtClean="0">
                <a:solidFill>
                  <a:schemeClr val="tx1"/>
                </a:solidFill>
              </a:rPr>
              <a:t>Приказ Министерства просвещения РФ от 5 октября 2020 г. № 546 «Об утверждении Порядка заполнения, учета и выдачи аттестатов об основном общем и среднем общем образовании и их дубликатов»</a:t>
            </a:r>
          </a:p>
        </p:txBody>
      </p:sp>
      <p:graphicFrame>
        <p:nvGraphicFramePr>
          <p:cNvPr id="4" name="Объект 3"/>
          <p:cNvGraphicFramePr>
            <a:graphicFrameLocks noGrp="1"/>
          </p:cNvGraphicFramePr>
          <p:nvPr>
            <p:ph idx="1"/>
          </p:nvPr>
        </p:nvGraphicFramePr>
        <p:xfrm>
          <a:off x="327025" y="1087438"/>
          <a:ext cx="11271250" cy="5668962"/>
        </p:xfrm>
        <a:graphic>
          <a:graphicData uri="http://schemas.openxmlformats.org/drawingml/2006/table">
            <a:tbl>
              <a:tblPr firstRow="1" bandRow="1">
                <a:tableStyleId>{5C22544A-7EE6-4342-B048-85BDC9FD1C3A}</a:tableStyleId>
              </a:tblPr>
              <a:tblGrid>
                <a:gridCol w="7758009">
                  <a:extLst>
                    <a:ext uri="{9D8B030D-6E8A-4147-A177-3AD203B41FA5}">
                      <a16:colId xmlns:a16="http://schemas.microsoft.com/office/drawing/2014/main" val="2498036907"/>
                    </a:ext>
                  </a:extLst>
                </a:gridCol>
                <a:gridCol w="1780685">
                  <a:extLst>
                    <a:ext uri="{9D8B030D-6E8A-4147-A177-3AD203B41FA5}">
                      <a16:colId xmlns:a16="http://schemas.microsoft.com/office/drawing/2014/main" val="889869941"/>
                    </a:ext>
                  </a:extLst>
                </a:gridCol>
                <a:gridCol w="1732556">
                  <a:extLst>
                    <a:ext uri="{9D8B030D-6E8A-4147-A177-3AD203B41FA5}">
                      <a16:colId xmlns:a16="http://schemas.microsoft.com/office/drawing/2014/main" val="2236736935"/>
                    </a:ext>
                  </a:extLst>
                </a:gridCol>
              </a:tblGrid>
              <a:tr h="535476">
                <a:tc>
                  <a:txBody>
                    <a:bodyPr/>
                    <a:lstStyle/>
                    <a:p>
                      <a:r>
                        <a:rPr lang="ru-RU" sz="1400" dirty="0" smtClean="0">
                          <a:solidFill>
                            <a:schemeClr val="tx1"/>
                          </a:solidFill>
                        </a:rPr>
                        <a:t>Содержание</a:t>
                      </a:r>
                      <a:r>
                        <a:rPr lang="ru-RU" sz="1400" baseline="0" dirty="0" smtClean="0">
                          <a:solidFill>
                            <a:schemeClr val="tx1"/>
                          </a:solidFill>
                        </a:rPr>
                        <a:t> структурной единицы</a:t>
                      </a:r>
                      <a:endParaRPr lang="ru-RU" sz="1400" dirty="0">
                        <a:solidFill>
                          <a:schemeClr val="tx1"/>
                        </a:solidFill>
                      </a:endParaRPr>
                    </a:p>
                  </a:txBody>
                  <a:tcPr marL="91442" marR="91442" marT="45706" marB="45706">
                    <a:solidFill>
                      <a:schemeClr val="tx2">
                        <a:lumMod val="40000"/>
                        <a:lumOff val="60000"/>
                      </a:schemeClr>
                    </a:solidFill>
                  </a:tcPr>
                </a:tc>
                <a:tc>
                  <a:txBody>
                    <a:bodyPr/>
                    <a:lstStyle/>
                    <a:p>
                      <a:r>
                        <a:rPr lang="ru-RU" sz="1400" dirty="0" smtClean="0">
                          <a:solidFill>
                            <a:schemeClr val="tx1"/>
                          </a:solidFill>
                        </a:rPr>
                        <a:t>Дополнительная информация</a:t>
                      </a:r>
                    </a:p>
                  </a:txBody>
                  <a:tcPr marL="91442" marR="91442" marT="45706" marB="45706">
                    <a:solidFill>
                      <a:schemeClr val="tx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b="1" kern="1200" dirty="0" smtClean="0">
                          <a:solidFill>
                            <a:schemeClr val="tx1"/>
                          </a:solidFill>
                          <a:effectLst/>
                          <a:latin typeface="+mn-lt"/>
                          <a:ea typeface="+mn-ea"/>
                          <a:cs typeface="+mn-cs"/>
                        </a:rPr>
                        <a:t>Примечания</a:t>
                      </a:r>
                      <a:endParaRPr lang="ru-RU" sz="1100" dirty="0" smtClean="0">
                        <a:solidFill>
                          <a:schemeClr val="tx1"/>
                        </a:solidFill>
                      </a:endParaRPr>
                    </a:p>
                    <a:p>
                      <a:endParaRPr lang="ru-RU" sz="1400" dirty="0" smtClean="0">
                        <a:solidFill>
                          <a:schemeClr val="tx1"/>
                        </a:solidFill>
                      </a:endParaRPr>
                    </a:p>
                  </a:txBody>
                  <a:tcPr marL="91442" marR="91442" marT="45706" marB="45706">
                    <a:solidFill>
                      <a:schemeClr val="tx2">
                        <a:lumMod val="40000"/>
                        <a:lumOff val="60000"/>
                      </a:schemeClr>
                    </a:solidFill>
                  </a:tcPr>
                </a:tc>
                <a:extLst>
                  <a:ext uri="{0D108BD9-81ED-4DB2-BD59-A6C34878D82A}">
                    <a16:rowId xmlns:a16="http://schemas.microsoft.com/office/drawing/2014/main" val="3377044767"/>
                  </a:ext>
                </a:extLst>
              </a:tr>
              <a:tr h="5133486">
                <a:tc>
                  <a:txBody>
                    <a:bodyPr/>
                    <a:lstStyle/>
                    <a:p>
                      <a:r>
                        <a:rPr lang="ru-RU" sz="1800" b="0" i="0" u="none" strike="noStrike" kern="1200" dirty="0" smtClean="0">
                          <a:solidFill>
                            <a:schemeClr val="dk1"/>
                          </a:solidFill>
                          <a:effectLst/>
                          <a:latin typeface="+mn-lt"/>
                          <a:ea typeface="+mn-ea"/>
                          <a:cs typeface="+mn-cs"/>
                        </a:rPr>
                        <a:t>Приказ</a:t>
                      </a:r>
                      <a:r>
                        <a:rPr lang="ru-RU" sz="1800" b="0" i="0" u="none" strike="noStrike" kern="1200" baseline="0" dirty="0" smtClean="0">
                          <a:solidFill>
                            <a:schemeClr val="dk1"/>
                          </a:solidFill>
                          <a:effectLst/>
                          <a:latin typeface="+mn-lt"/>
                          <a:ea typeface="+mn-ea"/>
                          <a:cs typeface="+mn-cs"/>
                        </a:rPr>
                        <a:t> </a:t>
                      </a:r>
                      <a:r>
                        <a:rPr lang="ru-RU" sz="1800" b="0" i="0" kern="1200" dirty="0" smtClean="0">
                          <a:solidFill>
                            <a:schemeClr val="dk1"/>
                          </a:solidFill>
                          <a:effectLst/>
                          <a:latin typeface="+mn-lt"/>
                          <a:ea typeface="+mn-ea"/>
                          <a:cs typeface="+mn-cs"/>
                        </a:rPr>
                        <a:t>Министерства просвещения РФ от 1 апреля 2022 г. N 196</a:t>
                      </a:r>
                    </a:p>
                    <a:p>
                      <a:r>
                        <a:rPr lang="ru-RU" sz="1800" b="0" i="0" kern="1200" dirty="0" smtClean="0">
                          <a:solidFill>
                            <a:schemeClr val="dk1"/>
                          </a:solidFill>
                          <a:effectLst/>
                          <a:latin typeface="+mn-lt"/>
                          <a:ea typeface="+mn-ea"/>
                          <a:cs typeface="+mn-cs"/>
                        </a:rPr>
                        <a:t>Изменения вступают в силу с 1 сентября 2022 г.</a:t>
                      </a:r>
                    </a:p>
                    <a:p>
                      <a:r>
                        <a:rPr lang="ru-RU" sz="1800" b="0" i="0" kern="1200" dirty="0" smtClean="0">
                          <a:solidFill>
                            <a:schemeClr val="dk1"/>
                          </a:solidFill>
                          <a:effectLst/>
                          <a:latin typeface="+mn-lt"/>
                          <a:ea typeface="+mn-ea"/>
                          <a:cs typeface="+mn-cs"/>
                        </a:rPr>
                        <a:t>Внесение сведений об изучении</a:t>
                      </a:r>
                      <a:r>
                        <a:rPr lang="ru-RU" sz="1800" b="0" i="0" kern="1200" baseline="0" dirty="0" smtClean="0">
                          <a:solidFill>
                            <a:schemeClr val="dk1"/>
                          </a:solidFill>
                          <a:effectLst/>
                          <a:latin typeface="+mn-lt"/>
                          <a:ea typeface="+mn-ea"/>
                          <a:cs typeface="+mn-cs"/>
                        </a:rPr>
                        <a:t> </a:t>
                      </a:r>
                      <a:r>
                        <a:rPr lang="ru-RU" sz="1800" b="0" i="0" kern="1200" dirty="0" smtClean="0">
                          <a:solidFill>
                            <a:schemeClr val="dk1"/>
                          </a:solidFill>
                          <a:effectLst/>
                          <a:latin typeface="+mn-lt"/>
                          <a:ea typeface="+mn-ea"/>
                          <a:cs typeface="+mn-cs"/>
                        </a:rPr>
                        <a:t>предметной области "Основы духовно-нравственной культуры народов России" (по уровню основного общего образования) П</a:t>
                      </a:r>
                    </a:p>
                    <a:p>
                      <a:r>
                        <a:rPr lang="ru-RU" sz="1800" b="0" i="0" kern="1200" dirty="0" smtClean="0">
                          <a:solidFill>
                            <a:schemeClr val="dk1"/>
                          </a:solidFill>
                          <a:effectLst/>
                          <a:latin typeface="+mn-lt"/>
                          <a:ea typeface="+mn-ea"/>
                          <a:cs typeface="+mn-cs"/>
                        </a:rPr>
                        <a:t>пункты 5.2, 5.3 - </a:t>
                      </a:r>
                      <a:r>
                        <a:rPr lang="ru-RU" sz="1400" b="0" i="1" kern="1200" dirty="0" smtClean="0">
                          <a:solidFill>
                            <a:schemeClr val="dk1"/>
                          </a:solidFill>
                          <a:effectLst/>
                          <a:latin typeface="+mn-lt"/>
                          <a:ea typeface="+mn-ea"/>
                          <a:cs typeface="+mn-cs"/>
                        </a:rPr>
                        <a:t>оформление бланка приложения</a:t>
                      </a:r>
                    </a:p>
                    <a:p>
                      <a:r>
                        <a:rPr lang="ru-RU" sz="1800" b="0" i="0" kern="1200" dirty="0" smtClean="0">
                          <a:solidFill>
                            <a:schemeClr val="dk1"/>
                          </a:solidFill>
                          <a:effectLst/>
                          <a:latin typeface="+mn-lt"/>
                          <a:ea typeface="+mn-ea"/>
                          <a:cs typeface="+mn-cs"/>
                        </a:rPr>
                        <a:t>Пункт 18 </a:t>
                      </a:r>
                      <a:r>
                        <a:rPr lang="ru-RU" sz="1400" b="0" i="1" kern="1200" dirty="0" smtClean="0">
                          <a:solidFill>
                            <a:schemeClr val="dk1"/>
                          </a:solidFill>
                          <a:effectLst/>
                          <a:latin typeface="+mn-lt"/>
                          <a:ea typeface="+mn-ea"/>
                          <a:cs typeface="+mn-cs"/>
                        </a:rPr>
                        <a:t>– внесение сведений в книгу регистрации</a:t>
                      </a:r>
                    </a:p>
                    <a:p>
                      <a:r>
                        <a:rPr lang="ru-RU" sz="1800" b="0" i="0" kern="1200" dirty="0" smtClean="0">
                          <a:solidFill>
                            <a:schemeClr val="dk1"/>
                          </a:solidFill>
                          <a:effectLst/>
                          <a:latin typeface="+mn-lt"/>
                          <a:ea typeface="+mn-ea"/>
                          <a:cs typeface="+mn-cs"/>
                        </a:rPr>
                        <a:t>Пункт 21 </a:t>
                      </a:r>
                      <a:r>
                        <a:rPr lang="ru-RU" sz="1400" b="0" i="1" kern="1200" dirty="0" smtClean="0">
                          <a:solidFill>
                            <a:schemeClr val="dk1"/>
                          </a:solidFill>
                          <a:effectLst/>
                          <a:latin typeface="+mn-lt"/>
                          <a:ea typeface="+mn-ea"/>
                          <a:cs typeface="+mn-cs"/>
                        </a:rPr>
                        <a:t>– выдача аттестатов с отличием</a:t>
                      </a:r>
                    </a:p>
                    <a:p>
                      <a:endParaRPr lang="ru-RU" sz="1800" b="0" i="0" kern="1200" dirty="0" smtClean="0">
                        <a:solidFill>
                          <a:schemeClr val="dk1"/>
                        </a:solidFill>
                        <a:effectLst/>
                        <a:latin typeface="+mn-lt"/>
                        <a:ea typeface="+mn-ea"/>
                        <a:cs typeface="+mn-cs"/>
                      </a:endParaRPr>
                    </a:p>
                    <a:p>
                      <a:r>
                        <a:rPr lang="ru-RU" sz="1800" b="0" i="0" kern="1200" dirty="0" smtClean="0">
                          <a:solidFill>
                            <a:schemeClr val="dk1"/>
                          </a:solidFill>
                          <a:effectLst/>
                          <a:latin typeface="+mn-lt"/>
                          <a:ea typeface="+mn-ea"/>
                          <a:cs typeface="+mn-cs"/>
                        </a:rPr>
                        <a:t>пункт 5.3. </a:t>
                      </a:r>
                    </a:p>
                    <a:p>
                      <a:r>
                        <a:rPr lang="ru-RU" sz="1800" b="0" i="0" kern="1200" dirty="0" smtClean="0">
                          <a:solidFill>
                            <a:schemeClr val="dk1"/>
                          </a:solidFill>
                          <a:effectLst/>
                          <a:latin typeface="+mn-lt"/>
                          <a:ea typeface="+mn-ea"/>
                          <a:cs typeface="+mn-cs"/>
                        </a:rPr>
                        <a:t>Допускается указание отметки "зачтено" по учебным предметам "Изобразительное искусство" и "Музыка", </a:t>
                      </a:r>
                      <a:r>
                        <a:rPr lang="ru-RU" sz="1800" b="0" i="0" u="sng" kern="1200" dirty="0" smtClean="0">
                          <a:solidFill>
                            <a:schemeClr val="tx1"/>
                          </a:solidFill>
                          <a:effectLst/>
                          <a:latin typeface="+mn-lt"/>
                          <a:ea typeface="+mn-ea"/>
                          <a:cs typeface="+mn-cs"/>
                        </a:rPr>
                        <a:t>а выпускникам, относящимся к специальной медицинской группе для занятия физической культурой, </a:t>
                      </a:r>
                      <a:r>
                        <a:rPr lang="ru-RU" sz="1800" b="0" i="0" kern="1200" dirty="0" smtClean="0">
                          <a:solidFill>
                            <a:schemeClr val="dk1"/>
                          </a:solidFill>
                          <a:effectLst/>
                          <a:latin typeface="+mn-lt"/>
                          <a:ea typeface="+mn-ea"/>
                          <a:cs typeface="+mn-cs"/>
                        </a:rPr>
                        <a:t>- дополнительно по учебному предмету "Физическая культура".</a:t>
                      </a:r>
                    </a:p>
                    <a:p>
                      <a:r>
                        <a:rPr lang="ru-RU" sz="1800" b="0" i="0" kern="1200" dirty="0" smtClean="0">
                          <a:solidFill>
                            <a:schemeClr val="dk1"/>
                          </a:solidFill>
                          <a:effectLst/>
                          <a:latin typeface="+mn-lt"/>
                          <a:ea typeface="+mn-ea"/>
                          <a:cs typeface="+mn-cs"/>
                        </a:rPr>
                        <a:t>Пункт 22</a:t>
                      </a:r>
                    </a:p>
                    <a:p>
                      <a:r>
                        <a:rPr lang="ru-RU" sz="1800" b="0" i="0" u="none" strike="noStrike" kern="1200" dirty="0" smtClean="0">
                          <a:solidFill>
                            <a:schemeClr val="dk1"/>
                          </a:solidFill>
                          <a:effectLst/>
                          <a:latin typeface="+mn-lt"/>
                          <a:ea typeface="+mn-ea"/>
                          <a:cs typeface="+mn-cs"/>
                        </a:rPr>
                        <a:t>Аттестаты</a:t>
                      </a:r>
                      <a:r>
                        <a:rPr lang="ru-RU" sz="1800" b="0" i="0" u="none" strike="noStrike" kern="1200" baseline="0" dirty="0" smtClean="0">
                          <a:solidFill>
                            <a:schemeClr val="dk1"/>
                          </a:solidFill>
                          <a:effectLst/>
                          <a:latin typeface="+mn-lt"/>
                          <a:ea typeface="+mn-ea"/>
                          <a:cs typeface="+mn-cs"/>
                        </a:rPr>
                        <a:t> </a:t>
                      </a:r>
                      <a:r>
                        <a:rPr lang="ru-RU" sz="1800" b="0" i="0" kern="1200" dirty="0" smtClean="0">
                          <a:solidFill>
                            <a:schemeClr val="dk1"/>
                          </a:solidFill>
                          <a:effectLst/>
                          <a:latin typeface="+mn-lt"/>
                          <a:ea typeface="+mn-ea"/>
                          <a:cs typeface="+mn-cs"/>
                        </a:rPr>
                        <a:t>и </a:t>
                      </a:r>
                      <a:r>
                        <a:rPr lang="ru-RU" sz="1800" b="0" i="0" u="none" strike="noStrike" kern="1200" dirty="0" smtClean="0">
                          <a:solidFill>
                            <a:schemeClr val="dk1"/>
                          </a:solidFill>
                          <a:effectLst/>
                          <a:latin typeface="+mn-lt"/>
                          <a:ea typeface="+mn-ea"/>
                          <a:cs typeface="+mn-cs"/>
                        </a:rPr>
                        <a:t>приложения</a:t>
                      </a:r>
                      <a:r>
                        <a:rPr lang="ru-RU" sz="1800" b="0" i="0" u="none" strike="noStrike" kern="1200" baseline="0" dirty="0" smtClean="0">
                          <a:solidFill>
                            <a:schemeClr val="dk1"/>
                          </a:solidFill>
                          <a:effectLst/>
                          <a:latin typeface="+mn-lt"/>
                          <a:ea typeface="+mn-ea"/>
                          <a:cs typeface="+mn-cs"/>
                        </a:rPr>
                        <a:t> </a:t>
                      </a:r>
                      <a:r>
                        <a:rPr lang="ru-RU" sz="1800" b="0" i="0" kern="1200" dirty="0" smtClean="0">
                          <a:solidFill>
                            <a:schemeClr val="dk1"/>
                          </a:solidFill>
                          <a:effectLst/>
                          <a:latin typeface="+mn-lt"/>
                          <a:ea typeface="+mn-ea"/>
                          <a:cs typeface="+mn-cs"/>
                        </a:rPr>
                        <a:t>к ним выдаются не позднее </a:t>
                      </a:r>
                      <a:r>
                        <a:rPr lang="ru-RU" sz="1800" b="0" i="0" u="sng" kern="1200" dirty="0" smtClean="0">
                          <a:solidFill>
                            <a:schemeClr val="dk1"/>
                          </a:solidFill>
                          <a:effectLst/>
                          <a:latin typeface="+mn-lt"/>
                          <a:ea typeface="+mn-ea"/>
                          <a:cs typeface="+mn-cs"/>
                        </a:rPr>
                        <a:t>трех</a:t>
                      </a:r>
                      <a:r>
                        <a:rPr lang="ru-RU" sz="1800" b="0" i="0" kern="1200" dirty="0" smtClean="0">
                          <a:solidFill>
                            <a:schemeClr val="dk1"/>
                          </a:solidFill>
                          <a:effectLst/>
                          <a:latin typeface="+mn-lt"/>
                          <a:ea typeface="+mn-ea"/>
                          <a:cs typeface="+mn-cs"/>
                        </a:rPr>
                        <a:t> рабочих дней после даты издания распорядительного акта об отчислении выпускников.</a:t>
                      </a:r>
                      <a:endParaRPr lang="ru-RU" sz="1400" i="1" kern="1200" dirty="0">
                        <a:solidFill>
                          <a:srgbClr val="C00000"/>
                        </a:solidFill>
                        <a:effectLst/>
                        <a:latin typeface="+mn-lt"/>
                        <a:ea typeface="+mn-ea"/>
                        <a:cs typeface="+mn-cs"/>
                      </a:endParaRPr>
                    </a:p>
                  </a:txBody>
                  <a:tcPr marL="91442" marR="91442" marT="45706" marB="45706">
                    <a:solidFill>
                      <a:schemeClr val="tx2">
                        <a:lumMod val="40000"/>
                        <a:lumOff val="60000"/>
                      </a:schemeClr>
                    </a:solidFill>
                  </a:tcPr>
                </a:tc>
                <a:tc>
                  <a:txBody>
                    <a:bodyPr/>
                    <a:lstStyle/>
                    <a:p>
                      <a:r>
                        <a:rPr lang="ru-RU" sz="1200" i="1" kern="1200" dirty="0" smtClean="0">
                          <a:solidFill>
                            <a:schemeClr val="dk1"/>
                          </a:solidFill>
                          <a:latin typeface="+mn-lt"/>
                          <a:ea typeface="+mn-ea"/>
                          <a:cs typeface="+mn-cs"/>
                        </a:rPr>
                        <a:t>Например,</a:t>
                      </a:r>
                    </a:p>
                    <a:p>
                      <a:r>
                        <a:rPr lang="ru-RU" sz="1050" b="0" i="0" kern="1200" dirty="0" smtClean="0">
                          <a:solidFill>
                            <a:schemeClr val="dk1"/>
                          </a:solidFill>
                          <a:effectLst/>
                          <a:latin typeface="+mn-lt"/>
                          <a:ea typeface="+mn-ea"/>
                          <a:cs typeface="+mn-cs"/>
                        </a:rPr>
                        <a:t>Наименования учебных предметов,</a:t>
                      </a:r>
                      <a:r>
                        <a:rPr lang="ru-RU" sz="1050" b="0" i="0" kern="1200" dirty="0" smtClean="0">
                          <a:solidFill>
                            <a:srgbClr val="C00000"/>
                          </a:solidFill>
                          <a:effectLst/>
                          <a:latin typeface="+mn-lt"/>
                          <a:ea typeface="+mn-ea"/>
                          <a:cs typeface="+mn-cs"/>
                        </a:rPr>
                        <a:t> предметной области "Основы духовно-нравственной культуры народов России" (по уровню основного общего образования)</a:t>
                      </a:r>
                      <a:r>
                        <a:rPr lang="ru-RU" sz="1050" b="0" i="0" kern="1200" dirty="0" smtClean="0">
                          <a:solidFill>
                            <a:schemeClr val="dk1"/>
                          </a:solidFill>
                          <a:effectLst/>
                          <a:latin typeface="+mn-lt"/>
                          <a:ea typeface="+mn-ea"/>
                          <a:cs typeface="+mn-cs"/>
                        </a:rPr>
                        <a:t>, курсов, дисциплин (модулей) записываются на отдельных строках с прописной (заглавной) буквы без порядковой нумерации в именительном падеже.</a:t>
                      </a:r>
                      <a:endParaRPr lang="ru-RU" sz="1050" i="1" kern="1200" dirty="0" smtClean="0">
                        <a:solidFill>
                          <a:schemeClr val="dk1"/>
                        </a:solidFill>
                        <a:latin typeface="+mn-lt"/>
                        <a:ea typeface="+mn-ea"/>
                        <a:cs typeface="+mn-cs"/>
                      </a:endParaRPr>
                    </a:p>
                    <a:p>
                      <a:endParaRPr lang="ru-RU" sz="1200" i="1" kern="1200" dirty="0" smtClean="0">
                        <a:solidFill>
                          <a:schemeClr val="dk1"/>
                        </a:solidFill>
                        <a:latin typeface="+mn-lt"/>
                        <a:ea typeface="+mn-ea"/>
                        <a:cs typeface="+mn-cs"/>
                      </a:endParaRPr>
                    </a:p>
                    <a:p>
                      <a:r>
                        <a:rPr lang="ru-RU" sz="1200" i="1" kern="1200" dirty="0" smtClean="0">
                          <a:solidFill>
                            <a:srgbClr val="FF0000"/>
                          </a:solidFill>
                          <a:latin typeface="+mn-lt"/>
                          <a:ea typeface="+mn-ea"/>
                          <a:cs typeface="+mn-cs"/>
                        </a:rPr>
                        <a:t>Было:</a:t>
                      </a:r>
                      <a:r>
                        <a:rPr lang="ru-RU" sz="1200" i="1" kern="1200" baseline="0" dirty="0" smtClean="0">
                          <a:solidFill>
                            <a:srgbClr val="FF0000"/>
                          </a:solidFill>
                          <a:latin typeface="+mn-lt"/>
                          <a:ea typeface="+mn-ea"/>
                          <a:cs typeface="+mn-cs"/>
                        </a:rPr>
                        <a:t> </a:t>
                      </a:r>
                      <a:r>
                        <a:rPr lang="ru-RU" sz="1200" b="0" i="0" kern="1200" dirty="0" smtClean="0">
                          <a:solidFill>
                            <a:schemeClr val="dk1"/>
                          </a:solidFill>
                          <a:effectLst/>
                          <a:latin typeface="+mn-lt"/>
                          <a:ea typeface="+mn-ea"/>
                          <a:cs typeface="+mn-cs"/>
                        </a:rPr>
                        <a:t>По учебным предметам "Изобразительное искусство", "Музыка" и "Физическая культура" допускается указание отметки "зачтено".</a:t>
                      </a:r>
                    </a:p>
                    <a:p>
                      <a:r>
                        <a:rPr lang="ru-RU" sz="1200" i="1" kern="1200" dirty="0" smtClean="0">
                          <a:solidFill>
                            <a:srgbClr val="FF0000"/>
                          </a:solidFill>
                          <a:latin typeface="+mn-lt"/>
                          <a:ea typeface="+mn-ea"/>
                          <a:cs typeface="+mn-cs"/>
                        </a:rPr>
                        <a:t>Было:</a:t>
                      </a:r>
                      <a:r>
                        <a:rPr lang="ru-RU" sz="1200" i="1" kern="1200" baseline="0" dirty="0" smtClean="0">
                          <a:solidFill>
                            <a:srgbClr val="FF0000"/>
                          </a:solidFill>
                          <a:latin typeface="+mn-lt"/>
                          <a:ea typeface="+mn-ea"/>
                          <a:cs typeface="+mn-cs"/>
                        </a:rPr>
                        <a:t> </a:t>
                      </a:r>
                    </a:p>
                    <a:p>
                      <a:r>
                        <a:rPr lang="ru-RU" sz="1200" i="1" kern="1200" baseline="0" dirty="0" smtClean="0">
                          <a:solidFill>
                            <a:schemeClr val="dk1"/>
                          </a:solidFill>
                          <a:latin typeface="+mn-lt"/>
                          <a:ea typeface="+mn-ea"/>
                          <a:cs typeface="+mn-cs"/>
                        </a:rPr>
                        <a:t>не позднее 10 дней</a:t>
                      </a:r>
                      <a:endParaRPr lang="ru-RU" sz="1200" i="1" kern="1200" dirty="0" smtClean="0">
                        <a:solidFill>
                          <a:schemeClr val="dk1"/>
                        </a:solidFill>
                        <a:latin typeface="+mn-lt"/>
                        <a:ea typeface="+mn-ea"/>
                        <a:cs typeface="+mn-cs"/>
                      </a:endParaRPr>
                    </a:p>
                  </a:txBody>
                  <a:tcPr marL="91442" marR="91442" marT="45706" marB="45706">
                    <a:solidFill>
                      <a:schemeClr val="tx2">
                        <a:lumMod val="40000"/>
                        <a:lumOff val="60000"/>
                      </a:schemeClr>
                    </a:solidFill>
                  </a:tcPr>
                </a:tc>
                <a:tc>
                  <a:txBody>
                    <a:bodyPr/>
                    <a:lstStyle/>
                    <a:p>
                      <a:r>
                        <a:rPr lang="ru-RU" sz="1200" i="1" baseline="0" dirty="0" smtClean="0">
                          <a:solidFill>
                            <a:schemeClr val="tx1"/>
                          </a:solidFill>
                        </a:rPr>
                        <a:t>Учесть в локальном нормативном акте, распорядительном акте, регулирующих порядок выдачи аттестатов</a:t>
                      </a:r>
                    </a:p>
                    <a:p>
                      <a:r>
                        <a:rPr lang="ru-RU" sz="1200" i="1" baseline="0" dirty="0" smtClean="0">
                          <a:solidFill>
                            <a:schemeClr val="tx1"/>
                          </a:solidFill>
                        </a:rPr>
                        <a:t>Учесть при заполнении аттестатов, книги учета выдачи аттестатов.</a:t>
                      </a:r>
                    </a:p>
                    <a:p>
                      <a:r>
                        <a:rPr lang="ru-RU" sz="1200" i="1" baseline="0" dirty="0" smtClean="0">
                          <a:solidFill>
                            <a:schemeClr val="tx1"/>
                          </a:solidFill>
                        </a:rPr>
                        <a:t>Учесть при проведении текущей, промежуточной аттестации по предметам </a:t>
                      </a:r>
                      <a:r>
                        <a:rPr lang="ru-RU" sz="1200" i="1" kern="1200" baseline="0" dirty="0" smtClean="0">
                          <a:solidFill>
                            <a:schemeClr val="tx1"/>
                          </a:solidFill>
                          <a:latin typeface="+mn-lt"/>
                          <a:ea typeface="+mn-ea"/>
                          <a:cs typeface="+mn-cs"/>
                        </a:rPr>
                        <a:t>«Изобразительное искусство», «Музыка», «Физическая культура».</a:t>
                      </a:r>
                    </a:p>
                  </a:txBody>
                  <a:tcPr marL="91442" marR="91442" marT="45706" marB="45706">
                    <a:solidFill>
                      <a:schemeClr val="tx2">
                        <a:lumMod val="40000"/>
                        <a:lumOff val="60000"/>
                      </a:schemeClr>
                    </a:solidFill>
                  </a:tcPr>
                </a:tc>
                <a:extLst>
                  <a:ext uri="{0D108BD9-81ED-4DB2-BD59-A6C34878D82A}">
                    <a16:rowId xmlns:a16="http://schemas.microsoft.com/office/drawing/2014/main" val="3000611241"/>
                  </a:ext>
                </a:extLst>
              </a:tr>
            </a:tbl>
          </a:graphicData>
        </a:graphic>
      </p:graphicFrame>
      <p:sp>
        <p:nvSpPr>
          <p:cNvPr id="21521" name="Номер слайда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fld id="{AB1560E6-3AD6-4E54-AEE9-7B84540C65CA}" type="slidenum">
              <a:rPr lang="en-US" altLang="ru-RU" smtClean="0">
                <a:solidFill>
                  <a:schemeClr val="tx2"/>
                </a:solidFill>
              </a:rPr>
              <a:pPr/>
              <a:t>15</a:t>
            </a:fld>
            <a:endParaRPr lang="en-US" altLang="ru-RU" smtClean="0">
              <a:solidFill>
                <a:schemeClr val="tx2"/>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Заголовок 1"/>
          <p:cNvSpPr>
            <a:spLocks noGrp="1"/>
          </p:cNvSpPr>
          <p:nvPr>
            <p:ph type="title"/>
          </p:nvPr>
        </p:nvSpPr>
        <p:spPr>
          <a:xfrm>
            <a:off x="1371600" y="685800"/>
            <a:ext cx="9601200" cy="979488"/>
          </a:xfrm>
        </p:spPr>
        <p:txBody>
          <a:bodyPr/>
          <a:lstStyle/>
          <a:p>
            <a:pPr algn="ctr" eaLnBrk="1" hangingPunct="1"/>
            <a:r>
              <a:rPr lang="ru-RU" altLang="ru-RU" smtClean="0">
                <a:solidFill>
                  <a:schemeClr val="tx1"/>
                </a:solidFill>
              </a:rPr>
              <a:t>Спасибо за внимание!</a:t>
            </a:r>
          </a:p>
        </p:txBody>
      </p:sp>
      <p:graphicFrame>
        <p:nvGraphicFramePr>
          <p:cNvPr id="5" name="Объект 3"/>
          <p:cNvGraphicFramePr>
            <a:graphicFrameLocks/>
          </p:cNvGraphicFramePr>
          <p:nvPr/>
        </p:nvGraphicFramePr>
        <p:xfrm>
          <a:off x="1182688" y="1906588"/>
          <a:ext cx="9537700" cy="4160837"/>
        </p:xfrm>
        <a:graphic>
          <a:graphicData uri="http://schemas.openxmlformats.org/drawingml/2006/table">
            <a:tbl>
              <a:tblPr firstRow="1" bandRow="1">
                <a:tableStyleId>{5C22544A-7EE6-4342-B048-85BDC9FD1C3A}</a:tableStyleId>
              </a:tblPr>
              <a:tblGrid>
                <a:gridCol w="4791202">
                  <a:extLst>
                    <a:ext uri="{9D8B030D-6E8A-4147-A177-3AD203B41FA5}">
                      <a16:colId xmlns:a16="http://schemas.microsoft.com/office/drawing/2014/main" val="2498036907"/>
                    </a:ext>
                  </a:extLst>
                </a:gridCol>
                <a:gridCol w="4746498">
                  <a:extLst>
                    <a:ext uri="{9D8B030D-6E8A-4147-A177-3AD203B41FA5}">
                      <a16:colId xmlns:a16="http://schemas.microsoft.com/office/drawing/2014/main" val="889869941"/>
                    </a:ext>
                  </a:extLst>
                </a:gridCol>
              </a:tblGrid>
              <a:tr h="742006">
                <a:tc>
                  <a:txBody>
                    <a:bodyPr/>
                    <a:lstStyle/>
                    <a:p>
                      <a:r>
                        <a:rPr lang="ru-RU" sz="1400" dirty="0" smtClean="0">
                          <a:solidFill>
                            <a:schemeClr val="tx1"/>
                          </a:solidFill>
                        </a:rPr>
                        <a:t>Федеральные документы </a:t>
                      </a:r>
                      <a:r>
                        <a:rPr lang="ru-RU" sz="1400" baseline="0" dirty="0" smtClean="0">
                          <a:solidFill>
                            <a:schemeClr val="tx1"/>
                          </a:solidFill>
                        </a:rPr>
                        <a:t> (в актуальной редакции)</a:t>
                      </a:r>
                      <a:endParaRPr lang="ru-RU" sz="1400" dirty="0">
                        <a:solidFill>
                          <a:schemeClr val="tx1"/>
                        </a:solidFill>
                      </a:endParaRPr>
                    </a:p>
                  </a:txBody>
                  <a:tcPr marL="91432" marR="91432" marT="45709" marB="45709">
                    <a:solidFill>
                      <a:schemeClr val="tx2">
                        <a:lumMod val="40000"/>
                        <a:lumOff val="60000"/>
                      </a:schemeClr>
                    </a:solidFill>
                  </a:tcPr>
                </a:tc>
                <a:tc>
                  <a:txBody>
                    <a:bodyPr/>
                    <a:lstStyle/>
                    <a:p>
                      <a:r>
                        <a:rPr lang="ru-RU" sz="1400" dirty="0" smtClean="0">
                          <a:solidFill>
                            <a:schemeClr val="tx1"/>
                          </a:solidFill>
                        </a:rPr>
                        <a:t>Информирование об изменениях законодательства,</a:t>
                      </a:r>
                      <a:r>
                        <a:rPr lang="ru-RU" sz="1400" baseline="0" dirty="0" smtClean="0">
                          <a:solidFill>
                            <a:schemeClr val="tx1"/>
                          </a:solidFill>
                        </a:rPr>
                        <a:t> об обязательных требованиях</a:t>
                      </a:r>
                      <a:endParaRPr lang="ru-RU" sz="1400" dirty="0" smtClean="0">
                        <a:solidFill>
                          <a:schemeClr val="tx1"/>
                        </a:solidFill>
                      </a:endParaRPr>
                    </a:p>
                  </a:txBody>
                  <a:tcPr marL="91432" marR="91432" marT="45709" marB="45709">
                    <a:solidFill>
                      <a:schemeClr val="tx2">
                        <a:lumMod val="40000"/>
                        <a:lumOff val="60000"/>
                      </a:schemeClr>
                    </a:solidFill>
                  </a:tcPr>
                </a:tc>
                <a:extLst>
                  <a:ext uri="{0D108BD9-81ED-4DB2-BD59-A6C34878D82A}">
                    <a16:rowId xmlns:a16="http://schemas.microsoft.com/office/drawing/2014/main" val="3377044767"/>
                  </a:ext>
                </a:extLst>
              </a:tr>
              <a:tr h="3418831">
                <a:tc>
                  <a:txBody>
                    <a:bodyPr/>
                    <a:lstStyle/>
                    <a:p>
                      <a:pPr fontAlgn="ctr"/>
                      <a:r>
                        <a:rPr lang="ru-RU" sz="1600" kern="1200" dirty="0" smtClean="0">
                          <a:solidFill>
                            <a:schemeClr val="tx1"/>
                          </a:solidFill>
                          <a:latin typeface="+mn-lt"/>
                          <a:ea typeface="+mn-ea"/>
                          <a:cs typeface="+mn-cs"/>
                        </a:rPr>
                        <a:t>Главная</a:t>
                      </a:r>
                    </a:p>
                    <a:p>
                      <a:pPr fontAlgn="ctr"/>
                      <a:r>
                        <a:rPr lang="ru-RU" sz="1600" kern="1200" dirty="0" smtClean="0">
                          <a:solidFill>
                            <a:schemeClr val="tx1"/>
                          </a:solidFill>
                          <a:latin typeface="+mn-lt"/>
                          <a:ea typeface="+mn-ea"/>
                          <a:cs typeface="+mn-cs"/>
                        </a:rPr>
                        <a:t>Деятельность Министерства образования Тверской области</a:t>
                      </a:r>
                    </a:p>
                    <a:p>
                      <a:pPr fontAlgn="ctr"/>
                      <a:r>
                        <a:rPr lang="ru-RU" sz="1600" kern="1200" dirty="0" smtClean="0">
                          <a:solidFill>
                            <a:schemeClr val="tx1"/>
                          </a:solidFill>
                          <a:latin typeface="+mn-lt"/>
                          <a:ea typeface="+mn-ea"/>
                          <a:cs typeface="+mn-cs"/>
                        </a:rPr>
                        <a:t>Государственный контроль (надзор) в сфере образования</a:t>
                      </a:r>
                    </a:p>
                    <a:p>
                      <a:pPr fontAlgn="ctr"/>
                      <a:r>
                        <a:rPr lang="ru-RU" sz="1600" kern="1200" dirty="0" smtClean="0">
                          <a:solidFill>
                            <a:schemeClr val="tx1"/>
                          </a:solidFill>
                          <a:latin typeface="+mn-lt"/>
                          <a:ea typeface="+mn-ea"/>
                          <a:cs typeface="+mn-cs"/>
                        </a:rPr>
                        <a:t>Нормативные документы</a:t>
                      </a:r>
                    </a:p>
                    <a:p>
                      <a:pPr fontAlgn="ctr"/>
                      <a:r>
                        <a:rPr lang="ru-RU" sz="1600" kern="1200" dirty="0" smtClean="0">
                          <a:solidFill>
                            <a:schemeClr val="tx1"/>
                          </a:solidFill>
                          <a:latin typeface="+mn-lt"/>
                          <a:ea typeface="+mn-ea"/>
                          <a:cs typeface="+mn-cs"/>
                        </a:rPr>
                        <a:t>Федеральный уровень</a:t>
                      </a:r>
                    </a:p>
                    <a:p>
                      <a:endParaRPr lang="ru-RU" sz="1800" kern="1200" dirty="0" smtClean="0">
                        <a:solidFill>
                          <a:srgbClr val="C00000"/>
                        </a:solidFill>
                        <a:effectLst/>
                        <a:latin typeface="+mn-lt"/>
                        <a:ea typeface="+mn-ea"/>
                        <a:cs typeface="+mn-cs"/>
                      </a:endParaRPr>
                    </a:p>
                    <a:p>
                      <a:endParaRPr lang="ru-RU" sz="1800" kern="1200" dirty="0" smtClean="0">
                        <a:solidFill>
                          <a:srgbClr val="C00000"/>
                        </a:solidFill>
                        <a:effectLst/>
                        <a:latin typeface="+mn-lt"/>
                        <a:ea typeface="+mn-ea"/>
                        <a:cs typeface="+mn-cs"/>
                      </a:endParaRPr>
                    </a:p>
                    <a:p>
                      <a:r>
                        <a:rPr lang="en-US" sz="1800" kern="1200" dirty="0" smtClean="0">
                          <a:solidFill>
                            <a:srgbClr val="7030A0"/>
                          </a:solidFill>
                          <a:effectLst/>
                          <a:latin typeface="+mn-lt"/>
                          <a:ea typeface="+mn-ea"/>
                          <a:cs typeface="+mn-cs"/>
                        </a:rPr>
                        <a:t>https://</a:t>
                      </a:r>
                      <a:r>
                        <a:rPr lang="ru-RU" sz="1800" kern="1200" dirty="0" err="1" smtClean="0">
                          <a:solidFill>
                            <a:srgbClr val="7030A0"/>
                          </a:solidFill>
                          <a:effectLst/>
                          <a:latin typeface="+mn-lt"/>
                          <a:ea typeface="+mn-ea"/>
                          <a:cs typeface="+mn-cs"/>
                        </a:rPr>
                        <a:t>минобр.тверскаяобласть.рф</a:t>
                      </a:r>
                      <a:r>
                        <a:rPr lang="ru-RU" sz="1800" kern="1200" dirty="0" smtClean="0">
                          <a:solidFill>
                            <a:srgbClr val="7030A0"/>
                          </a:solidFill>
                          <a:effectLst/>
                          <a:latin typeface="+mn-lt"/>
                          <a:ea typeface="+mn-ea"/>
                          <a:cs typeface="+mn-cs"/>
                        </a:rPr>
                        <a:t>/</a:t>
                      </a:r>
                      <a:r>
                        <a:rPr lang="en-US" sz="1800" kern="1200" dirty="0" err="1" smtClean="0">
                          <a:solidFill>
                            <a:srgbClr val="7030A0"/>
                          </a:solidFill>
                          <a:effectLst/>
                          <a:latin typeface="+mn-lt"/>
                          <a:ea typeface="+mn-ea"/>
                          <a:cs typeface="+mn-cs"/>
                        </a:rPr>
                        <a:t>deyatelnost-iogv</a:t>
                      </a:r>
                      <a:r>
                        <a:rPr lang="en-US" sz="1800" kern="1200" dirty="0" smtClean="0">
                          <a:solidFill>
                            <a:srgbClr val="7030A0"/>
                          </a:solidFill>
                          <a:effectLst/>
                          <a:latin typeface="+mn-lt"/>
                          <a:ea typeface="+mn-ea"/>
                          <a:cs typeface="+mn-cs"/>
                        </a:rPr>
                        <a:t>/</a:t>
                      </a:r>
                      <a:r>
                        <a:rPr lang="en-US" sz="1800" kern="1200" dirty="0" err="1" smtClean="0">
                          <a:solidFill>
                            <a:srgbClr val="7030A0"/>
                          </a:solidFill>
                          <a:effectLst/>
                          <a:latin typeface="+mn-lt"/>
                          <a:ea typeface="+mn-ea"/>
                          <a:cs typeface="+mn-cs"/>
                        </a:rPr>
                        <a:t>gos-kontrol</a:t>
                      </a:r>
                      <a:r>
                        <a:rPr lang="en-US" sz="1800" kern="1200" dirty="0" smtClean="0">
                          <a:solidFill>
                            <a:srgbClr val="7030A0"/>
                          </a:solidFill>
                          <a:effectLst/>
                          <a:latin typeface="+mn-lt"/>
                          <a:ea typeface="+mn-ea"/>
                          <a:cs typeface="+mn-cs"/>
                        </a:rPr>
                        <a:t>/</a:t>
                      </a:r>
                      <a:r>
                        <a:rPr lang="en-US" sz="1800" kern="1200" dirty="0" err="1" smtClean="0">
                          <a:solidFill>
                            <a:srgbClr val="7030A0"/>
                          </a:solidFill>
                          <a:effectLst/>
                          <a:latin typeface="+mn-lt"/>
                          <a:ea typeface="+mn-ea"/>
                          <a:cs typeface="+mn-cs"/>
                        </a:rPr>
                        <a:t>normativnye-dokumenty</a:t>
                      </a:r>
                      <a:r>
                        <a:rPr lang="en-US" sz="1800" kern="1200" dirty="0" smtClean="0">
                          <a:solidFill>
                            <a:srgbClr val="7030A0"/>
                          </a:solidFill>
                          <a:effectLst/>
                          <a:latin typeface="+mn-lt"/>
                          <a:ea typeface="+mn-ea"/>
                          <a:cs typeface="+mn-cs"/>
                        </a:rPr>
                        <a:t>/</a:t>
                      </a:r>
                      <a:r>
                        <a:rPr lang="en-US" sz="1800" kern="1200" dirty="0" err="1" smtClean="0">
                          <a:solidFill>
                            <a:srgbClr val="7030A0"/>
                          </a:solidFill>
                          <a:effectLst/>
                          <a:latin typeface="+mn-lt"/>
                          <a:ea typeface="+mn-ea"/>
                          <a:cs typeface="+mn-cs"/>
                        </a:rPr>
                        <a:t>federalnyy-uroven</a:t>
                      </a:r>
                      <a:r>
                        <a:rPr lang="en-US" sz="1800" kern="1200" dirty="0" smtClean="0">
                          <a:solidFill>
                            <a:srgbClr val="7030A0"/>
                          </a:solidFill>
                          <a:effectLst/>
                          <a:latin typeface="+mn-lt"/>
                          <a:ea typeface="+mn-ea"/>
                          <a:cs typeface="+mn-cs"/>
                        </a:rPr>
                        <a:t>/</a:t>
                      </a:r>
                      <a:endParaRPr lang="ru-RU" sz="1800" kern="1200" dirty="0">
                        <a:solidFill>
                          <a:srgbClr val="7030A0"/>
                        </a:solidFill>
                        <a:effectLst/>
                        <a:latin typeface="+mn-lt"/>
                        <a:ea typeface="+mn-ea"/>
                        <a:cs typeface="+mn-cs"/>
                      </a:endParaRPr>
                    </a:p>
                  </a:txBody>
                  <a:tcPr marL="91432" marR="91432" marT="45709" marB="45709">
                    <a:solidFill>
                      <a:schemeClr val="tx2">
                        <a:lumMod val="40000"/>
                        <a:lumOff val="60000"/>
                      </a:schemeClr>
                    </a:solidFill>
                  </a:tcPr>
                </a:tc>
                <a:tc>
                  <a:txBody>
                    <a:bodyPr/>
                    <a:lstStyle/>
                    <a:p>
                      <a:pPr fontAlgn="ctr"/>
                      <a:r>
                        <a:rPr lang="ru-RU" sz="1600" dirty="0" smtClean="0"/>
                        <a:t>Главная</a:t>
                      </a:r>
                    </a:p>
                    <a:p>
                      <a:pPr fontAlgn="ctr"/>
                      <a:r>
                        <a:rPr lang="ru-RU" sz="1600" dirty="0" smtClean="0"/>
                        <a:t>Деятельность Министерства образования Тверской области</a:t>
                      </a:r>
                    </a:p>
                    <a:p>
                      <a:pPr fontAlgn="ctr"/>
                      <a:r>
                        <a:rPr lang="ru-RU" sz="1600" dirty="0" smtClean="0"/>
                        <a:t>Государственный контроль (надзор) в сфере образования</a:t>
                      </a:r>
                    </a:p>
                    <a:p>
                      <a:pPr fontAlgn="ctr"/>
                      <a:r>
                        <a:rPr lang="ru-RU" sz="1600" dirty="0" smtClean="0"/>
                        <a:t>Информационно-аналитические материалы</a:t>
                      </a:r>
                    </a:p>
                    <a:p>
                      <a:endParaRPr lang="ru-RU" sz="1200" i="1" kern="1200" dirty="0" smtClean="0">
                        <a:solidFill>
                          <a:schemeClr val="dk1"/>
                        </a:solidFill>
                        <a:latin typeface="+mn-lt"/>
                        <a:ea typeface="+mn-ea"/>
                        <a:cs typeface="+mn-cs"/>
                      </a:endParaRPr>
                    </a:p>
                    <a:p>
                      <a:endParaRPr lang="ru-RU" sz="1200" i="1" kern="1200" dirty="0" smtClean="0">
                        <a:solidFill>
                          <a:schemeClr val="dk1"/>
                        </a:solidFill>
                        <a:latin typeface="+mn-lt"/>
                        <a:ea typeface="+mn-ea"/>
                        <a:cs typeface="+mn-cs"/>
                      </a:endParaRPr>
                    </a:p>
                    <a:p>
                      <a:endParaRPr lang="ru-RU" sz="1200" i="1" kern="1200" dirty="0" smtClean="0">
                        <a:solidFill>
                          <a:schemeClr val="dk1"/>
                        </a:solidFill>
                        <a:latin typeface="+mn-lt"/>
                        <a:ea typeface="+mn-ea"/>
                        <a:cs typeface="+mn-cs"/>
                      </a:endParaRPr>
                    </a:p>
                    <a:p>
                      <a:endParaRPr lang="ru-RU" sz="1800" kern="1200" dirty="0" smtClean="0">
                        <a:solidFill>
                          <a:srgbClr val="7030A0"/>
                        </a:solidFill>
                        <a:effectLst/>
                        <a:latin typeface="+mn-lt"/>
                        <a:ea typeface="+mn-ea"/>
                        <a:cs typeface="+mn-cs"/>
                      </a:endParaRPr>
                    </a:p>
                    <a:p>
                      <a:r>
                        <a:rPr lang="en-US" sz="1800" kern="1200" dirty="0" smtClean="0">
                          <a:solidFill>
                            <a:srgbClr val="7030A0"/>
                          </a:solidFill>
                          <a:effectLst/>
                          <a:latin typeface="+mn-lt"/>
                          <a:ea typeface="+mn-ea"/>
                          <a:cs typeface="+mn-cs"/>
                        </a:rPr>
                        <a:t>https://</a:t>
                      </a:r>
                      <a:r>
                        <a:rPr lang="ru-RU" sz="1800" kern="1200" dirty="0" err="1" smtClean="0">
                          <a:solidFill>
                            <a:srgbClr val="7030A0"/>
                          </a:solidFill>
                          <a:effectLst/>
                          <a:latin typeface="+mn-lt"/>
                          <a:ea typeface="+mn-ea"/>
                          <a:cs typeface="+mn-cs"/>
                        </a:rPr>
                        <a:t>минобр.тверскаяобласть.рф</a:t>
                      </a:r>
                      <a:r>
                        <a:rPr lang="ru-RU" sz="1800" kern="1200" dirty="0" smtClean="0">
                          <a:solidFill>
                            <a:srgbClr val="7030A0"/>
                          </a:solidFill>
                          <a:effectLst/>
                          <a:latin typeface="+mn-lt"/>
                          <a:ea typeface="+mn-ea"/>
                          <a:cs typeface="+mn-cs"/>
                        </a:rPr>
                        <a:t>/</a:t>
                      </a:r>
                      <a:r>
                        <a:rPr lang="en-US" sz="1800" kern="1200" dirty="0" err="1" smtClean="0">
                          <a:solidFill>
                            <a:srgbClr val="7030A0"/>
                          </a:solidFill>
                          <a:effectLst/>
                          <a:latin typeface="+mn-lt"/>
                          <a:ea typeface="+mn-ea"/>
                          <a:cs typeface="+mn-cs"/>
                        </a:rPr>
                        <a:t>deyatelnost-iogv</a:t>
                      </a:r>
                      <a:r>
                        <a:rPr lang="en-US" sz="1800" kern="1200" dirty="0" smtClean="0">
                          <a:solidFill>
                            <a:srgbClr val="7030A0"/>
                          </a:solidFill>
                          <a:effectLst/>
                          <a:latin typeface="+mn-lt"/>
                          <a:ea typeface="+mn-ea"/>
                          <a:cs typeface="+mn-cs"/>
                        </a:rPr>
                        <a:t>/</a:t>
                      </a:r>
                      <a:r>
                        <a:rPr lang="en-US" sz="1800" kern="1200" dirty="0" err="1" smtClean="0">
                          <a:solidFill>
                            <a:srgbClr val="7030A0"/>
                          </a:solidFill>
                          <a:effectLst/>
                          <a:latin typeface="+mn-lt"/>
                          <a:ea typeface="+mn-ea"/>
                          <a:cs typeface="+mn-cs"/>
                        </a:rPr>
                        <a:t>gos-kontrol</a:t>
                      </a:r>
                      <a:r>
                        <a:rPr lang="en-US" sz="1800" kern="1200" dirty="0" smtClean="0">
                          <a:solidFill>
                            <a:srgbClr val="7030A0"/>
                          </a:solidFill>
                          <a:effectLst/>
                          <a:latin typeface="+mn-lt"/>
                          <a:ea typeface="+mn-ea"/>
                          <a:cs typeface="+mn-cs"/>
                        </a:rPr>
                        <a:t>/</a:t>
                      </a:r>
                      <a:r>
                        <a:rPr lang="en-US" sz="1800" kern="1200" dirty="0" err="1" smtClean="0">
                          <a:solidFill>
                            <a:srgbClr val="7030A0"/>
                          </a:solidFill>
                          <a:effectLst/>
                          <a:latin typeface="+mn-lt"/>
                          <a:ea typeface="+mn-ea"/>
                          <a:cs typeface="+mn-cs"/>
                        </a:rPr>
                        <a:t>informatsionno-analiticheskie-materialy</a:t>
                      </a:r>
                      <a:r>
                        <a:rPr lang="en-US" sz="1800" kern="1200" dirty="0" smtClean="0">
                          <a:solidFill>
                            <a:srgbClr val="7030A0"/>
                          </a:solidFill>
                          <a:effectLst/>
                          <a:latin typeface="+mn-lt"/>
                          <a:ea typeface="+mn-ea"/>
                          <a:cs typeface="+mn-cs"/>
                        </a:rPr>
                        <a:t>/</a:t>
                      </a:r>
                      <a:endParaRPr lang="ru-RU" sz="1800" kern="1200" dirty="0">
                        <a:solidFill>
                          <a:srgbClr val="7030A0"/>
                        </a:solidFill>
                        <a:effectLst/>
                        <a:latin typeface="+mn-lt"/>
                        <a:ea typeface="+mn-ea"/>
                        <a:cs typeface="+mn-cs"/>
                      </a:endParaRPr>
                    </a:p>
                  </a:txBody>
                  <a:tcPr marL="91432" marR="91432" marT="45709" marB="45709">
                    <a:solidFill>
                      <a:schemeClr val="tx2">
                        <a:lumMod val="40000"/>
                        <a:lumOff val="60000"/>
                      </a:schemeClr>
                    </a:solidFill>
                  </a:tcPr>
                </a:tc>
                <a:extLst>
                  <a:ext uri="{0D108BD9-81ED-4DB2-BD59-A6C34878D82A}">
                    <a16:rowId xmlns:a16="http://schemas.microsoft.com/office/drawing/2014/main" val="3000611241"/>
                  </a:ext>
                </a:extLst>
              </a:tr>
            </a:tbl>
          </a:graphicData>
        </a:graphic>
      </p:graphicFrame>
      <p:sp>
        <p:nvSpPr>
          <p:cNvPr id="22542" name="Номер слайда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fld id="{DB00A5EA-8074-4EA0-A733-38CEDCA65683}" type="slidenum">
              <a:rPr lang="en-US" altLang="ru-RU" smtClean="0">
                <a:solidFill>
                  <a:schemeClr val="tx2"/>
                </a:solidFill>
              </a:rPr>
              <a:pPr/>
              <a:t>16</a:t>
            </a:fld>
            <a:endParaRPr lang="en-US" altLang="ru-RU" smtClean="0">
              <a:solidFill>
                <a:schemeClr val="tx2"/>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1"/>
          <p:cNvSpPr>
            <a:spLocks noGrp="1"/>
          </p:cNvSpPr>
          <p:nvPr>
            <p:ph type="title"/>
          </p:nvPr>
        </p:nvSpPr>
        <p:spPr>
          <a:xfrm>
            <a:off x="703263" y="144463"/>
            <a:ext cx="10702925" cy="1257300"/>
          </a:xfrm>
        </p:spPr>
        <p:txBody>
          <a:bodyPr/>
          <a:lstStyle/>
          <a:p>
            <a:pPr eaLnBrk="1" hangingPunct="1"/>
            <a:r>
              <a:rPr lang="ru-RU" altLang="ru-RU" sz="3600" smtClean="0">
                <a:solidFill>
                  <a:schemeClr val="tx1"/>
                </a:solidFill>
              </a:rPr>
              <a:t>Федеральный закон от 29 декабря 2012 г. № 273-ФЗ «Об образовании в Российской Федерации» </a:t>
            </a:r>
            <a:endParaRPr lang="ru-RU" altLang="ru-RU" sz="3600" b="1" smtClean="0">
              <a:solidFill>
                <a:schemeClr val="tx1"/>
              </a:solidFill>
            </a:endParaRPr>
          </a:p>
        </p:txBody>
      </p:sp>
      <p:graphicFrame>
        <p:nvGraphicFramePr>
          <p:cNvPr id="4" name="Объект 3"/>
          <p:cNvGraphicFramePr>
            <a:graphicFrameLocks noGrp="1"/>
          </p:cNvGraphicFramePr>
          <p:nvPr>
            <p:ph idx="1"/>
          </p:nvPr>
        </p:nvGraphicFramePr>
        <p:xfrm>
          <a:off x="327025" y="1323975"/>
          <a:ext cx="11280775" cy="4181475"/>
        </p:xfrm>
        <a:graphic>
          <a:graphicData uri="http://schemas.openxmlformats.org/drawingml/2006/table">
            <a:tbl>
              <a:tblPr firstRow="1" bandRow="1">
                <a:tableStyleId>{5C22544A-7EE6-4342-B048-85BDC9FD1C3A}</a:tableStyleId>
              </a:tblPr>
              <a:tblGrid>
                <a:gridCol w="7344054">
                  <a:extLst>
                    <a:ext uri="{9D8B030D-6E8A-4147-A177-3AD203B41FA5}">
                      <a16:colId xmlns:a16="http://schemas.microsoft.com/office/drawing/2014/main" val="2498036907"/>
                    </a:ext>
                  </a:extLst>
                </a:gridCol>
                <a:gridCol w="3936721">
                  <a:extLst>
                    <a:ext uri="{9D8B030D-6E8A-4147-A177-3AD203B41FA5}">
                      <a16:colId xmlns:a16="http://schemas.microsoft.com/office/drawing/2014/main" val="889869941"/>
                    </a:ext>
                  </a:extLst>
                </a:gridCol>
              </a:tblGrid>
              <a:tr h="41814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0" i="0" kern="1200" dirty="0" smtClean="0">
                          <a:solidFill>
                            <a:schemeClr val="dk1"/>
                          </a:solidFill>
                          <a:effectLst/>
                          <a:latin typeface="+mn-lt"/>
                          <a:ea typeface="+mn-ea"/>
                          <a:cs typeface="+mn-cs"/>
                        </a:rPr>
                        <a:t>Федеральный закон от 14 июля 2022 г. N295-ФЗ «О внесении изменений в Федеральный закон «Об образовании в Российской Федерации»</a:t>
                      </a:r>
                    </a:p>
                    <a:p>
                      <a:pPr marL="0" marR="0" indent="0" algn="l" defTabSz="914400" rtl="0" eaLnBrk="1" fontAlgn="auto" latinLnBrk="0" hangingPunct="1">
                        <a:lnSpc>
                          <a:spcPct val="100000"/>
                        </a:lnSpc>
                        <a:spcBef>
                          <a:spcPts val="0"/>
                        </a:spcBef>
                        <a:spcAft>
                          <a:spcPts val="0"/>
                        </a:spcAft>
                        <a:buClrTx/>
                        <a:buSzTx/>
                        <a:buFontTx/>
                        <a:buNone/>
                        <a:tabLst/>
                        <a:defRPr/>
                      </a:pPr>
                      <a:endParaRPr lang="ru-RU" sz="1800" b="0" i="1"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ru-RU" sz="1800" b="0" i="1" kern="1200" dirty="0" smtClean="0">
                          <a:solidFill>
                            <a:schemeClr val="dk1"/>
                          </a:solidFill>
                          <a:effectLst/>
                          <a:latin typeface="+mn-lt"/>
                          <a:ea typeface="+mn-ea"/>
                          <a:cs typeface="+mn-cs"/>
                        </a:rPr>
                        <a:t>в части исключения из законодательства Российский Федерации понятия "образовательная услуга"</a:t>
                      </a:r>
                    </a:p>
                    <a:p>
                      <a:pPr marL="0" marR="0" indent="0" algn="l" defTabSz="914400" rtl="0" eaLnBrk="1" fontAlgn="auto" latinLnBrk="0" hangingPunct="1">
                        <a:lnSpc>
                          <a:spcPct val="100000"/>
                        </a:lnSpc>
                        <a:spcBef>
                          <a:spcPts val="0"/>
                        </a:spcBef>
                        <a:spcAft>
                          <a:spcPts val="0"/>
                        </a:spcAft>
                        <a:buClrTx/>
                        <a:buSzTx/>
                        <a:buFontTx/>
                        <a:buNone/>
                        <a:tabLst/>
                        <a:defRPr/>
                      </a:pPr>
                      <a:endParaRPr lang="ru-RU" sz="1600" b="0" i="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ru-RU" sz="1400" b="0" i="0" kern="1200" dirty="0" smtClean="0">
                          <a:solidFill>
                            <a:schemeClr val="dk1"/>
                          </a:solidFill>
                          <a:effectLst/>
                          <a:latin typeface="+mn-lt"/>
                          <a:ea typeface="+mn-ea"/>
                          <a:cs typeface="+mn-cs"/>
                        </a:rPr>
                        <a:t>Вступил в силу</a:t>
                      </a:r>
                      <a:r>
                        <a:rPr lang="ru-RU" sz="1400" b="0" i="0" kern="1200" baseline="0" dirty="0" smtClean="0">
                          <a:solidFill>
                            <a:schemeClr val="dk1"/>
                          </a:solidFill>
                          <a:effectLst/>
                          <a:latin typeface="+mn-lt"/>
                          <a:ea typeface="+mn-ea"/>
                          <a:cs typeface="+mn-cs"/>
                        </a:rPr>
                        <a:t> </a:t>
                      </a:r>
                      <a:r>
                        <a:rPr lang="ru-RU" sz="1400" b="0" i="0" kern="1200" dirty="0" smtClean="0">
                          <a:solidFill>
                            <a:schemeClr val="dk1"/>
                          </a:solidFill>
                          <a:effectLst/>
                          <a:latin typeface="+mn-lt"/>
                          <a:ea typeface="+mn-ea"/>
                          <a:cs typeface="+mn-cs"/>
                        </a:rPr>
                        <a:t>с 25 июля 2022 г.</a:t>
                      </a:r>
                    </a:p>
                  </a:txBody>
                  <a:tcPr marL="91441" marR="91441" marT="45702" marB="45702">
                    <a:solidFill>
                      <a:schemeClr val="tx2">
                        <a:lumMod val="40000"/>
                        <a:lumOff val="60000"/>
                      </a:schemeClr>
                    </a:solidFill>
                  </a:tcPr>
                </a:tc>
                <a:tc>
                  <a:txBody>
                    <a:bodyPr/>
                    <a:lstStyle/>
                    <a:p>
                      <a:endParaRPr lang="ru-RU" sz="1600" b="0" i="0" kern="1200" dirty="0" smtClean="0">
                        <a:solidFill>
                          <a:schemeClr val="dk1"/>
                        </a:solidFill>
                        <a:effectLst/>
                        <a:latin typeface="+mn-lt"/>
                        <a:ea typeface="+mn-ea"/>
                        <a:cs typeface="+mn-cs"/>
                      </a:endParaRPr>
                    </a:p>
                    <a:p>
                      <a:r>
                        <a:rPr lang="ru-RU" sz="1600" b="0" i="0" kern="1200" dirty="0" smtClean="0">
                          <a:solidFill>
                            <a:schemeClr val="dk1"/>
                          </a:solidFill>
                          <a:effectLst/>
                          <a:latin typeface="+mn-lt"/>
                          <a:ea typeface="+mn-ea"/>
                          <a:cs typeface="+mn-cs"/>
                        </a:rPr>
                        <a:t>слова "оказание государственных и муниципальных услуг в сфере образования" заменить словами "реализация образовательных программ";</a:t>
                      </a:r>
                    </a:p>
                    <a:p>
                      <a:endParaRPr lang="ru-RU" sz="1600" b="0" i="0" kern="1200" dirty="0" smtClean="0">
                        <a:solidFill>
                          <a:schemeClr val="dk1"/>
                        </a:solidFill>
                        <a:effectLst/>
                        <a:latin typeface="+mn-lt"/>
                        <a:ea typeface="+mn-ea"/>
                        <a:cs typeface="+mn-cs"/>
                      </a:endParaRPr>
                    </a:p>
                    <a:p>
                      <a:r>
                        <a:rPr lang="ru-RU" sz="1600" b="0" i="0" kern="1200" dirty="0" smtClean="0">
                          <a:solidFill>
                            <a:schemeClr val="dk1"/>
                          </a:solidFill>
                          <a:effectLst/>
                          <a:latin typeface="+mn-lt"/>
                          <a:ea typeface="+mn-ea"/>
                          <a:cs typeface="+mn-cs"/>
                        </a:rPr>
                        <a:t>Статьи 2, 36, 88, 99</a:t>
                      </a:r>
                      <a:endParaRPr lang="ru-RU" sz="1600" b="0" i="0" kern="1200" dirty="0">
                        <a:solidFill>
                          <a:schemeClr val="dk1"/>
                        </a:solidFill>
                        <a:effectLst/>
                        <a:latin typeface="+mn-lt"/>
                        <a:ea typeface="+mn-ea"/>
                        <a:cs typeface="+mn-cs"/>
                      </a:endParaRPr>
                    </a:p>
                  </a:txBody>
                  <a:tcPr marL="91441" marR="91441" marT="45702" marB="45702">
                    <a:solidFill>
                      <a:schemeClr val="tx2">
                        <a:lumMod val="40000"/>
                        <a:lumOff val="60000"/>
                      </a:schemeClr>
                    </a:solidFill>
                  </a:tcPr>
                </a:tc>
                <a:extLst>
                  <a:ext uri="{0D108BD9-81ED-4DB2-BD59-A6C34878D82A}">
                    <a16:rowId xmlns:a16="http://schemas.microsoft.com/office/drawing/2014/main" val="3000611241"/>
                  </a:ext>
                </a:extLst>
              </a:tr>
            </a:tbl>
          </a:graphicData>
        </a:graphic>
      </p:graphicFrame>
      <p:sp>
        <p:nvSpPr>
          <p:cNvPr id="8203" name="Номер слайда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fld id="{8295F688-EF33-4955-8A6D-0CDDFBE21533}" type="slidenum">
              <a:rPr lang="en-US" altLang="ru-RU" smtClean="0">
                <a:solidFill>
                  <a:schemeClr val="tx2"/>
                </a:solidFill>
              </a:rPr>
              <a:pPr/>
              <a:t>2</a:t>
            </a:fld>
            <a:endParaRPr lang="en-US" altLang="ru-RU" smtClean="0">
              <a:solidFill>
                <a:schemeClr val="tx2"/>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a:xfrm>
            <a:off x="703263" y="144463"/>
            <a:ext cx="10702925" cy="1257300"/>
          </a:xfrm>
        </p:spPr>
        <p:txBody>
          <a:bodyPr/>
          <a:lstStyle/>
          <a:p>
            <a:pPr eaLnBrk="1" hangingPunct="1"/>
            <a:r>
              <a:rPr lang="ru-RU" altLang="ru-RU" sz="3600" smtClean="0">
                <a:solidFill>
                  <a:schemeClr val="tx1"/>
                </a:solidFill>
              </a:rPr>
              <a:t>Федеральный закон от 29 декабря 2012 г. № 273-ФЗ «Об образовании в Российской Федерации»</a:t>
            </a:r>
            <a:endParaRPr lang="ru-RU" altLang="ru-RU" sz="3600" b="1" smtClean="0">
              <a:solidFill>
                <a:schemeClr val="tx1"/>
              </a:solidFill>
            </a:endParaRPr>
          </a:p>
        </p:txBody>
      </p:sp>
      <p:graphicFrame>
        <p:nvGraphicFramePr>
          <p:cNvPr id="4" name="Объект 3"/>
          <p:cNvGraphicFramePr>
            <a:graphicFrameLocks noGrp="1"/>
          </p:cNvGraphicFramePr>
          <p:nvPr>
            <p:ph idx="1"/>
          </p:nvPr>
        </p:nvGraphicFramePr>
        <p:xfrm>
          <a:off x="327025" y="1323975"/>
          <a:ext cx="11358563" cy="4700588"/>
        </p:xfrm>
        <a:graphic>
          <a:graphicData uri="http://schemas.openxmlformats.org/drawingml/2006/table">
            <a:tbl>
              <a:tblPr firstRow="1" bandRow="1">
                <a:tableStyleId>{5C22544A-7EE6-4342-B048-85BDC9FD1C3A}</a:tableStyleId>
              </a:tblPr>
              <a:tblGrid>
                <a:gridCol w="7970247">
                  <a:extLst>
                    <a:ext uri="{9D8B030D-6E8A-4147-A177-3AD203B41FA5}">
                      <a16:colId xmlns:a16="http://schemas.microsoft.com/office/drawing/2014/main" val="2498036907"/>
                    </a:ext>
                  </a:extLst>
                </a:gridCol>
                <a:gridCol w="2175453">
                  <a:extLst>
                    <a:ext uri="{9D8B030D-6E8A-4147-A177-3AD203B41FA5}">
                      <a16:colId xmlns:a16="http://schemas.microsoft.com/office/drawing/2014/main" val="889869941"/>
                    </a:ext>
                  </a:extLst>
                </a:gridCol>
                <a:gridCol w="1212863">
                  <a:extLst>
                    <a:ext uri="{9D8B030D-6E8A-4147-A177-3AD203B41FA5}">
                      <a16:colId xmlns:a16="http://schemas.microsoft.com/office/drawing/2014/main" val="2236736935"/>
                    </a:ext>
                  </a:extLst>
                </a:gridCol>
              </a:tblGrid>
              <a:tr h="518171">
                <a:tc>
                  <a:txBody>
                    <a:bodyPr/>
                    <a:lstStyle/>
                    <a:p>
                      <a:r>
                        <a:rPr lang="ru-RU" sz="1400" dirty="0" smtClean="0">
                          <a:solidFill>
                            <a:schemeClr val="tx1"/>
                          </a:solidFill>
                        </a:rPr>
                        <a:t>Содержание</a:t>
                      </a:r>
                      <a:r>
                        <a:rPr lang="ru-RU" sz="1400" baseline="0" dirty="0" smtClean="0">
                          <a:solidFill>
                            <a:schemeClr val="tx1"/>
                          </a:solidFill>
                        </a:rPr>
                        <a:t> структурной единицы</a:t>
                      </a:r>
                      <a:endParaRPr lang="ru-RU" sz="1400" dirty="0">
                        <a:solidFill>
                          <a:schemeClr val="tx1"/>
                        </a:solidFill>
                      </a:endParaRPr>
                    </a:p>
                  </a:txBody>
                  <a:tcPr marL="91447" marR="91447" marT="45712" marB="45712">
                    <a:solidFill>
                      <a:schemeClr val="tx2">
                        <a:lumMod val="40000"/>
                        <a:lumOff val="60000"/>
                      </a:schemeClr>
                    </a:solidFill>
                  </a:tcPr>
                </a:tc>
                <a:tc>
                  <a:txBody>
                    <a:bodyPr/>
                    <a:lstStyle/>
                    <a:p>
                      <a:r>
                        <a:rPr lang="ru-RU" sz="1400" dirty="0" smtClean="0">
                          <a:solidFill>
                            <a:schemeClr val="tx1"/>
                          </a:solidFill>
                        </a:rPr>
                        <a:t>Дополнительная информация</a:t>
                      </a:r>
                    </a:p>
                  </a:txBody>
                  <a:tcPr marL="91447" marR="91447" marT="45712" marB="45712">
                    <a:solidFill>
                      <a:schemeClr val="tx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b="1" kern="1200" dirty="0" smtClean="0">
                          <a:solidFill>
                            <a:schemeClr val="tx1"/>
                          </a:solidFill>
                          <a:effectLst/>
                          <a:latin typeface="+mn-lt"/>
                          <a:ea typeface="+mn-ea"/>
                          <a:cs typeface="+mn-cs"/>
                        </a:rPr>
                        <a:t>Примечания</a:t>
                      </a:r>
                      <a:endParaRPr lang="ru-RU" sz="1100" dirty="0" smtClean="0">
                        <a:solidFill>
                          <a:schemeClr val="tx1"/>
                        </a:solidFill>
                      </a:endParaRPr>
                    </a:p>
                    <a:p>
                      <a:endParaRPr lang="ru-RU" sz="1400" dirty="0" smtClean="0">
                        <a:solidFill>
                          <a:schemeClr val="tx1"/>
                        </a:solidFill>
                      </a:endParaRPr>
                    </a:p>
                  </a:txBody>
                  <a:tcPr marL="91447" marR="91447" marT="45712" marB="45712">
                    <a:solidFill>
                      <a:schemeClr val="tx2">
                        <a:lumMod val="40000"/>
                        <a:lumOff val="60000"/>
                      </a:schemeClr>
                    </a:solidFill>
                  </a:tcPr>
                </a:tc>
                <a:extLst>
                  <a:ext uri="{0D108BD9-81ED-4DB2-BD59-A6C34878D82A}">
                    <a16:rowId xmlns:a16="http://schemas.microsoft.com/office/drawing/2014/main" val="3377044767"/>
                  </a:ext>
                </a:extLst>
              </a:tr>
              <a:tr h="41824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b="1" kern="1200" dirty="0" smtClean="0">
                          <a:solidFill>
                            <a:schemeClr val="tx1"/>
                          </a:solidFill>
                          <a:effectLst/>
                          <a:latin typeface="+mn-lt"/>
                          <a:ea typeface="+mn-ea"/>
                          <a:cs typeface="+mn-cs"/>
                        </a:rPr>
                        <a:t>Статья 47. Правовой статус педагогических работников. Права и свободы педагогических работников, гарантии их реализации</a:t>
                      </a:r>
                    </a:p>
                    <a:p>
                      <a:pPr marL="0" marR="0" indent="0" algn="l" defTabSz="914400" rtl="0" eaLnBrk="1" fontAlgn="auto" latinLnBrk="0" hangingPunct="1">
                        <a:lnSpc>
                          <a:spcPct val="100000"/>
                        </a:lnSpc>
                        <a:spcBef>
                          <a:spcPts val="0"/>
                        </a:spcBef>
                        <a:spcAft>
                          <a:spcPts val="0"/>
                        </a:spcAft>
                        <a:buClrTx/>
                        <a:buSzTx/>
                        <a:buFontTx/>
                        <a:buNone/>
                        <a:tabLst/>
                        <a:defRPr/>
                      </a:pPr>
                      <a:r>
                        <a:rPr lang="ru-RU" sz="1400" b="0" i="0" kern="1200" dirty="0" smtClean="0">
                          <a:solidFill>
                            <a:schemeClr val="dk1"/>
                          </a:solidFill>
                          <a:effectLst/>
                          <a:latin typeface="+mn-lt"/>
                          <a:ea typeface="+mn-ea"/>
                          <a:cs typeface="+mn-cs"/>
                        </a:rPr>
                        <a:t>Статья 47 дополнена частями 6.1, 6.2 с 14 июля 2022 г. - Федеральный закон от 14 июля 2022 г. N 298-ФЗ</a:t>
                      </a:r>
                      <a:endParaRPr lang="ru-RU" sz="1400" b="0" kern="1200" dirty="0" smtClean="0">
                        <a:solidFill>
                          <a:schemeClr val="tx1"/>
                        </a:solidFill>
                        <a:effectLst/>
                        <a:latin typeface="+mn-lt"/>
                        <a:ea typeface="+mn-ea"/>
                        <a:cs typeface="+mn-cs"/>
                      </a:endParaRPr>
                    </a:p>
                    <a:p>
                      <a:pPr algn="just"/>
                      <a:r>
                        <a:rPr lang="ru-RU" sz="1400" b="0" i="0" kern="1200" dirty="0" smtClean="0">
                          <a:solidFill>
                            <a:schemeClr val="dk1"/>
                          </a:solidFill>
                          <a:effectLst/>
                          <a:latin typeface="+mn-lt"/>
                          <a:ea typeface="+mn-ea"/>
                          <a:cs typeface="+mn-cs"/>
                        </a:rPr>
                        <a:t>6.1. Перечень документации, подготовка которой осуществляется педагогическими работниками при реализации основных общеобразовательных программ, утверждается федеральным органом исполнительной власти, осуществляющим функции по выработке и реализации государственной политики и нормативно-правовому регулированию в сфере общего образования. Орган государственной власти субъекта Российской Федерации, осуществляющий государственное управление в сфере образования, по согласованию с федеральным органом исполнительной власти, осуществляющим функции по выработке и реализации государственной политики и нормативно-правовому регулированию в сфере общего образования, вправе утвердить дополнительный перечень документации, подготовка которой осуществляется педагогическими работниками при реализации основных общеобразовательных программ.</a:t>
                      </a:r>
                    </a:p>
                    <a:p>
                      <a:pPr algn="just"/>
                      <a:r>
                        <a:rPr lang="ru-RU" sz="1400" b="0" kern="1200" dirty="0" smtClean="0">
                          <a:solidFill>
                            <a:schemeClr val="tx1"/>
                          </a:solidFill>
                          <a:effectLst/>
                          <a:latin typeface="+mn-lt"/>
                          <a:ea typeface="+mn-ea"/>
                          <a:cs typeface="+mn-cs"/>
                        </a:rPr>
                        <a:t>6.2. Не допускается возложение на педагогических работников общеобразовательных организаций работы, не предусмотренной частями 6 и 9 настоящей статьи, в том числе связанной с подготовкой документов, не включенных в перечни, указанные в части 6.1 настоящей статьи.</a:t>
                      </a:r>
                    </a:p>
                  </a:txBody>
                  <a:tcPr marL="91447" marR="91447" marT="45712" marB="45712">
                    <a:solidFill>
                      <a:schemeClr val="tx2">
                        <a:lumMod val="40000"/>
                        <a:lumOff val="60000"/>
                      </a:schemeClr>
                    </a:solidFill>
                  </a:tcPr>
                </a:tc>
                <a:tc>
                  <a:txBody>
                    <a:bodyPr/>
                    <a:lstStyle/>
                    <a:p>
                      <a:r>
                        <a:rPr lang="ru-RU" sz="1600" b="0" i="0" kern="1200" dirty="0" smtClean="0">
                          <a:solidFill>
                            <a:schemeClr val="dk1"/>
                          </a:solidFill>
                          <a:effectLst/>
                          <a:latin typeface="+mn-lt"/>
                          <a:ea typeface="+mn-ea"/>
                          <a:cs typeface="+mn-cs"/>
                        </a:rPr>
                        <a:t>Приказ Министерства просвещения РФ от 21 июля 2022 г. № 582</a:t>
                      </a:r>
                    </a:p>
                    <a:p>
                      <a:r>
                        <a:rPr lang="ru-RU" sz="1600" b="0" i="0" kern="1200" dirty="0" smtClean="0">
                          <a:solidFill>
                            <a:schemeClr val="dk1"/>
                          </a:solidFill>
                          <a:effectLst/>
                          <a:latin typeface="+mn-lt"/>
                          <a:ea typeface="+mn-ea"/>
                          <a:cs typeface="+mn-cs"/>
                        </a:rPr>
                        <a:t>"Об утверждении перечня документации, подготовка которой осуществляется педагогическими работниками при реализации основных общеобразовательных программ»</a:t>
                      </a:r>
                    </a:p>
                    <a:p>
                      <a:endParaRPr lang="ru-RU" sz="1600" b="0" i="0" u="none" strike="noStrike" kern="1200" dirty="0" smtClean="0">
                        <a:solidFill>
                          <a:schemeClr val="dk1"/>
                        </a:solidFill>
                        <a:effectLst/>
                        <a:latin typeface="+mn-lt"/>
                        <a:ea typeface="+mn-ea"/>
                        <a:cs typeface="+mn-cs"/>
                      </a:endParaRPr>
                    </a:p>
                    <a:p>
                      <a:r>
                        <a:rPr lang="ru-RU" sz="1200" b="0" i="1" u="none" strike="noStrike" kern="1200" dirty="0" smtClean="0">
                          <a:solidFill>
                            <a:schemeClr val="dk1"/>
                          </a:solidFill>
                          <a:effectLst/>
                          <a:latin typeface="+mn-lt"/>
                          <a:ea typeface="+mn-ea"/>
                          <a:cs typeface="+mn-cs"/>
                        </a:rPr>
                        <a:t>Вступил</a:t>
                      </a:r>
                      <a:r>
                        <a:rPr lang="ru-RU" sz="1200" b="0" i="1" u="none" strike="noStrike" kern="1200" baseline="0" dirty="0" smtClean="0">
                          <a:solidFill>
                            <a:schemeClr val="dk1"/>
                          </a:solidFill>
                          <a:effectLst/>
                          <a:latin typeface="+mn-lt"/>
                          <a:ea typeface="+mn-ea"/>
                          <a:cs typeface="+mn-cs"/>
                        </a:rPr>
                        <a:t> в силу 1</a:t>
                      </a:r>
                      <a:r>
                        <a:rPr lang="ru-RU" sz="1200" b="0" i="1" kern="1200" dirty="0" smtClean="0">
                          <a:solidFill>
                            <a:schemeClr val="dk1"/>
                          </a:solidFill>
                          <a:effectLst/>
                          <a:latin typeface="+mn-lt"/>
                          <a:ea typeface="+mn-ea"/>
                          <a:cs typeface="+mn-cs"/>
                        </a:rPr>
                        <a:t> сентября 2022 г.</a:t>
                      </a:r>
                      <a:endParaRPr lang="ru-RU" sz="1200" i="1" dirty="0"/>
                    </a:p>
                  </a:txBody>
                  <a:tcPr marL="91447" marR="91447" marT="45712" marB="45712">
                    <a:solidFill>
                      <a:schemeClr val="tx2">
                        <a:lumMod val="40000"/>
                        <a:lumOff val="60000"/>
                      </a:schemeClr>
                    </a:solidFill>
                  </a:tcPr>
                </a:tc>
                <a:tc>
                  <a:txBody>
                    <a:bodyPr/>
                    <a:lstStyle/>
                    <a:p>
                      <a:r>
                        <a:rPr lang="ru-RU" sz="1200" i="1" dirty="0" smtClean="0"/>
                        <a:t>Учесть при разработке должностных инструкций, трудовых</a:t>
                      </a:r>
                      <a:r>
                        <a:rPr lang="ru-RU" sz="1200" i="1" baseline="0" dirty="0" smtClean="0"/>
                        <a:t> договоров, правил внутреннего трудового распорядка.</a:t>
                      </a:r>
                    </a:p>
                    <a:p>
                      <a:r>
                        <a:rPr lang="ru-RU" sz="1200" i="1" baseline="0" dirty="0" smtClean="0">
                          <a:solidFill>
                            <a:schemeClr val="tx1"/>
                          </a:solidFill>
                        </a:rPr>
                        <a:t>Учесть при формировании планов </a:t>
                      </a:r>
                      <a:r>
                        <a:rPr lang="ru-RU" sz="1200" i="1" baseline="0" dirty="0" err="1" smtClean="0">
                          <a:solidFill>
                            <a:schemeClr val="tx1"/>
                          </a:solidFill>
                        </a:rPr>
                        <a:t>внутришкольного</a:t>
                      </a:r>
                      <a:r>
                        <a:rPr lang="ru-RU" sz="1200" i="1" baseline="0" dirty="0" smtClean="0">
                          <a:solidFill>
                            <a:schemeClr val="tx1"/>
                          </a:solidFill>
                        </a:rPr>
                        <a:t> контроля.</a:t>
                      </a:r>
                      <a:endParaRPr lang="ru-RU" sz="1200" i="1" dirty="0">
                        <a:solidFill>
                          <a:schemeClr val="tx1"/>
                        </a:solidFill>
                      </a:endParaRPr>
                    </a:p>
                  </a:txBody>
                  <a:tcPr marL="91447" marR="91447" marT="45712" marB="45712">
                    <a:solidFill>
                      <a:schemeClr val="tx2">
                        <a:lumMod val="40000"/>
                        <a:lumOff val="60000"/>
                      </a:schemeClr>
                    </a:solidFill>
                  </a:tcPr>
                </a:tc>
                <a:extLst>
                  <a:ext uri="{0D108BD9-81ED-4DB2-BD59-A6C34878D82A}">
                    <a16:rowId xmlns:a16="http://schemas.microsoft.com/office/drawing/2014/main" val="3000611241"/>
                  </a:ext>
                </a:extLst>
              </a:tr>
            </a:tbl>
          </a:graphicData>
        </a:graphic>
      </p:graphicFrame>
      <p:sp>
        <p:nvSpPr>
          <p:cNvPr id="9233" name="Номер слайда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fld id="{9F3F7766-0BAC-46CC-BC5B-84F1F00FEE23}" type="slidenum">
              <a:rPr lang="en-US" altLang="ru-RU" smtClean="0">
                <a:solidFill>
                  <a:schemeClr val="tx2"/>
                </a:solidFill>
              </a:rPr>
              <a:pPr/>
              <a:t>3</a:t>
            </a:fld>
            <a:endParaRPr lang="en-US" altLang="ru-RU" smtClean="0">
              <a:solidFill>
                <a:schemeClr val="tx2"/>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a:spLocks noGrp="1"/>
          </p:cNvSpPr>
          <p:nvPr>
            <p:ph type="title"/>
          </p:nvPr>
        </p:nvSpPr>
        <p:spPr>
          <a:xfrm>
            <a:off x="703263" y="144463"/>
            <a:ext cx="10702925" cy="1257300"/>
          </a:xfrm>
        </p:spPr>
        <p:txBody>
          <a:bodyPr/>
          <a:lstStyle/>
          <a:p>
            <a:pPr eaLnBrk="1" hangingPunct="1"/>
            <a:r>
              <a:rPr lang="ru-RU" altLang="ru-RU" sz="3600" smtClean="0">
                <a:solidFill>
                  <a:schemeClr val="tx1"/>
                </a:solidFill>
              </a:rPr>
              <a:t>Федеральный закон от 29 декабря 2012 г. № 273-ФЗ «Об образовании в Российской Федерации» </a:t>
            </a:r>
            <a:endParaRPr lang="ru-RU" altLang="ru-RU" sz="3600" b="1" smtClean="0">
              <a:solidFill>
                <a:schemeClr val="tx1"/>
              </a:solidFill>
            </a:endParaRPr>
          </a:p>
        </p:txBody>
      </p:sp>
      <p:graphicFrame>
        <p:nvGraphicFramePr>
          <p:cNvPr id="4" name="Объект 3"/>
          <p:cNvGraphicFramePr>
            <a:graphicFrameLocks noGrp="1"/>
          </p:cNvGraphicFramePr>
          <p:nvPr>
            <p:ph idx="1"/>
          </p:nvPr>
        </p:nvGraphicFramePr>
        <p:xfrm>
          <a:off x="327025" y="1323975"/>
          <a:ext cx="11280775" cy="5151438"/>
        </p:xfrm>
        <a:graphic>
          <a:graphicData uri="http://schemas.openxmlformats.org/drawingml/2006/table">
            <a:tbl>
              <a:tblPr firstRow="1" bandRow="1">
                <a:tableStyleId>{5C22544A-7EE6-4342-B048-85BDC9FD1C3A}</a:tableStyleId>
              </a:tblPr>
              <a:tblGrid>
                <a:gridCol w="6574034">
                  <a:extLst>
                    <a:ext uri="{9D8B030D-6E8A-4147-A177-3AD203B41FA5}">
                      <a16:colId xmlns:a16="http://schemas.microsoft.com/office/drawing/2014/main" val="2498036907"/>
                    </a:ext>
                  </a:extLst>
                </a:gridCol>
                <a:gridCol w="2521812">
                  <a:extLst>
                    <a:ext uri="{9D8B030D-6E8A-4147-A177-3AD203B41FA5}">
                      <a16:colId xmlns:a16="http://schemas.microsoft.com/office/drawing/2014/main" val="889869941"/>
                    </a:ext>
                  </a:extLst>
                </a:gridCol>
                <a:gridCol w="2184929">
                  <a:extLst>
                    <a:ext uri="{9D8B030D-6E8A-4147-A177-3AD203B41FA5}">
                      <a16:colId xmlns:a16="http://schemas.microsoft.com/office/drawing/2014/main" val="2236736935"/>
                    </a:ext>
                  </a:extLst>
                </a:gridCol>
              </a:tblGrid>
              <a:tr h="518157">
                <a:tc>
                  <a:txBody>
                    <a:bodyPr/>
                    <a:lstStyle/>
                    <a:p>
                      <a:r>
                        <a:rPr lang="ru-RU" sz="1400" dirty="0" smtClean="0">
                          <a:solidFill>
                            <a:schemeClr val="tx1"/>
                          </a:solidFill>
                        </a:rPr>
                        <a:t>Содержание</a:t>
                      </a:r>
                      <a:r>
                        <a:rPr lang="ru-RU" sz="1400" baseline="0" dirty="0" smtClean="0">
                          <a:solidFill>
                            <a:schemeClr val="tx1"/>
                          </a:solidFill>
                        </a:rPr>
                        <a:t> структурной единицы</a:t>
                      </a:r>
                      <a:endParaRPr lang="ru-RU" sz="1400" dirty="0">
                        <a:solidFill>
                          <a:schemeClr val="tx1"/>
                        </a:solidFill>
                      </a:endParaRPr>
                    </a:p>
                  </a:txBody>
                  <a:tcPr marL="91441" marR="91441" marT="45702" marB="45702">
                    <a:solidFill>
                      <a:schemeClr val="tx2">
                        <a:lumMod val="40000"/>
                        <a:lumOff val="60000"/>
                      </a:schemeClr>
                    </a:solidFill>
                  </a:tcPr>
                </a:tc>
                <a:tc>
                  <a:txBody>
                    <a:bodyPr/>
                    <a:lstStyle/>
                    <a:p>
                      <a:r>
                        <a:rPr lang="ru-RU" sz="1400" dirty="0" smtClean="0">
                          <a:solidFill>
                            <a:schemeClr val="tx1"/>
                          </a:solidFill>
                        </a:rPr>
                        <a:t>Дополнительная информация</a:t>
                      </a:r>
                    </a:p>
                  </a:txBody>
                  <a:tcPr marL="91441" marR="91441" marT="45702" marB="45702">
                    <a:solidFill>
                      <a:schemeClr val="tx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b="1" kern="1200" dirty="0" smtClean="0">
                          <a:solidFill>
                            <a:schemeClr val="tx1"/>
                          </a:solidFill>
                          <a:effectLst/>
                          <a:latin typeface="+mn-lt"/>
                          <a:ea typeface="+mn-ea"/>
                          <a:cs typeface="+mn-cs"/>
                        </a:rPr>
                        <a:t>Примечания</a:t>
                      </a:r>
                      <a:endParaRPr lang="ru-RU" sz="1100" dirty="0" smtClean="0">
                        <a:solidFill>
                          <a:schemeClr val="tx1"/>
                        </a:solidFill>
                      </a:endParaRPr>
                    </a:p>
                    <a:p>
                      <a:endParaRPr lang="ru-RU" sz="1400" dirty="0" smtClean="0">
                        <a:solidFill>
                          <a:schemeClr val="tx1"/>
                        </a:solidFill>
                      </a:endParaRPr>
                    </a:p>
                  </a:txBody>
                  <a:tcPr marL="91441" marR="91441" marT="45702" marB="45702">
                    <a:solidFill>
                      <a:schemeClr val="tx2">
                        <a:lumMod val="40000"/>
                        <a:lumOff val="60000"/>
                      </a:schemeClr>
                    </a:solidFill>
                  </a:tcPr>
                </a:tc>
                <a:extLst>
                  <a:ext uri="{0D108BD9-81ED-4DB2-BD59-A6C34878D82A}">
                    <a16:rowId xmlns:a16="http://schemas.microsoft.com/office/drawing/2014/main" val="3377044767"/>
                  </a:ext>
                </a:extLst>
              </a:tr>
              <a:tr h="463328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b="1" kern="1200" dirty="0" smtClean="0">
                          <a:solidFill>
                            <a:schemeClr val="tx1"/>
                          </a:solidFill>
                          <a:effectLst/>
                          <a:latin typeface="+mn-lt"/>
                          <a:ea typeface="+mn-ea"/>
                          <a:cs typeface="+mn-cs"/>
                        </a:rPr>
                        <a:t>Статья 18. Печатные и электронные образовательные и информационные ресурсы</a:t>
                      </a:r>
                      <a:endParaRPr lang="ru-RU" sz="1600"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ru-RU" sz="1400" b="0" i="0" kern="1200" dirty="0" smtClean="0">
                          <a:solidFill>
                            <a:schemeClr val="dk1"/>
                          </a:solidFill>
                          <a:effectLst/>
                          <a:latin typeface="+mn-lt"/>
                          <a:ea typeface="+mn-ea"/>
                          <a:cs typeface="+mn-cs"/>
                        </a:rPr>
                        <a:t>Часть 4 дополнена пунктом 3 с 1 сентября 2022 г. - </a:t>
                      </a:r>
                      <a:r>
                        <a:rPr lang="ru-RU" sz="1400" b="0" i="0" u="none" strike="noStrike" kern="1200" dirty="0" smtClean="0">
                          <a:solidFill>
                            <a:schemeClr val="dk1"/>
                          </a:solidFill>
                          <a:effectLst/>
                          <a:latin typeface="+mn-lt"/>
                          <a:ea typeface="+mn-ea"/>
                          <a:cs typeface="+mn-cs"/>
                        </a:rPr>
                        <a:t>Федеральный закон</a:t>
                      </a:r>
                      <a:r>
                        <a:rPr lang="ru-RU" sz="1400" b="0" i="0" u="none" strike="noStrike" kern="1200" baseline="0" dirty="0" smtClean="0">
                          <a:solidFill>
                            <a:schemeClr val="dk1"/>
                          </a:solidFill>
                          <a:effectLst/>
                          <a:latin typeface="+mn-lt"/>
                          <a:ea typeface="+mn-ea"/>
                          <a:cs typeface="+mn-cs"/>
                        </a:rPr>
                        <a:t> </a:t>
                      </a:r>
                      <a:r>
                        <a:rPr lang="ru-RU" sz="1400" b="0" i="0" kern="1200" dirty="0" smtClean="0">
                          <a:solidFill>
                            <a:schemeClr val="dk1"/>
                          </a:solidFill>
                          <a:effectLst/>
                          <a:latin typeface="+mn-lt"/>
                          <a:ea typeface="+mn-ea"/>
                          <a:cs typeface="+mn-cs"/>
                        </a:rPr>
                        <a:t>от 30 декабря 2021 г. N 472-ФЗ</a:t>
                      </a:r>
                    </a:p>
                    <a:p>
                      <a:pPr marL="0" marR="0" indent="0" algn="l" defTabSz="914400" rtl="0" eaLnBrk="1" fontAlgn="auto" latinLnBrk="0" hangingPunct="1">
                        <a:lnSpc>
                          <a:spcPct val="100000"/>
                        </a:lnSpc>
                        <a:spcBef>
                          <a:spcPts val="0"/>
                        </a:spcBef>
                        <a:spcAft>
                          <a:spcPts val="0"/>
                        </a:spcAft>
                        <a:buClrTx/>
                        <a:buSzTx/>
                        <a:buFontTx/>
                        <a:buNone/>
                        <a:tabLst/>
                        <a:defRPr/>
                      </a:pPr>
                      <a:endParaRPr lang="ru-RU" sz="1400" b="0" kern="1200" dirty="0" smtClean="0">
                        <a:solidFill>
                          <a:schemeClr val="tx1"/>
                        </a:solidFill>
                        <a:effectLst/>
                        <a:latin typeface="+mn-lt"/>
                        <a:ea typeface="+mn-ea"/>
                        <a:cs typeface="+mn-cs"/>
                      </a:endParaRPr>
                    </a:p>
                    <a:p>
                      <a:r>
                        <a:rPr lang="ru-RU" sz="1600" b="0" i="0" kern="1200" dirty="0" smtClean="0">
                          <a:solidFill>
                            <a:schemeClr val="dk1"/>
                          </a:solidFill>
                          <a:effectLst/>
                          <a:latin typeface="+mn-lt"/>
                          <a:ea typeface="+mn-ea"/>
                          <a:cs typeface="+mn-cs"/>
                        </a:rPr>
                        <a:t>4. Организации, осуществляющие образовательную деятельность по имеющим государственную аккредитацию образовательным программам начального общего, основного общего, среднего общего образования, для использования при реализации указанных образовательных программ выбирают:</a:t>
                      </a:r>
                      <a:endParaRPr lang="ru-RU" sz="1600" kern="1200" dirty="0" smtClean="0">
                        <a:solidFill>
                          <a:schemeClr val="dk1"/>
                        </a:solidFill>
                        <a:effectLst/>
                        <a:latin typeface="+mn-lt"/>
                        <a:ea typeface="+mn-ea"/>
                        <a:cs typeface="+mn-cs"/>
                      </a:endParaRPr>
                    </a:p>
                    <a:p>
                      <a:r>
                        <a:rPr lang="ru-RU" sz="1600" kern="1200" dirty="0" smtClean="0">
                          <a:solidFill>
                            <a:schemeClr val="dk1"/>
                          </a:solidFill>
                          <a:effectLst/>
                          <a:latin typeface="+mn-lt"/>
                          <a:ea typeface="+mn-ea"/>
                          <a:cs typeface="+mn-cs"/>
                        </a:rPr>
                        <a:t>1) учебники из числа входящих в федеральный перечень учебников </a:t>
                      </a:r>
                      <a:r>
                        <a:rPr lang="en-US" sz="1600" kern="1200" dirty="0" smtClean="0">
                          <a:solidFill>
                            <a:schemeClr val="dk1"/>
                          </a:solidFill>
                          <a:effectLst/>
                          <a:latin typeface="+mn-lt"/>
                          <a:ea typeface="+mn-ea"/>
                          <a:cs typeface="+mn-cs"/>
                        </a:rPr>
                        <a:t>&lt;</a:t>
                      </a:r>
                      <a:r>
                        <a:rPr lang="ru-RU" sz="1600" kern="1200" dirty="0" smtClean="0">
                          <a:solidFill>
                            <a:schemeClr val="dk1"/>
                          </a:solidFill>
                          <a:effectLst/>
                          <a:latin typeface="+mn-lt"/>
                          <a:ea typeface="+mn-ea"/>
                          <a:cs typeface="+mn-cs"/>
                        </a:rPr>
                        <a:t>…</a:t>
                      </a:r>
                      <a:r>
                        <a:rPr lang="en-US" sz="1600" kern="1200" dirty="0" smtClean="0">
                          <a:solidFill>
                            <a:schemeClr val="dk1"/>
                          </a:solidFill>
                          <a:effectLst/>
                          <a:latin typeface="+mn-lt"/>
                          <a:ea typeface="+mn-ea"/>
                          <a:cs typeface="+mn-cs"/>
                        </a:rPr>
                        <a:t>&gt;</a:t>
                      </a:r>
                      <a:r>
                        <a:rPr lang="ru-RU" sz="1600" kern="1200" dirty="0" smtClean="0">
                          <a:solidFill>
                            <a:schemeClr val="dk1"/>
                          </a:solidFill>
                          <a:effectLst/>
                          <a:latin typeface="+mn-lt"/>
                          <a:ea typeface="+mn-ea"/>
                          <a:cs typeface="+mn-cs"/>
                        </a:rPr>
                        <a:t>;</a:t>
                      </a:r>
                    </a:p>
                    <a:p>
                      <a:r>
                        <a:rPr lang="ru-RU" sz="1600" kern="1200" dirty="0" smtClean="0">
                          <a:solidFill>
                            <a:schemeClr val="dk1"/>
                          </a:solidFill>
                          <a:effectLst/>
                          <a:latin typeface="+mn-lt"/>
                          <a:ea typeface="+mn-ea"/>
                          <a:cs typeface="+mn-cs"/>
                        </a:rPr>
                        <a:t>2) учебные пособия, выпущенные организациями, входящими в перечень организаций, осуществляющих выпуск учебных пособий</a:t>
                      </a:r>
                      <a:r>
                        <a:rPr lang="en-US" sz="1600" kern="1200" dirty="0" smtClean="0">
                          <a:solidFill>
                            <a:schemeClr val="dk1"/>
                          </a:solidFill>
                          <a:effectLst/>
                          <a:latin typeface="+mn-lt"/>
                          <a:ea typeface="+mn-ea"/>
                          <a:cs typeface="+mn-cs"/>
                        </a:rPr>
                        <a:t>&lt;</a:t>
                      </a:r>
                      <a:r>
                        <a:rPr lang="ru-RU" sz="1600" kern="1200" dirty="0" smtClean="0">
                          <a:solidFill>
                            <a:schemeClr val="dk1"/>
                          </a:solidFill>
                          <a:effectLst/>
                          <a:latin typeface="+mn-lt"/>
                          <a:ea typeface="+mn-ea"/>
                          <a:cs typeface="+mn-cs"/>
                        </a:rPr>
                        <a:t>…</a:t>
                      </a:r>
                      <a:r>
                        <a:rPr lang="en-US" sz="1600" kern="1200" dirty="0" smtClean="0">
                          <a:solidFill>
                            <a:schemeClr val="dk1"/>
                          </a:solidFill>
                          <a:effectLst/>
                          <a:latin typeface="+mn-lt"/>
                          <a:ea typeface="+mn-ea"/>
                          <a:cs typeface="+mn-cs"/>
                        </a:rPr>
                        <a:t>&gt;</a:t>
                      </a:r>
                      <a:r>
                        <a:rPr lang="ru-RU" sz="1600" i="0" kern="1200" dirty="0" smtClean="0">
                          <a:solidFill>
                            <a:schemeClr val="dk1"/>
                          </a:solidFill>
                          <a:effectLst/>
                          <a:latin typeface="+mn-lt"/>
                          <a:ea typeface="+mn-ea"/>
                          <a:cs typeface="+mn-cs"/>
                        </a:rPr>
                        <a:t>;</a:t>
                      </a:r>
                      <a:endParaRPr lang="ru-RU" sz="1600" kern="1200" dirty="0" smtClean="0">
                        <a:solidFill>
                          <a:schemeClr val="dk1"/>
                        </a:solidFill>
                        <a:effectLst/>
                        <a:latin typeface="+mn-lt"/>
                        <a:ea typeface="+mn-ea"/>
                        <a:cs typeface="+mn-cs"/>
                      </a:endParaRPr>
                    </a:p>
                    <a:p>
                      <a:r>
                        <a:rPr lang="ru-RU" sz="1600" b="0" i="0" kern="1200" dirty="0" smtClean="0">
                          <a:solidFill>
                            <a:schemeClr val="tx1"/>
                          </a:solidFill>
                          <a:effectLst/>
                          <a:latin typeface="+mn-lt"/>
                          <a:ea typeface="+mn-ea"/>
                          <a:cs typeface="+mn-cs"/>
                        </a:rPr>
                        <a:t>3) электронные образовательные ресурсы, входящие в федеральный перечень электронных образовательных ресурсов, допущенных к использованию при реализации имеющих государственную аккредитацию образовательных программ начального общего, основного общего, среднего общего образования</a:t>
                      </a:r>
                      <a:r>
                        <a:rPr lang="ru-RU" sz="1600" b="0" kern="1200" dirty="0" smtClean="0">
                          <a:solidFill>
                            <a:schemeClr val="tx1"/>
                          </a:solidFill>
                          <a:effectLst/>
                          <a:latin typeface="+mn-lt"/>
                          <a:ea typeface="+mn-ea"/>
                          <a:cs typeface="+mn-cs"/>
                        </a:rPr>
                        <a:t>.</a:t>
                      </a:r>
                    </a:p>
                  </a:txBody>
                  <a:tcPr marL="91441" marR="91441" marT="45702" marB="45702">
                    <a:solidFill>
                      <a:schemeClr val="tx2">
                        <a:lumMod val="40000"/>
                        <a:lumOff val="60000"/>
                      </a:schemeClr>
                    </a:solidFill>
                  </a:tcPr>
                </a:tc>
                <a:tc>
                  <a:txBody>
                    <a:bodyPr/>
                    <a:lstStyle/>
                    <a:p>
                      <a:r>
                        <a:rPr lang="ru-RU" sz="1600" b="0" i="0" kern="1200" dirty="0" smtClean="0">
                          <a:solidFill>
                            <a:schemeClr val="dk1"/>
                          </a:solidFill>
                          <a:effectLst/>
                          <a:latin typeface="+mn-lt"/>
                          <a:ea typeface="+mn-ea"/>
                          <a:cs typeface="+mn-cs"/>
                        </a:rPr>
                        <a:t>Приказ Министерства просвещения Российской Федерации от 02.08.2022 № 653 «Об утверждении федерального перечня электронных образовательных ресурсов, допущенных к использованию при реализации имеющих государственную аккредитацию образовательных программ начального общего, основного общего, среднего общего образования»</a:t>
                      </a:r>
                    </a:p>
                    <a:p>
                      <a:r>
                        <a:rPr lang="ru-RU" sz="1200" b="0" i="1" u="none" strike="noStrike" kern="1200" dirty="0" smtClean="0">
                          <a:solidFill>
                            <a:schemeClr val="dk1"/>
                          </a:solidFill>
                          <a:effectLst/>
                          <a:latin typeface="+mn-lt"/>
                          <a:ea typeface="+mn-ea"/>
                          <a:cs typeface="+mn-cs"/>
                        </a:rPr>
                        <a:t>Вступил</a:t>
                      </a:r>
                      <a:r>
                        <a:rPr lang="ru-RU" sz="1200" b="0" i="1" u="none" strike="noStrike" kern="1200" baseline="0" dirty="0" smtClean="0">
                          <a:solidFill>
                            <a:schemeClr val="dk1"/>
                          </a:solidFill>
                          <a:effectLst/>
                          <a:latin typeface="+mn-lt"/>
                          <a:ea typeface="+mn-ea"/>
                          <a:cs typeface="+mn-cs"/>
                        </a:rPr>
                        <a:t> в силу </a:t>
                      </a:r>
                      <a:r>
                        <a:rPr lang="ru-RU" sz="1200" b="0" i="1" kern="1200" dirty="0" smtClean="0">
                          <a:solidFill>
                            <a:schemeClr val="dk1"/>
                          </a:solidFill>
                          <a:effectLst/>
                          <a:latin typeface="+mn-lt"/>
                          <a:ea typeface="+mn-ea"/>
                          <a:cs typeface="+mn-cs"/>
                        </a:rPr>
                        <a:t>9 сентября 2022 г.</a:t>
                      </a:r>
                      <a:endParaRPr lang="ru-RU" sz="1200" i="1" dirty="0"/>
                    </a:p>
                  </a:txBody>
                  <a:tcPr marL="91441" marR="91441" marT="45702" marB="45702">
                    <a:solidFill>
                      <a:schemeClr val="tx2">
                        <a:lumMod val="40000"/>
                        <a:lumOff val="60000"/>
                      </a:schemeClr>
                    </a:solidFill>
                  </a:tcPr>
                </a:tc>
                <a:tc>
                  <a:txBody>
                    <a:bodyPr/>
                    <a:lstStyle/>
                    <a:p>
                      <a:r>
                        <a:rPr lang="ru-RU" sz="1200" i="1" dirty="0" smtClean="0"/>
                        <a:t>Учесть при формировании  учебно-методического </a:t>
                      </a:r>
                      <a:r>
                        <a:rPr lang="ru-RU" sz="1200" i="1" dirty="0" smtClean="0">
                          <a:solidFill>
                            <a:schemeClr val="tx1"/>
                          </a:solidFill>
                        </a:rPr>
                        <a:t>комплекта</a:t>
                      </a:r>
                      <a:r>
                        <a:rPr lang="ru-RU" sz="1200" i="1" dirty="0" smtClean="0">
                          <a:solidFill>
                            <a:srgbClr val="FF0000"/>
                          </a:solidFill>
                        </a:rPr>
                        <a:t> </a:t>
                      </a:r>
                      <a:r>
                        <a:rPr lang="ru-RU" sz="1200" i="1" dirty="0" smtClean="0">
                          <a:solidFill>
                            <a:schemeClr val="tx1"/>
                          </a:solidFill>
                        </a:rPr>
                        <a:t>при реализации основных общеобразовательных программ, при разработке рабочих программ по предметам, при подготовке к урокам</a:t>
                      </a:r>
                      <a:endParaRPr lang="ru-RU" sz="1200" i="1" dirty="0">
                        <a:solidFill>
                          <a:schemeClr val="tx1"/>
                        </a:solidFill>
                      </a:endParaRPr>
                    </a:p>
                  </a:txBody>
                  <a:tcPr marL="91441" marR="91441" marT="45702" marB="45702">
                    <a:solidFill>
                      <a:schemeClr val="tx2">
                        <a:lumMod val="40000"/>
                        <a:lumOff val="60000"/>
                      </a:schemeClr>
                    </a:solidFill>
                  </a:tcPr>
                </a:tc>
                <a:extLst>
                  <a:ext uri="{0D108BD9-81ED-4DB2-BD59-A6C34878D82A}">
                    <a16:rowId xmlns:a16="http://schemas.microsoft.com/office/drawing/2014/main" val="3000611241"/>
                  </a:ext>
                </a:extLst>
              </a:tr>
            </a:tbl>
          </a:graphicData>
        </a:graphic>
      </p:graphicFrame>
      <p:sp>
        <p:nvSpPr>
          <p:cNvPr id="10257" name="Номер слайда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fld id="{6219BD2E-7890-4E3E-885C-DF962AF17861}" type="slidenum">
              <a:rPr lang="en-US" altLang="ru-RU" smtClean="0">
                <a:solidFill>
                  <a:schemeClr val="tx2"/>
                </a:solidFill>
              </a:rPr>
              <a:pPr/>
              <a:t>4</a:t>
            </a:fld>
            <a:endParaRPr lang="en-US" altLang="ru-RU" smtClean="0">
              <a:solidFill>
                <a:schemeClr val="tx2"/>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Заголовок 1"/>
          <p:cNvSpPr>
            <a:spLocks noGrp="1"/>
          </p:cNvSpPr>
          <p:nvPr>
            <p:ph type="title"/>
          </p:nvPr>
        </p:nvSpPr>
        <p:spPr>
          <a:xfrm>
            <a:off x="703263" y="144463"/>
            <a:ext cx="10702925" cy="1257300"/>
          </a:xfrm>
        </p:spPr>
        <p:txBody>
          <a:bodyPr/>
          <a:lstStyle/>
          <a:p>
            <a:pPr eaLnBrk="1" hangingPunct="1"/>
            <a:r>
              <a:rPr lang="ru-RU" altLang="ru-RU" sz="3600" smtClean="0">
                <a:solidFill>
                  <a:schemeClr val="tx1"/>
                </a:solidFill>
              </a:rPr>
              <a:t>Федеральный закон от 29 декабря 2012 г. № 273-ФЗ «Об образовании в Российской Федерации»</a:t>
            </a:r>
            <a:endParaRPr lang="ru-RU" altLang="ru-RU" sz="3600" b="1" smtClean="0">
              <a:solidFill>
                <a:schemeClr val="tx1"/>
              </a:solidFill>
            </a:endParaRPr>
          </a:p>
        </p:txBody>
      </p:sp>
      <p:graphicFrame>
        <p:nvGraphicFramePr>
          <p:cNvPr id="4" name="Объект 3"/>
          <p:cNvGraphicFramePr>
            <a:graphicFrameLocks noGrp="1"/>
          </p:cNvGraphicFramePr>
          <p:nvPr>
            <p:ph idx="1"/>
          </p:nvPr>
        </p:nvGraphicFramePr>
        <p:xfrm>
          <a:off x="327025" y="1323975"/>
          <a:ext cx="11358563" cy="5273675"/>
        </p:xfrm>
        <a:graphic>
          <a:graphicData uri="http://schemas.openxmlformats.org/drawingml/2006/table">
            <a:tbl>
              <a:tblPr firstRow="1" bandRow="1">
                <a:tableStyleId>{5C22544A-7EE6-4342-B048-85BDC9FD1C3A}</a:tableStyleId>
              </a:tblPr>
              <a:tblGrid>
                <a:gridCol w="5679282">
                  <a:extLst>
                    <a:ext uri="{9D8B030D-6E8A-4147-A177-3AD203B41FA5}">
                      <a16:colId xmlns:a16="http://schemas.microsoft.com/office/drawing/2014/main" val="2498036907"/>
                    </a:ext>
                  </a:extLst>
                </a:gridCol>
                <a:gridCol w="2608620">
                  <a:extLst>
                    <a:ext uri="{9D8B030D-6E8A-4147-A177-3AD203B41FA5}">
                      <a16:colId xmlns:a16="http://schemas.microsoft.com/office/drawing/2014/main" val="889869941"/>
                    </a:ext>
                  </a:extLst>
                </a:gridCol>
                <a:gridCol w="3070661">
                  <a:extLst>
                    <a:ext uri="{9D8B030D-6E8A-4147-A177-3AD203B41FA5}">
                      <a16:colId xmlns:a16="http://schemas.microsoft.com/office/drawing/2014/main" val="2236736935"/>
                    </a:ext>
                  </a:extLst>
                </a:gridCol>
              </a:tblGrid>
              <a:tr h="518192">
                <a:tc>
                  <a:txBody>
                    <a:bodyPr/>
                    <a:lstStyle/>
                    <a:p>
                      <a:r>
                        <a:rPr lang="ru-RU" sz="1400" dirty="0" smtClean="0">
                          <a:solidFill>
                            <a:schemeClr val="tx1"/>
                          </a:solidFill>
                        </a:rPr>
                        <a:t>Содержание</a:t>
                      </a:r>
                      <a:r>
                        <a:rPr lang="ru-RU" sz="1400" baseline="0" dirty="0" smtClean="0">
                          <a:solidFill>
                            <a:schemeClr val="tx1"/>
                          </a:solidFill>
                        </a:rPr>
                        <a:t> структурной единицы</a:t>
                      </a:r>
                      <a:endParaRPr lang="ru-RU" sz="1400" dirty="0">
                        <a:solidFill>
                          <a:schemeClr val="tx1"/>
                        </a:solidFill>
                      </a:endParaRPr>
                    </a:p>
                  </a:txBody>
                  <a:tcPr marL="91447" marR="91447" marT="45707" marB="45707">
                    <a:solidFill>
                      <a:schemeClr val="tx2">
                        <a:lumMod val="40000"/>
                        <a:lumOff val="60000"/>
                      </a:schemeClr>
                    </a:solidFill>
                  </a:tcPr>
                </a:tc>
                <a:tc>
                  <a:txBody>
                    <a:bodyPr/>
                    <a:lstStyle/>
                    <a:p>
                      <a:r>
                        <a:rPr lang="ru-RU" sz="1400" dirty="0" smtClean="0">
                          <a:solidFill>
                            <a:schemeClr val="tx1"/>
                          </a:solidFill>
                        </a:rPr>
                        <a:t>Дополнительная информация</a:t>
                      </a:r>
                    </a:p>
                  </a:txBody>
                  <a:tcPr marL="91447" marR="91447" marT="45707" marB="45707">
                    <a:solidFill>
                      <a:schemeClr val="tx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b="1" kern="1200" dirty="0" smtClean="0">
                          <a:solidFill>
                            <a:schemeClr val="tx1"/>
                          </a:solidFill>
                          <a:effectLst/>
                          <a:latin typeface="+mn-lt"/>
                          <a:ea typeface="+mn-ea"/>
                          <a:cs typeface="+mn-cs"/>
                        </a:rPr>
                        <a:t>Примечания</a:t>
                      </a:r>
                      <a:endParaRPr lang="ru-RU" sz="1100" dirty="0" smtClean="0">
                        <a:solidFill>
                          <a:schemeClr val="tx1"/>
                        </a:solidFill>
                      </a:endParaRPr>
                    </a:p>
                    <a:p>
                      <a:endParaRPr lang="ru-RU" sz="1400" dirty="0" smtClean="0">
                        <a:solidFill>
                          <a:schemeClr val="tx1"/>
                        </a:solidFill>
                      </a:endParaRPr>
                    </a:p>
                  </a:txBody>
                  <a:tcPr marL="91447" marR="91447" marT="45707" marB="45707">
                    <a:solidFill>
                      <a:schemeClr val="tx2">
                        <a:lumMod val="40000"/>
                        <a:lumOff val="60000"/>
                      </a:schemeClr>
                    </a:solidFill>
                  </a:tcPr>
                </a:tc>
                <a:extLst>
                  <a:ext uri="{0D108BD9-81ED-4DB2-BD59-A6C34878D82A}">
                    <a16:rowId xmlns:a16="http://schemas.microsoft.com/office/drawing/2014/main" val="3377044767"/>
                  </a:ext>
                </a:extLst>
              </a:tr>
              <a:tr h="4755483">
                <a:tc>
                  <a:txBody>
                    <a:bodyPr/>
                    <a:lstStyle/>
                    <a:p>
                      <a:r>
                        <a:rPr lang="ru-RU" sz="1800" b="1" kern="1200" dirty="0" smtClean="0">
                          <a:solidFill>
                            <a:schemeClr val="dk1"/>
                          </a:solidFill>
                          <a:effectLst/>
                          <a:latin typeface="+mn-lt"/>
                          <a:ea typeface="+mn-ea"/>
                          <a:cs typeface="+mn-cs"/>
                        </a:rPr>
                        <a:t>Статья 66. Начальное общее, основное общее и среднее общее образование</a:t>
                      </a:r>
                      <a:endParaRPr lang="ru-RU" sz="180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ru-RU" sz="1800" b="0" i="0" kern="1200" dirty="0" smtClean="0">
                          <a:solidFill>
                            <a:schemeClr val="dk1"/>
                          </a:solidFill>
                          <a:effectLst/>
                          <a:latin typeface="+mn-lt"/>
                          <a:ea typeface="+mn-ea"/>
                          <a:cs typeface="+mn-cs"/>
                        </a:rPr>
                        <a:t>Статья 66 дополнена частью 7.1 с 25 июля 2022 г. - </a:t>
                      </a:r>
                      <a:r>
                        <a:rPr lang="ru-RU" sz="1800" b="0" i="0" u="none" strike="noStrike" kern="1200" dirty="0" smtClean="0">
                          <a:solidFill>
                            <a:schemeClr val="dk1"/>
                          </a:solidFill>
                          <a:effectLst/>
                          <a:latin typeface="+mn-lt"/>
                          <a:ea typeface="+mn-ea"/>
                          <a:cs typeface="+mn-cs"/>
                        </a:rPr>
                        <a:t>Федеральный закон</a:t>
                      </a:r>
                      <a:r>
                        <a:rPr lang="ru-RU" sz="1800" b="0" i="0" u="none" strike="noStrike" kern="1200" baseline="0" dirty="0" smtClean="0">
                          <a:solidFill>
                            <a:schemeClr val="dk1"/>
                          </a:solidFill>
                          <a:effectLst/>
                          <a:latin typeface="+mn-lt"/>
                          <a:ea typeface="+mn-ea"/>
                          <a:cs typeface="+mn-cs"/>
                        </a:rPr>
                        <a:t> </a:t>
                      </a:r>
                      <a:r>
                        <a:rPr lang="ru-RU" sz="1800" b="0" i="0" kern="1200" dirty="0" smtClean="0">
                          <a:solidFill>
                            <a:schemeClr val="dk1"/>
                          </a:solidFill>
                          <a:effectLst/>
                          <a:latin typeface="+mn-lt"/>
                          <a:ea typeface="+mn-ea"/>
                          <a:cs typeface="+mn-cs"/>
                        </a:rPr>
                        <a:t>от 14 июля 2022 г. N 301-ФЗ</a:t>
                      </a:r>
                    </a:p>
                    <a:p>
                      <a:pPr marL="0" marR="0" indent="0" algn="l" defTabSz="914400" rtl="0" eaLnBrk="1" fontAlgn="auto" latinLnBrk="0" hangingPunct="1">
                        <a:lnSpc>
                          <a:spcPct val="100000"/>
                        </a:lnSpc>
                        <a:spcBef>
                          <a:spcPts val="0"/>
                        </a:spcBef>
                        <a:spcAft>
                          <a:spcPts val="0"/>
                        </a:spcAft>
                        <a:buClrTx/>
                        <a:buSzTx/>
                        <a:buFontTx/>
                        <a:buNone/>
                        <a:tabLst/>
                        <a:defRPr/>
                      </a:pPr>
                      <a:endParaRPr lang="ru-RU" sz="1800" b="0" i="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ru-RU" sz="1800" b="0" i="0" kern="1200" dirty="0" smtClean="0">
                          <a:solidFill>
                            <a:schemeClr val="dk1"/>
                          </a:solidFill>
                          <a:effectLst/>
                          <a:latin typeface="+mn-lt"/>
                          <a:ea typeface="+mn-ea"/>
                          <a:cs typeface="+mn-cs"/>
                        </a:rPr>
                        <a:t>7.1. Решение об открытии группы продленного дня и о режиме пребывания в ней детей принимается образовательной организацией, реализующей образовательные программы начального общего, основного общего и среднего общего образования, с учетом мнения родителей (законных представителей) обучающихся в порядке, определенном уставом образовательной организации. В группе продленного дня осуществляются присмотр и уход за детьми, их воспитание и подготовка к учебным занятиям, а также могут проводиться физкультурно-оздоровительные и культурные мероприятия.</a:t>
                      </a:r>
                      <a:endParaRPr lang="ru-RU" sz="1400" kern="1200" dirty="0">
                        <a:solidFill>
                          <a:schemeClr val="dk1"/>
                        </a:solidFill>
                        <a:effectLst/>
                        <a:latin typeface="+mn-lt"/>
                        <a:ea typeface="+mn-ea"/>
                        <a:cs typeface="+mn-cs"/>
                      </a:endParaRPr>
                    </a:p>
                  </a:txBody>
                  <a:tcPr marL="91447" marR="91447" marT="45707" marB="45707">
                    <a:solidFill>
                      <a:schemeClr val="tx2">
                        <a:lumMod val="40000"/>
                        <a:lumOff val="60000"/>
                      </a:schemeClr>
                    </a:solidFill>
                  </a:tcPr>
                </a:tc>
                <a:tc>
                  <a:txBody>
                    <a:bodyPr/>
                    <a:lstStyle/>
                    <a:p>
                      <a:r>
                        <a:rPr lang="ru-RU" sz="1200" b="0" i="0" u="none" strike="noStrike" kern="1200" dirty="0" smtClean="0">
                          <a:solidFill>
                            <a:schemeClr val="dk1"/>
                          </a:solidFill>
                          <a:effectLst/>
                          <a:latin typeface="+mn-lt"/>
                          <a:ea typeface="+mn-ea"/>
                          <a:cs typeface="+mn-cs"/>
                        </a:rPr>
                        <a:t>Методические рекомендации</a:t>
                      </a:r>
                      <a:r>
                        <a:rPr lang="ru-RU" sz="1200" b="0" i="0" u="none" strike="noStrike" kern="1200" baseline="0" dirty="0" smtClean="0">
                          <a:solidFill>
                            <a:schemeClr val="dk1"/>
                          </a:solidFill>
                          <a:effectLst/>
                          <a:latin typeface="+mn-lt"/>
                          <a:ea typeface="+mn-ea"/>
                          <a:cs typeface="+mn-cs"/>
                        </a:rPr>
                        <a:t> </a:t>
                      </a:r>
                      <a:r>
                        <a:rPr lang="ru-RU" sz="1200" b="0" i="0" kern="1200" dirty="0" smtClean="0">
                          <a:solidFill>
                            <a:schemeClr val="dk1"/>
                          </a:solidFill>
                          <a:effectLst/>
                          <a:latin typeface="+mn-lt"/>
                          <a:ea typeface="+mn-ea"/>
                          <a:cs typeface="+mn-cs"/>
                        </a:rPr>
                        <a:t>по нормативно-правовому регулированию предоставления услуги по присмотру и уходу за детьми в группах продленного дня в организациях, осуществляющих образовательную деятельность по основным общеобразовательным программам - образовательным программам начального общего, основного общего и среднего общего образования (</a:t>
                      </a:r>
                      <a:r>
                        <a:rPr lang="ru-RU" sz="1200" b="0" i="0" u="none" strike="noStrike" kern="1200" dirty="0" smtClean="0">
                          <a:solidFill>
                            <a:schemeClr val="dk1"/>
                          </a:solidFill>
                          <a:effectLst/>
                          <a:latin typeface="+mn-lt"/>
                          <a:ea typeface="+mn-ea"/>
                          <a:cs typeface="+mn-cs"/>
                        </a:rPr>
                        <a:t>письмо </a:t>
                      </a:r>
                      <a:r>
                        <a:rPr lang="ru-RU" sz="1200" b="0" i="0" kern="1200" dirty="0" smtClean="0">
                          <a:solidFill>
                            <a:schemeClr val="dk1"/>
                          </a:solidFill>
                          <a:effectLst/>
                          <a:latin typeface="+mn-lt"/>
                          <a:ea typeface="+mn-ea"/>
                          <a:cs typeface="+mn-cs"/>
                        </a:rPr>
                        <a:t>Минпросвещения России от 8 августа 2022 г. N 03-1142)</a:t>
                      </a:r>
                      <a:endParaRPr lang="ru-RU" sz="1200" i="1" dirty="0"/>
                    </a:p>
                  </a:txBody>
                  <a:tcPr marL="91447" marR="91447" marT="45707" marB="45707">
                    <a:solidFill>
                      <a:schemeClr val="tx2">
                        <a:lumMod val="40000"/>
                        <a:lumOff val="60000"/>
                      </a:schemeClr>
                    </a:solidFill>
                  </a:tcPr>
                </a:tc>
                <a:tc>
                  <a:txBody>
                    <a:bodyPr/>
                    <a:lstStyle/>
                    <a:p>
                      <a:r>
                        <a:rPr lang="ru-RU" sz="1200" i="1" dirty="0" smtClean="0"/>
                        <a:t>Внести изменения в устав</a:t>
                      </a:r>
                      <a:r>
                        <a:rPr lang="ru-RU" sz="1200" i="1" baseline="0" dirty="0" smtClean="0">
                          <a:solidFill>
                            <a:schemeClr val="tx1"/>
                          </a:solidFill>
                        </a:rPr>
                        <a:t> (порядок принятия решения об открытии групп ГПД и режиме пребывания).</a:t>
                      </a:r>
                    </a:p>
                    <a:p>
                      <a:r>
                        <a:rPr lang="ru-RU" sz="1200" i="1" baseline="0" dirty="0" smtClean="0">
                          <a:solidFill>
                            <a:schemeClr val="tx1"/>
                          </a:solidFill>
                        </a:rPr>
                        <a:t>Учесть мнение родителей.</a:t>
                      </a:r>
                    </a:p>
                    <a:p>
                      <a:endParaRPr lang="ru-RU" sz="1200" i="1" baseline="0" dirty="0" smtClean="0">
                        <a:solidFill>
                          <a:schemeClr val="tx1"/>
                        </a:solidFill>
                      </a:endParaRPr>
                    </a:p>
                    <a:p>
                      <a:r>
                        <a:rPr lang="ru-RU" sz="1200" i="1" baseline="0" dirty="0" smtClean="0">
                          <a:solidFill>
                            <a:schemeClr val="tx1"/>
                          </a:solidFill>
                        </a:rPr>
                        <a:t>Предусмотреть:</a:t>
                      </a:r>
                    </a:p>
                    <a:p>
                      <a:pPr marL="171450" indent="-171450">
                        <a:buFont typeface="Wingdings" panose="05000000000000000000" pitchFamily="2" charset="2"/>
                        <a:buChar char="ü"/>
                      </a:pPr>
                      <a:r>
                        <a:rPr lang="ru-RU" sz="1100" b="0" i="1" kern="1200" dirty="0" smtClean="0">
                          <a:solidFill>
                            <a:schemeClr val="dk1"/>
                          </a:solidFill>
                          <a:effectLst/>
                          <a:latin typeface="+mn-lt"/>
                          <a:ea typeface="+mn-ea"/>
                          <a:cs typeface="+mn-cs"/>
                        </a:rPr>
                        <a:t>перечень услуг по присмотру и уходу за детьми в ГПД;</a:t>
                      </a:r>
                    </a:p>
                    <a:p>
                      <a:pPr marL="171450" indent="-171450">
                        <a:buFont typeface="Wingdings" panose="05000000000000000000" pitchFamily="2" charset="2"/>
                        <a:buChar char="ü"/>
                      </a:pPr>
                      <a:r>
                        <a:rPr lang="ru-RU" sz="1100" b="0" i="1" kern="1200" dirty="0" smtClean="0">
                          <a:solidFill>
                            <a:schemeClr val="dk1"/>
                          </a:solidFill>
                          <a:effectLst/>
                          <a:latin typeface="+mn-lt"/>
                          <a:ea typeface="+mn-ea"/>
                          <a:cs typeface="+mn-cs"/>
                        </a:rPr>
                        <a:t>методику расчета стоимости услуг по присмотру и уходу за детьми в ГПД (в случае, если данные услуги не могут быть оказаны бесплатно);</a:t>
                      </a:r>
                    </a:p>
                    <a:p>
                      <a:pPr marL="171450" indent="-171450">
                        <a:buFont typeface="Wingdings" panose="05000000000000000000" pitchFamily="2" charset="2"/>
                        <a:buChar char="ü"/>
                      </a:pPr>
                      <a:r>
                        <a:rPr lang="ru-RU" sz="1100" b="0" i="1" kern="1200" dirty="0" smtClean="0">
                          <a:solidFill>
                            <a:schemeClr val="dk1"/>
                          </a:solidFill>
                          <a:effectLst/>
                          <a:latin typeface="+mn-lt"/>
                          <a:ea typeface="+mn-ea"/>
                          <a:cs typeface="+mn-cs"/>
                        </a:rPr>
                        <a:t>перечень льготных категорий родителей (законных представителей) несовершеннолетних обучающихся;</a:t>
                      </a:r>
                    </a:p>
                    <a:p>
                      <a:pPr marL="171450" indent="-171450">
                        <a:buFont typeface="Wingdings" panose="05000000000000000000" pitchFamily="2" charset="2"/>
                        <a:buChar char="ü"/>
                      </a:pPr>
                      <a:r>
                        <a:rPr lang="ru-RU" sz="1100" b="0" i="1" kern="1200" dirty="0" smtClean="0">
                          <a:solidFill>
                            <a:schemeClr val="dk1"/>
                          </a:solidFill>
                          <a:effectLst/>
                          <a:latin typeface="+mn-lt"/>
                          <a:ea typeface="+mn-ea"/>
                          <a:cs typeface="+mn-cs"/>
                        </a:rPr>
                        <a:t>порядок снижения размера родительской платы для отдельных категорий родителей (законных представителей);</a:t>
                      </a:r>
                    </a:p>
                    <a:p>
                      <a:pPr marL="171450" indent="-171450">
                        <a:buFont typeface="Wingdings" panose="05000000000000000000" pitchFamily="2" charset="2"/>
                        <a:buChar char="ü"/>
                      </a:pPr>
                      <a:r>
                        <a:rPr lang="ru-RU" sz="1100" b="0" i="1" kern="1200" dirty="0" smtClean="0">
                          <a:solidFill>
                            <a:schemeClr val="dk1"/>
                          </a:solidFill>
                          <a:effectLst/>
                          <a:latin typeface="+mn-lt"/>
                          <a:ea typeface="+mn-ea"/>
                          <a:cs typeface="+mn-cs"/>
                        </a:rPr>
                        <a:t>модель договора между общеобразовательной организацией и родителями (законными представителями) несовершеннолетних обучающихся о предоставлении услуг по присмотру и уходу за детьми в ГПД.</a:t>
                      </a:r>
                      <a:endParaRPr lang="ru-RU" sz="1100" i="1" baseline="0" dirty="0" smtClean="0">
                        <a:solidFill>
                          <a:schemeClr val="tx1"/>
                        </a:solidFill>
                      </a:endParaRPr>
                    </a:p>
                    <a:p>
                      <a:endParaRPr lang="ru-RU" sz="1200" i="1" dirty="0">
                        <a:solidFill>
                          <a:schemeClr val="tx1"/>
                        </a:solidFill>
                      </a:endParaRPr>
                    </a:p>
                  </a:txBody>
                  <a:tcPr marL="91447" marR="91447" marT="45707" marB="45707">
                    <a:solidFill>
                      <a:schemeClr val="tx2">
                        <a:lumMod val="40000"/>
                        <a:lumOff val="60000"/>
                      </a:schemeClr>
                    </a:solidFill>
                  </a:tcPr>
                </a:tc>
                <a:extLst>
                  <a:ext uri="{0D108BD9-81ED-4DB2-BD59-A6C34878D82A}">
                    <a16:rowId xmlns:a16="http://schemas.microsoft.com/office/drawing/2014/main" val="3000611241"/>
                  </a:ext>
                </a:extLst>
              </a:tr>
            </a:tbl>
          </a:graphicData>
        </a:graphic>
      </p:graphicFrame>
      <p:sp>
        <p:nvSpPr>
          <p:cNvPr id="11281" name="Номер слайда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fld id="{E5ED5DA2-BA9A-4D35-B46E-32AE2F1693A6}" type="slidenum">
              <a:rPr lang="en-US" altLang="ru-RU" smtClean="0">
                <a:solidFill>
                  <a:schemeClr val="tx2"/>
                </a:solidFill>
              </a:rPr>
              <a:pPr/>
              <a:t>5</a:t>
            </a:fld>
            <a:endParaRPr lang="en-US" altLang="ru-RU" smtClean="0">
              <a:solidFill>
                <a:schemeClr val="tx2"/>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Заголовок 1"/>
          <p:cNvSpPr>
            <a:spLocks noGrp="1"/>
          </p:cNvSpPr>
          <p:nvPr>
            <p:ph type="title"/>
          </p:nvPr>
        </p:nvSpPr>
        <p:spPr>
          <a:xfrm>
            <a:off x="703263" y="144463"/>
            <a:ext cx="10702925" cy="1257300"/>
          </a:xfrm>
        </p:spPr>
        <p:txBody>
          <a:bodyPr/>
          <a:lstStyle/>
          <a:p>
            <a:pPr eaLnBrk="1" hangingPunct="1"/>
            <a:r>
              <a:rPr lang="ru-RU" altLang="ru-RU" sz="3600" smtClean="0">
                <a:solidFill>
                  <a:schemeClr val="tx1"/>
                </a:solidFill>
              </a:rPr>
              <a:t>Федеральный закон от 29 декабря 2012 г. № 273-ФЗ «Об образовании в Российской Федерации»</a:t>
            </a:r>
            <a:endParaRPr lang="ru-RU" altLang="ru-RU" sz="3600" b="1" smtClean="0">
              <a:solidFill>
                <a:schemeClr val="tx1"/>
              </a:solidFill>
            </a:endParaRPr>
          </a:p>
        </p:txBody>
      </p:sp>
      <p:graphicFrame>
        <p:nvGraphicFramePr>
          <p:cNvPr id="4" name="Объект 3"/>
          <p:cNvGraphicFramePr>
            <a:graphicFrameLocks noGrp="1"/>
          </p:cNvGraphicFramePr>
          <p:nvPr>
            <p:ph idx="1"/>
          </p:nvPr>
        </p:nvGraphicFramePr>
        <p:xfrm>
          <a:off x="327025" y="1323975"/>
          <a:ext cx="11358563" cy="4937125"/>
        </p:xfrm>
        <a:graphic>
          <a:graphicData uri="http://schemas.openxmlformats.org/drawingml/2006/table">
            <a:tbl>
              <a:tblPr firstRow="1" bandRow="1">
                <a:tableStyleId>{5C22544A-7EE6-4342-B048-85BDC9FD1C3A}</a:tableStyleId>
              </a:tblPr>
              <a:tblGrid>
                <a:gridCol w="5679282">
                  <a:extLst>
                    <a:ext uri="{9D8B030D-6E8A-4147-A177-3AD203B41FA5}">
                      <a16:colId xmlns:a16="http://schemas.microsoft.com/office/drawing/2014/main" val="2498036907"/>
                    </a:ext>
                  </a:extLst>
                </a:gridCol>
                <a:gridCol w="1626778">
                  <a:extLst>
                    <a:ext uri="{9D8B030D-6E8A-4147-A177-3AD203B41FA5}">
                      <a16:colId xmlns:a16="http://schemas.microsoft.com/office/drawing/2014/main" val="889869941"/>
                    </a:ext>
                  </a:extLst>
                </a:gridCol>
                <a:gridCol w="4052503">
                  <a:extLst>
                    <a:ext uri="{9D8B030D-6E8A-4147-A177-3AD203B41FA5}">
                      <a16:colId xmlns:a16="http://schemas.microsoft.com/office/drawing/2014/main" val="2236736935"/>
                    </a:ext>
                  </a:extLst>
                </a:gridCol>
              </a:tblGrid>
              <a:tr h="518052">
                <a:tc>
                  <a:txBody>
                    <a:bodyPr/>
                    <a:lstStyle/>
                    <a:p>
                      <a:r>
                        <a:rPr lang="ru-RU" sz="1400" dirty="0" smtClean="0">
                          <a:solidFill>
                            <a:schemeClr val="tx1"/>
                          </a:solidFill>
                        </a:rPr>
                        <a:t>Содержание</a:t>
                      </a:r>
                      <a:r>
                        <a:rPr lang="ru-RU" sz="1400" baseline="0" dirty="0" smtClean="0">
                          <a:solidFill>
                            <a:schemeClr val="tx1"/>
                          </a:solidFill>
                        </a:rPr>
                        <a:t> структурной единицы</a:t>
                      </a:r>
                      <a:endParaRPr lang="ru-RU" sz="1400" dirty="0">
                        <a:solidFill>
                          <a:schemeClr val="tx1"/>
                        </a:solidFill>
                      </a:endParaRPr>
                    </a:p>
                  </a:txBody>
                  <a:tcPr marL="91447" marR="91447" marT="45689" marB="45689">
                    <a:solidFill>
                      <a:schemeClr val="tx2">
                        <a:lumMod val="40000"/>
                        <a:lumOff val="60000"/>
                      </a:schemeClr>
                    </a:solidFill>
                  </a:tcPr>
                </a:tc>
                <a:tc>
                  <a:txBody>
                    <a:bodyPr/>
                    <a:lstStyle/>
                    <a:p>
                      <a:r>
                        <a:rPr lang="ru-RU" sz="1400" dirty="0" smtClean="0">
                          <a:solidFill>
                            <a:schemeClr val="tx1"/>
                          </a:solidFill>
                        </a:rPr>
                        <a:t>Дополнительная информация</a:t>
                      </a:r>
                    </a:p>
                  </a:txBody>
                  <a:tcPr marL="91447" marR="91447" marT="45689" marB="45689">
                    <a:solidFill>
                      <a:schemeClr val="tx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b="1" kern="1200" dirty="0" smtClean="0">
                          <a:solidFill>
                            <a:schemeClr val="tx1"/>
                          </a:solidFill>
                          <a:effectLst/>
                          <a:latin typeface="+mn-lt"/>
                          <a:ea typeface="+mn-ea"/>
                          <a:cs typeface="+mn-cs"/>
                        </a:rPr>
                        <a:t>Примечания</a:t>
                      </a:r>
                      <a:endParaRPr lang="ru-RU" sz="1100" dirty="0" smtClean="0">
                        <a:solidFill>
                          <a:schemeClr val="tx1"/>
                        </a:solidFill>
                      </a:endParaRPr>
                    </a:p>
                    <a:p>
                      <a:endParaRPr lang="ru-RU" sz="1400" dirty="0" smtClean="0">
                        <a:solidFill>
                          <a:schemeClr val="tx1"/>
                        </a:solidFill>
                      </a:endParaRPr>
                    </a:p>
                  </a:txBody>
                  <a:tcPr marL="91447" marR="91447" marT="45689" marB="45689">
                    <a:solidFill>
                      <a:schemeClr val="tx2">
                        <a:lumMod val="40000"/>
                        <a:lumOff val="60000"/>
                      </a:schemeClr>
                    </a:solidFill>
                  </a:tcPr>
                </a:tc>
                <a:extLst>
                  <a:ext uri="{0D108BD9-81ED-4DB2-BD59-A6C34878D82A}">
                    <a16:rowId xmlns:a16="http://schemas.microsoft.com/office/drawing/2014/main" val="3377044767"/>
                  </a:ext>
                </a:extLst>
              </a:tr>
              <a:tr h="4419073">
                <a:tc>
                  <a:txBody>
                    <a:bodyPr/>
                    <a:lstStyle/>
                    <a:p>
                      <a:r>
                        <a:rPr lang="ru-RU" sz="1800" b="1" kern="1200" dirty="0" smtClean="0">
                          <a:solidFill>
                            <a:schemeClr val="dk1"/>
                          </a:solidFill>
                          <a:effectLst/>
                          <a:latin typeface="+mn-lt"/>
                          <a:ea typeface="+mn-ea"/>
                          <a:cs typeface="+mn-cs"/>
                        </a:rPr>
                        <a:t>Статья 28. Компетенция, права, обязанности и ответственность образовательной организации</a:t>
                      </a:r>
                    </a:p>
                    <a:p>
                      <a:r>
                        <a:rPr lang="ru-RU" sz="1600" b="0" i="0" kern="1200" dirty="0" smtClean="0">
                          <a:solidFill>
                            <a:schemeClr val="dk1"/>
                          </a:solidFill>
                          <a:effectLst/>
                          <a:latin typeface="+mn-lt"/>
                          <a:ea typeface="+mn-ea"/>
                          <a:cs typeface="+mn-cs"/>
                        </a:rPr>
                        <a:t>Статья 28 дополнена частью 8 с 14 июля 2022 г. - </a:t>
                      </a:r>
                      <a:r>
                        <a:rPr lang="ru-RU" sz="1600" b="0" i="0" u="none" strike="noStrike" kern="1200" dirty="0" smtClean="0">
                          <a:solidFill>
                            <a:schemeClr val="dk1"/>
                          </a:solidFill>
                          <a:effectLst/>
                          <a:latin typeface="+mn-lt"/>
                          <a:ea typeface="+mn-ea"/>
                          <a:cs typeface="+mn-cs"/>
                        </a:rPr>
                        <a:t>Федеральный закон</a:t>
                      </a:r>
                      <a:r>
                        <a:rPr lang="ru-RU" sz="1600" b="0" i="0" u="none" strike="noStrike" kern="1200" baseline="0" dirty="0" smtClean="0">
                          <a:solidFill>
                            <a:schemeClr val="dk1"/>
                          </a:solidFill>
                          <a:effectLst/>
                          <a:latin typeface="+mn-lt"/>
                          <a:ea typeface="+mn-ea"/>
                          <a:cs typeface="+mn-cs"/>
                        </a:rPr>
                        <a:t> </a:t>
                      </a:r>
                      <a:r>
                        <a:rPr lang="ru-RU" sz="1600" b="0" i="0" kern="1200" dirty="0" smtClean="0">
                          <a:solidFill>
                            <a:schemeClr val="dk1"/>
                          </a:solidFill>
                          <a:effectLst/>
                          <a:latin typeface="+mn-lt"/>
                          <a:ea typeface="+mn-ea"/>
                          <a:cs typeface="+mn-cs"/>
                        </a:rPr>
                        <a:t>от 14 июля 2022 г. N 298-ФЗ</a:t>
                      </a:r>
                    </a:p>
                    <a:p>
                      <a:endParaRPr lang="ru-RU" sz="1800" b="0" i="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ru-RU" sz="1800" b="0" i="0" kern="1200" dirty="0" smtClean="0">
                          <a:solidFill>
                            <a:schemeClr val="dk1"/>
                          </a:solidFill>
                          <a:effectLst/>
                          <a:latin typeface="+mn-lt"/>
                          <a:ea typeface="+mn-ea"/>
                          <a:cs typeface="+mn-cs"/>
                        </a:rPr>
                        <a:t>8. Образовательная организация вправе применять в своей деятельности электронный документооборот, который предусматривает создание, подписание, использование и хранение документов, связанных с деятельностью образовательной организации, в электронном виде без дублирования на бумажном носителе, если иное не установлено настоящим Федеральным законом. Решение о введении электронного документооборота и порядок его осуществления утверждаются образовательной организацией по согласованию с ее учредителем.</a:t>
                      </a:r>
                      <a:endParaRPr lang="ru-RU" sz="1400" kern="1200" dirty="0">
                        <a:solidFill>
                          <a:schemeClr val="dk1"/>
                        </a:solidFill>
                        <a:effectLst/>
                        <a:latin typeface="+mn-lt"/>
                        <a:ea typeface="+mn-ea"/>
                        <a:cs typeface="+mn-cs"/>
                      </a:endParaRPr>
                    </a:p>
                  </a:txBody>
                  <a:tcPr marL="91447" marR="91447" marT="45689" marB="45689">
                    <a:solidFill>
                      <a:schemeClr val="tx2">
                        <a:lumMod val="40000"/>
                        <a:lumOff val="60000"/>
                      </a:schemeClr>
                    </a:solidFill>
                  </a:tcPr>
                </a:tc>
                <a:tc>
                  <a:txBody>
                    <a:bodyPr/>
                    <a:lstStyle/>
                    <a:p>
                      <a:endParaRPr lang="ru-RU" sz="1200" i="1" dirty="0"/>
                    </a:p>
                  </a:txBody>
                  <a:tcPr marL="91447" marR="91447" marT="45689" marB="45689">
                    <a:solidFill>
                      <a:schemeClr val="tx2">
                        <a:lumMod val="40000"/>
                        <a:lumOff val="60000"/>
                      </a:schemeClr>
                    </a:solidFill>
                  </a:tcPr>
                </a:tc>
                <a:tc>
                  <a:txBody>
                    <a:bodyPr/>
                    <a:lstStyle/>
                    <a:p>
                      <a:r>
                        <a:rPr lang="ru-RU" sz="1200" i="1" dirty="0" smtClean="0"/>
                        <a:t>Решение принимается организацией.</a:t>
                      </a:r>
                    </a:p>
                    <a:p>
                      <a:r>
                        <a:rPr lang="ru-RU" sz="1200" i="1" baseline="0" dirty="0" smtClean="0">
                          <a:solidFill>
                            <a:schemeClr val="tx1"/>
                          </a:solidFill>
                        </a:rPr>
                        <a:t>Разрабатывается порядок ведения ЭДО.</a:t>
                      </a:r>
                    </a:p>
                    <a:p>
                      <a:r>
                        <a:rPr lang="ru-RU" sz="1200" i="1" baseline="0" dirty="0" smtClean="0">
                          <a:solidFill>
                            <a:schemeClr val="tx1"/>
                          </a:solidFill>
                        </a:rPr>
                        <a:t>Решение и порядок согласовываются учредителем.</a:t>
                      </a:r>
                      <a:endParaRPr lang="ru-RU" sz="1100" i="1" baseline="0" dirty="0" smtClean="0">
                        <a:solidFill>
                          <a:schemeClr val="tx1"/>
                        </a:solidFill>
                      </a:endParaRPr>
                    </a:p>
                    <a:p>
                      <a:endParaRPr lang="ru-RU" sz="1200" i="1" dirty="0">
                        <a:solidFill>
                          <a:schemeClr val="tx1"/>
                        </a:solidFill>
                      </a:endParaRPr>
                    </a:p>
                  </a:txBody>
                  <a:tcPr marL="91447" marR="91447" marT="45689" marB="45689">
                    <a:solidFill>
                      <a:schemeClr val="tx2">
                        <a:lumMod val="40000"/>
                        <a:lumOff val="60000"/>
                      </a:schemeClr>
                    </a:solidFill>
                  </a:tcPr>
                </a:tc>
                <a:extLst>
                  <a:ext uri="{0D108BD9-81ED-4DB2-BD59-A6C34878D82A}">
                    <a16:rowId xmlns:a16="http://schemas.microsoft.com/office/drawing/2014/main" val="3000611241"/>
                  </a:ext>
                </a:extLst>
              </a:tr>
            </a:tbl>
          </a:graphicData>
        </a:graphic>
      </p:graphicFrame>
      <p:sp>
        <p:nvSpPr>
          <p:cNvPr id="12305" name="Номер слайда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fld id="{1397AB18-A946-4CB1-98B1-4831DDC6DE7D}" type="slidenum">
              <a:rPr lang="en-US" altLang="ru-RU" smtClean="0">
                <a:solidFill>
                  <a:schemeClr val="tx2"/>
                </a:solidFill>
              </a:rPr>
              <a:pPr/>
              <a:t>6</a:t>
            </a:fld>
            <a:endParaRPr lang="en-US" altLang="ru-RU" smtClean="0">
              <a:solidFill>
                <a:schemeClr val="tx2"/>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title"/>
          </p:nvPr>
        </p:nvSpPr>
        <p:spPr>
          <a:xfrm>
            <a:off x="703263" y="144463"/>
            <a:ext cx="10702925" cy="1257300"/>
          </a:xfrm>
        </p:spPr>
        <p:txBody>
          <a:bodyPr/>
          <a:lstStyle/>
          <a:p>
            <a:pPr eaLnBrk="1" hangingPunct="1"/>
            <a:r>
              <a:rPr lang="ru-RU" altLang="ru-RU" sz="3600" smtClean="0">
                <a:solidFill>
                  <a:schemeClr val="tx1"/>
                </a:solidFill>
              </a:rPr>
              <a:t>Федеральный закон от 29 декабря 2012 г. № 273-ФЗ «Об образовании в Российской Федерации»</a:t>
            </a:r>
            <a:endParaRPr lang="ru-RU" altLang="ru-RU" sz="3600" b="1" smtClean="0">
              <a:solidFill>
                <a:schemeClr val="tx1"/>
              </a:solidFill>
            </a:endParaRPr>
          </a:p>
        </p:txBody>
      </p:sp>
      <p:graphicFrame>
        <p:nvGraphicFramePr>
          <p:cNvPr id="4" name="Объект 3"/>
          <p:cNvGraphicFramePr>
            <a:graphicFrameLocks noGrp="1"/>
          </p:cNvGraphicFramePr>
          <p:nvPr>
            <p:ph idx="1"/>
          </p:nvPr>
        </p:nvGraphicFramePr>
        <p:xfrm>
          <a:off x="519113" y="1314450"/>
          <a:ext cx="10434637" cy="4699000"/>
        </p:xfrm>
        <a:graphic>
          <a:graphicData uri="http://schemas.openxmlformats.org/drawingml/2006/table">
            <a:tbl>
              <a:tblPr firstRow="1" bandRow="1">
                <a:tableStyleId>{5C22544A-7EE6-4342-B048-85BDC9FD1C3A}</a:tableStyleId>
              </a:tblPr>
              <a:tblGrid>
                <a:gridCol w="5702769">
                  <a:extLst>
                    <a:ext uri="{9D8B030D-6E8A-4147-A177-3AD203B41FA5}">
                      <a16:colId xmlns:a16="http://schemas.microsoft.com/office/drawing/2014/main" val="2498036907"/>
                    </a:ext>
                  </a:extLst>
                </a:gridCol>
                <a:gridCol w="1952023">
                  <a:extLst>
                    <a:ext uri="{9D8B030D-6E8A-4147-A177-3AD203B41FA5}">
                      <a16:colId xmlns:a16="http://schemas.microsoft.com/office/drawing/2014/main" val="889869941"/>
                    </a:ext>
                  </a:extLst>
                </a:gridCol>
                <a:gridCol w="2779845">
                  <a:extLst>
                    <a:ext uri="{9D8B030D-6E8A-4147-A177-3AD203B41FA5}">
                      <a16:colId xmlns:a16="http://schemas.microsoft.com/office/drawing/2014/main" val="2236736935"/>
                    </a:ext>
                  </a:extLst>
                </a:gridCol>
              </a:tblGrid>
              <a:tr h="518110">
                <a:tc>
                  <a:txBody>
                    <a:bodyPr/>
                    <a:lstStyle/>
                    <a:p>
                      <a:r>
                        <a:rPr lang="ru-RU" sz="1400" dirty="0" smtClean="0">
                          <a:solidFill>
                            <a:schemeClr val="tx1"/>
                          </a:solidFill>
                        </a:rPr>
                        <a:t>Содержание</a:t>
                      </a:r>
                      <a:r>
                        <a:rPr lang="ru-RU" sz="1400" baseline="0" dirty="0" smtClean="0">
                          <a:solidFill>
                            <a:schemeClr val="tx1"/>
                          </a:solidFill>
                        </a:rPr>
                        <a:t> структурной единицы</a:t>
                      </a:r>
                      <a:endParaRPr lang="ru-RU" sz="1400" dirty="0">
                        <a:solidFill>
                          <a:schemeClr val="tx1"/>
                        </a:solidFill>
                      </a:endParaRPr>
                    </a:p>
                  </a:txBody>
                  <a:tcPr marL="91448" marR="91448" marT="45695" marB="45695">
                    <a:solidFill>
                      <a:schemeClr val="tx2">
                        <a:lumMod val="40000"/>
                        <a:lumOff val="60000"/>
                      </a:schemeClr>
                    </a:solidFill>
                  </a:tcPr>
                </a:tc>
                <a:tc>
                  <a:txBody>
                    <a:bodyPr/>
                    <a:lstStyle/>
                    <a:p>
                      <a:r>
                        <a:rPr lang="ru-RU" sz="1400" dirty="0" smtClean="0">
                          <a:solidFill>
                            <a:schemeClr val="tx1"/>
                          </a:solidFill>
                        </a:rPr>
                        <a:t>Дополнительная информация</a:t>
                      </a:r>
                    </a:p>
                  </a:txBody>
                  <a:tcPr marL="91448" marR="91448" marT="45695" marB="45695">
                    <a:solidFill>
                      <a:schemeClr val="tx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b="1" kern="1200" dirty="0" smtClean="0">
                          <a:solidFill>
                            <a:schemeClr val="tx1"/>
                          </a:solidFill>
                          <a:effectLst/>
                          <a:latin typeface="+mn-lt"/>
                          <a:ea typeface="+mn-ea"/>
                          <a:cs typeface="+mn-cs"/>
                        </a:rPr>
                        <a:t>Примечания</a:t>
                      </a:r>
                      <a:endParaRPr lang="ru-RU" sz="1100" dirty="0" smtClean="0">
                        <a:solidFill>
                          <a:schemeClr val="tx1"/>
                        </a:solidFill>
                      </a:endParaRPr>
                    </a:p>
                    <a:p>
                      <a:endParaRPr lang="ru-RU" sz="1400" dirty="0" smtClean="0">
                        <a:solidFill>
                          <a:schemeClr val="tx1"/>
                        </a:solidFill>
                      </a:endParaRPr>
                    </a:p>
                  </a:txBody>
                  <a:tcPr marL="91448" marR="91448" marT="45695" marB="45695">
                    <a:solidFill>
                      <a:schemeClr val="tx2">
                        <a:lumMod val="40000"/>
                        <a:lumOff val="60000"/>
                      </a:schemeClr>
                    </a:solidFill>
                  </a:tcPr>
                </a:tc>
                <a:extLst>
                  <a:ext uri="{0D108BD9-81ED-4DB2-BD59-A6C34878D82A}">
                    <a16:rowId xmlns:a16="http://schemas.microsoft.com/office/drawing/2014/main" val="3377044767"/>
                  </a:ext>
                </a:extLst>
              </a:tr>
              <a:tr h="4180890">
                <a:tc>
                  <a:txBody>
                    <a:bodyPr/>
                    <a:lstStyle/>
                    <a:p>
                      <a:r>
                        <a:rPr lang="ru-RU" sz="1800" b="1" kern="1200" dirty="0" smtClean="0">
                          <a:solidFill>
                            <a:schemeClr val="dk1"/>
                          </a:solidFill>
                          <a:effectLst/>
                          <a:latin typeface="+mn-lt"/>
                          <a:ea typeface="+mn-ea"/>
                          <a:cs typeface="+mn-cs"/>
                        </a:rPr>
                        <a:t>Статья 28. Компетенция, права, обязанности и ответственность образовательной организации</a:t>
                      </a:r>
                    </a:p>
                    <a:p>
                      <a:r>
                        <a:rPr lang="ru-RU" sz="1600" b="0" i="0" kern="1200" dirty="0" smtClean="0">
                          <a:solidFill>
                            <a:schemeClr val="dk1"/>
                          </a:solidFill>
                          <a:effectLst/>
                          <a:latin typeface="+mn-lt"/>
                          <a:ea typeface="+mn-ea"/>
                          <a:cs typeface="+mn-cs"/>
                        </a:rPr>
                        <a:t>Пункт 19 изменен с 14 июля 2022 г. - Федеральный закон от 14 июля 2022 г. N 262-ФЗ</a:t>
                      </a:r>
                    </a:p>
                    <a:p>
                      <a:endParaRPr lang="ru-RU" sz="1600" b="0" i="0" kern="1200" dirty="0" smtClean="0">
                        <a:solidFill>
                          <a:schemeClr val="dk1"/>
                        </a:solidFill>
                        <a:effectLst/>
                        <a:latin typeface="+mn-lt"/>
                        <a:ea typeface="+mn-ea"/>
                        <a:cs typeface="+mn-cs"/>
                      </a:endParaRPr>
                    </a:p>
                    <a:p>
                      <a:r>
                        <a:rPr lang="ru-RU" sz="1800" b="0" i="0" kern="1200" dirty="0" smtClean="0">
                          <a:solidFill>
                            <a:schemeClr val="dk1"/>
                          </a:solidFill>
                          <a:effectLst/>
                          <a:latin typeface="+mn-lt"/>
                          <a:ea typeface="+mn-ea"/>
                          <a:cs typeface="+mn-cs"/>
                        </a:rPr>
                        <a:t>3. К компетенции образовательной организации в установленной сфере деятельности относятся:</a:t>
                      </a:r>
                    </a:p>
                    <a:p>
                      <a:pPr marL="0" marR="0" indent="0" algn="l" defTabSz="914400" rtl="0" eaLnBrk="1" fontAlgn="auto" latinLnBrk="0" hangingPunct="1">
                        <a:lnSpc>
                          <a:spcPct val="100000"/>
                        </a:lnSpc>
                        <a:spcBef>
                          <a:spcPts val="0"/>
                        </a:spcBef>
                        <a:spcAft>
                          <a:spcPts val="0"/>
                        </a:spcAft>
                        <a:buClrTx/>
                        <a:buSzTx/>
                        <a:buFontTx/>
                        <a:buNone/>
                        <a:tabLst/>
                        <a:defRPr/>
                      </a:pPr>
                      <a:r>
                        <a:rPr lang="ru-RU" sz="1800" b="0" i="0" kern="1200" dirty="0" smtClean="0">
                          <a:solidFill>
                            <a:schemeClr val="dk1"/>
                          </a:solidFill>
                          <a:effectLst/>
                          <a:latin typeface="+mn-lt"/>
                          <a:ea typeface="+mn-ea"/>
                          <a:cs typeface="+mn-cs"/>
                        </a:rPr>
                        <a:t>19) содействие деятельности общественных объединений обучающихся, родителей (законных представителей) несовершеннолетних обучающихся, осуществляемой в образовательной организации и не запрещенной законодательством Российской Федерации, </a:t>
                      </a:r>
                      <a:r>
                        <a:rPr lang="ru-RU" sz="1800" b="0" i="0" u="sng" kern="1200" dirty="0" smtClean="0">
                          <a:solidFill>
                            <a:schemeClr val="dk1"/>
                          </a:solidFill>
                          <a:effectLst/>
                          <a:latin typeface="+mn-lt"/>
                          <a:ea typeface="+mn-ea"/>
                          <a:cs typeface="+mn-cs"/>
                        </a:rPr>
                        <a:t>в том числе содействие деятельности российского движения детей и молодежи;</a:t>
                      </a:r>
                      <a:endParaRPr lang="ru-RU" sz="1400" u="sng" kern="1200" dirty="0">
                        <a:solidFill>
                          <a:schemeClr val="dk1"/>
                        </a:solidFill>
                        <a:effectLst/>
                        <a:latin typeface="+mn-lt"/>
                        <a:ea typeface="+mn-ea"/>
                        <a:cs typeface="+mn-cs"/>
                      </a:endParaRPr>
                    </a:p>
                  </a:txBody>
                  <a:tcPr marL="91448" marR="91448" marT="45695" marB="45695">
                    <a:solidFill>
                      <a:schemeClr val="tx2">
                        <a:lumMod val="40000"/>
                        <a:lumOff val="60000"/>
                      </a:schemeClr>
                    </a:solidFill>
                  </a:tcPr>
                </a:tc>
                <a:tc>
                  <a:txBody>
                    <a:bodyPr/>
                    <a:lstStyle/>
                    <a:p>
                      <a:endParaRPr lang="ru-RU" sz="1200" i="1" dirty="0"/>
                    </a:p>
                  </a:txBody>
                  <a:tcPr marL="91448" marR="91448" marT="45695" marB="45695">
                    <a:solidFill>
                      <a:schemeClr val="tx2">
                        <a:lumMod val="40000"/>
                        <a:lumOff val="60000"/>
                      </a:schemeClr>
                    </a:solidFill>
                  </a:tcPr>
                </a:tc>
                <a:tc>
                  <a:txBody>
                    <a:bodyPr/>
                    <a:lstStyle/>
                    <a:p>
                      <a:r>
                        <a:rPr lang="ru-RU" sz="1200" i="1" dirty="0" smtClean="0"/>
                        <a:t>Учесть при регламентации</a:t>
                      </a:r>
                      <a:r>
                        <a:rPr lang="ru-RU" sz="1200" i="1" baseline="0" dirty="0" smtClean="0"/>
                        <a:t> и организации воспитательной работы</a:t>
                      </a:r>
                      <a:endParaRPr lang="ru-RU" sz="1100" i="1" baseline="0" dirty="0" smtClean="0">
                        <a:solidFill>
                          <a:schemeClr val="tx1"/>
                        </a:solidFill>
                      </a:endParaRPr>
                    </a:p>
                    <a:p>
                      <a:endParaRPr lang="ru-RU" sz="1200" i="1" dirty="0">
                        <a:solidFill>
                          <a:schemeClr val="tx1"/>
                        </a:solidFill>
                      </a:endParaRPr>
                    </a:p>
                  </a:txBody>
                  <a:tcPr marL="91448" marR="91448" marT="45695" marB="45695">
                    <a:solidFill>
                      <a:schemeClr val="tx2">
                        <a:lumMod val="40000"/>
                        <a:lumOff val="60000"/>
                      </a:schemeClr>
                    </a:solidFill>
                  </a:tcPr>
                </a:tc>
                <a:extLst>
                  <a:ext uri="{0D108BD9-81ED-4DB2-BD59-A6C34878D82A}">
                    <a16:rowId xmlns:a16="http://schemas.microsoft.com/office/drawing/2014/main" val="3000611241"/>
                  </a:ext>
                </a:extLst>
              </a:tr>
            </a:tbl>
          </a:graphicData>
        </a:graphic>
      </p:graphicFrame>
      <p:sp>
        <p:nvSpPr>
          <p:cNvPr id="13329" name="Номер слайда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fld id="{2858DE9E-C6DC-47F6-ACD4-C56CEDE44F78}" type="slidenum">
              <a:rPr lang="en-US" altLang="ru-RU" smtClean="0">
                <a:solidFill>
                  <a:schemeClr val="tx2"/>
                </a:solidFill>
              </a:rPr>
              <a:pPr/>
              <a:t>7</a:t>
            </a:fld>
            <a:endParaRPr lang="en-US" altLang="ru-RU" smtClean="0">
              <a:solidFill>
                <a:schemeClr val="tx2"/>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Заголовок 1"/>
          <p:cNvSpPr>
            <a:spLocks noGrp="1"/>
          </p:cNvSpPr>
          <p:nvPr>
            <p:ph type="title"/>
          </p:nvPr>
        </p:nvSpPr>
        <p:spPr>
          <a:xfrm>
            <a:off x="703263" y="144463"/>
            <a:ext cx="10702925" cy="1257300"/>
          </a:xfrm>
        </p:spPr>
        <p:txBody>
          <a:bodyPr/>
          <a:lstStyle/>
          <a:p>
            <a:pPr eaLnBrk="1" hangingPunct="1"/>
            <a:r>
              <a:rPr lang="ru-RU" altLang="ru-RU" sz="3600" smtClean="0">
                <a:solidFill>
                  <a:schemeClr val="tx1"/>
                </a:solidFill>
              </a:rPr>
              <a:t>Федеральный закон от 29 декабря 2012 г. № 273-ФЗ «Об образовании в Российской Федерации»</a:t>
            </a:r>
            <a:endParaRPr lang="ru-RU" altLang="ru-RU" sz="3600" b="1" smtClean="0">
              <a:solidFill>
                <a:schemeClr val="tx1"/>
              </a:solidFill>
            </a:endParaRPr>
          </a:p>
        </p:txBody>
      </p:sp>
      <p:graphicFrame>
        <p:nvGraphicFramePr>
          <p:cNvPr id="4" name="Объект 3"/>
          <p:cNvGraphicFramePr>
            <a:graphicFrameLocks noGrp="1"/>
          </p:cNvGraphicFramePr>
          <p:nvPr>
            <p:ph idx="1"/>
          </p:nvPr>
        </p:nvGraphicFramePr>
        <p:xfrm>
          <a:off x="327025" y="1323975"/>
          <a:ext cx="11358563" cy="4784725"/>
        </p:xfrm>
        <a:graphic>
          <a:graphicData uri="http://schemas.openxmlformats.org/drawingml/2006/table">
            <a:tbl>
              <a:tblPr firstRow="1" bandRow="1">
                <a:tableStyleId>{5C22544A-7EE6-4342-B048-85BDC9FD1C3A}</a:tableStyleId>
              </a:tblPr>
              <a:tblGrid>
                <a:gridCol w="7970247">
                  <a:extLst>
                    <a:ext uri="{9D8B030D-6E8A-4147-A177-3AD203B41FA5}">
                      <a16:colId xmlns:a16="http://schemas.microsoft.com/office/drawing/2014/main" val="2498036907"/>
                    </a:ext>
                  </a:extLst>
                </a:gridCol>
                <a:gridCol w="2175453">
                  <a:extLst>
                    <a:ext uri="{9D8B030D-6E8A-4147-A177-3AD203B41FA5}">
                      <a16:colId xmlns:a16="http://schemas.microsoft.com/office/drawing/2014/main" val="889869941"/>
                    </a:ext>
                  </a:extLst>
                </a:gridCol>
                <a:gridCol w="1212863">
                  <a:extLst>
                    <a:ext uri="{9D8B030D-6E8A-4147-A177-3AD203B41FA5}">
                      <a16:colId xmlns:a16="http://schemas.microsoft.com/office/drawing/2014/main" val="2236736935"/>
                    </a:ext>
                  </a:extLst>
                </a:gridCol>
              </a:tblGrid>
              <a:tr h="518049">
                <a:tc>
                  <a:txBody>
                    <a:bodyPr/>
                    <a:lstStyle/>
                    <a:p>
                      <a:r>
                        <a:rPr lang="ru-RU" sz="1400" dirty="0" smtClean="0">
                          <a:solidFill>
                            <a:schemeClr val="tx1"/>
                          </a:solidFill>
                        </a:rPr>
                        <a:t>Содержание</a:t>
                      </a:r>
                      <a:r>
                        <a:rPr lang="ru-RU" sz="1400" baseline="0" dirty="0" smtClean="0">
                          <a:solidFill>
                            <a:schemeClr val="tx1"/>
                          </a:solidFill>
                        </a:rPr>
                        <a:t> структурной единицы</a:t>
                      </a:r>
                      <a:endParaRPr lang="ru-RU" sz="1400" dirty="0">
                        <a:solidFill>
                          <a:schemeClr val="tx1"/>
                        </a:solidFill>
                      </a:endParaRPr>
                    </a:p>
                  </a:txBody>
                  <a:tcPr marL="91447" marR="91447" marT="45688" marB="45688">
                    <a:solidFill>
                      <a:schemeClr val="tx2">
                        <a:lumMod val="40000"/>
                        <a:lumOff val="60000"/>
                      </a:schemeClr>
                    </a:solidFill>
                  </a:tcPr>
                </a:tc>
                <a:tc>
                  <a:txBody>
                    <a:bodyPr/>
                    <a:lstStyle/>
                    <a:p>
                      <a:r>
                        <a:rPr lang="ru-RU" sz="1400" dirty="0" smtClean="0">
                          <a:solidFill>
                            <a:schemeClr val="tx1"/>
                          </a:solidFill>
                        </a:rPr>
                        <a:t>Дополнительная информация</a:t>
                      </a:r>
                    </a:p>
                  </a:txBody>
                  <a:tcPr marL="91447" marR="91447" marT="45688" marB="45688">
                    <a:solidFill>
                      <a:schemeClr val="tx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b="1" kern="1200" dirty="0" smtClean="0">
                          <a:solidFill>
                            <a:schemeClr val="tx1"/>
                          </a:solidFill>
                          <a:effectLst/>
                          <a:latin typeface="+mn-lt"/>
                          <a:ea typeface="+mn-ea"/>
                          <a:cs typeface="+mn-cs"/>
                        </a:rPr>
                        <a:t>Примечания</a:t>
                      </a:r>
                      <a:endParaRPr lang="ru-RU" sz="1100" dirty="0" smtClean="0">
                        <a:solidFill>
                          <a:schemeClr val="tx1"/>
                        </a:solidFill>
                      </a:endParaRPr>
                    </a:p>
                    <a:p>
                      <a:endParaRPr lang="ru-RU" sz="1400" dirty="0" smtClean="0">
                        <a:solidFill>
                          <a:schemeClr val="tx1"/>
                        </a:solidFill>
                      </a:endParaRPr>
                    </a:p>
                  </a:txBody>
                  <a:tcPr marL="91447" marR="91447" marT="45688" marB="45688">
                    <a:solidFill>
                      <a:schemeClr val="tx2">
                        <a:lumMod val="40000"/>
                        <a:lumOff val="60000"/>
                      </a:schemeClr>
                    </a:solidFill>
                  </a:tcPr>
                </a:tc>
                <a:extLst>
                  <a:ext uri="{0D108BD9-81ED-4DB2-BD59-A6C34878D82A}">
                    <a16:rowId xmlns:a16="http://schemas.microsoft.com/office/drawing/2014/main" val="3377044767"/>
                  </a:ext>
                </a:extLst>
              </a:tr>
              <a:tr h="42666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1" kern="1200" dirty="0" smtClean="0">
                          <a:solidFill>
                            <a:schemeClr val="dk1"/>
                          </a:solidFill>
                          <a:effectLst/>
                          <a:latin typeface="+mn-lt"/>
                          <a:ea typeface="+mn-ea"/>
                          <a:cs typeface="+mn-cs"/>
                        </a:rPr>
                        <a:t>Статья 79. Организация получения образования обучающимися с ограниченными возможностями здоровья</a:t>
                      </a:r>
                    </a:p>
                    <a:p>
                      <a:pPr marL="0" marR="0" indent="0" algn="l" defTabSz="914400" rtl="0" eaLnBrk="1" fontAlgn="auto" latinLnBrk="0" hangingPunct="1">
                        <a:lnSpc>
                          <a:spcPct val="100000"/>
                        </a:lnSpc>
                        <a:spcBef>
                          <a:spcPts val="0"/>
                        </a:spcBef>
                        <a:spcAft>
                          <a:spcPts val="0"/>
                        </a:spcAft>
                        <a:buClrTx/>
                        <a:buSzTx/>
                        <a:buFontTx/>
                        <a:buNone/>
                        <a:tabLst/>
                        <a:defRPr/>
                      </a:pPr>
                      <a:r>
                        <a:rPr lang="ru-RU" sz="1400" b="0" i="0" kern="1200" dirty="0" smtClean="0">
                          <a:solidFill>
                            <a:schemeClr val="dk1"/>
                          </a:solidFill>
                          <a:effectLst/>
                          <a:latin typeface="+mn-lt"/>
                          <a:ea typeface="+mn-ea"/>
                          <a:cs typeface="+mn-cs"/>
                        </a:rPr>
                        <a:t>Статья 79 дополнена частями 7.1, 7.2 с 1 сентября 2022 г. - Федеральный закон от 14 июля 2022 г. N 299-ФЗ</a:t>
                      </a:r>
                    </a:p>
                    <a:p>
                      <a:r>
                        <a:rPr lang="ru-RU" sz="1400" i="0" kern="1200" dirty="0" smtClean="0">
                          <a:solidFill>
                            <a:schemeClr val="dk1"/>
                          </a:solidFill>
                          <a:effectLst/>
                          <a:latin typeface="+mn-lt"/>
                          <a:ea typeface="+mn-ea"/>
                          <a:cs typeface="+mn-cs"/>
                        </a:rPr>
                        <a:t>7.1. При обеспечении бесплатным двухразовым питанием обучающихся с ограниченными возможностями здоровья по образовательным программам начального общего образования, не проживающих в государственных и муниципальных образовательных организациях, учитываются положения </a:t>
                      </a:r>
                      <a:r>
                        <a:rPr lang="ru-RU" sz="1400" u="none" strike="noStrike" kern="1200" dirty="0" smtClean="0">
                          <a:solidFill>
                            <a:schemeClr val="dk1"/>
                          </a:solidFill>
                          <a:effectLst/>
                          <a:latin typeface="+mn-lt"/>
                          <a:ea typeface="+mn-ea"/>
                          <a:cs typeface="+mn-cs"/>
                        </a:rPr>
                        <a:t>части 2.1 статьи 37</a:t>
                      </a:r>
                      <a:r>
                        <a:rPr lang="ru-RU" sz="1400" i="0" u="none" strike="noStrike" kern="1200" baseline="0" dirty="0" smtClean="0">
                          <a:solidFill>
                            <a:schemeClr val="dk1"/>
                          </a:solidFill>
                          <a:effectLst/>
                          <a:latin typeface="+mn-lt"/>
                          <a:ea typeface="+mn-ea"/>
                          <a:cs typeface="+mn-cs"/>
                        </a:rPr>
                        <a:t> </a:t>
                      </a:r>
                      <a:r>
                        <a:rPr lang="ru-RU" sz="1400" i="0" kern="1200" dirty="0" smtClean="0">
                          <a:solidFill>
                            <a:schemeClr val="dk1"/>
                          </a:solidFill>
                          <a:effectLst/>
                          <a:latin typeface="+mn-lt"/>
                          <a:ea typeface="+mn-ea"/>
                          <a:cs typeface="+mn-cs"/>
                        </a:rPr>
                        <a:t>настоящего Федерального закона.</a:t>
                      </a:r>
                      <a:endParaRPr lang="ru-RU" sz="1400" kern="1200" dirty="0" smtClean="0">
                        <a:solidFill>
                          <a:schemeClr val="dk1"/>
                        </a:solidFill>
                        <a:effectLst/>
                        <a:latin typeface="+mn-lt"/>
                        <a:ea typeface="+mn-ea"/>
                        <a:cs typeface="+mn-cs"/>
                      </a:endParaRPr>
                    </a:p>
                    <a:p>
                      <a:r>
                        <a:rPr lang="ru-RU" sz="1400" i="0" kern="1200" dirty="0" smtClean="0">
                          <a:solidFill>
                            <a:schemeClr val="dk1"/>
                          </a:solidFill>
                          <a:effectLst/>
                          <a:latin typeface="+mn-lt"/>
                          <a:ea typeface="+mn-ea"/>
                          <a:cs typeface="+mn-cs"/>
                        </a:rPr>
                        <a:t>7.2. Порядок обеспечения бесплатным двухразовым питанием обучающихся с ограниченными возможностями здоровья, обучение которых организовано федеральными государственными образовательными организациями на дому, в том числе возможность замены бесплатного двухразового питания денежной компенсацией, устанавливается федеральными государственными органами, в ведении которых находятся соответствующие образовательные организации. Порядок обеспечения бесплатным двухразовым питанием обучающихся с ограниченными возможностями здоровья, обучение которых организовано государственными образовательными организациями субъектов Российской Федерации и муниципальными образовательными организациями на дому, в том числе возможность замены бесплатного двухразового питания денежной компенсацией, устанавливается соответственно органами государственной власти субъектов Российской Федерации и органами местного самоуправления.</a:t>
                      </a:r>
                      <a:endParaRPr lang="ru-RU" sz="1400" kern="1200" dirty="0">
                        <a:solidFill>
                          <a:schemeClr val="dk1"/>
                        </a:solidFill>
                        <a:effectLst/>
                        <a:latin typeface="+mn-lt"/>
                        <a:ea typeface="+mn-ea"/>
                        <a:cs typeface="+mn-cs"/>
                      </a:endParaRPr>
                    </a:p>
                  </a:txBody>
                  <a:tcPr marL="91447" marR="91447" marT="45688" marB="45688">
                    <a:solidFill>
                      <a:schemeClr val="tx2">
                        <a:lumMod val="40000"/>
                        <a:lumOff val="60000"/>
                      </a:schemeClr>
                    </a:solidFill>
                  </a:tcPr>
                </a:tc>
                <a:tc>
                  <a:txBody>
                    <a:bodyPr/>
                    <a:lstStyle/>
                    <a:p>
                      <a:r>
                        <a:rPr lang="ru-RU" sz="1200" i="1" dirty="0" smtClean="0"/>
                        <a:t>Предыдущая редакция:</a:t>
                      </a:r>
                    </a:p>
                    <a:p>
                      <a:r>
                        <a:rPr lang="ru-RU" sz="1400" b="0" i="0" kern="1200" dirty="0" smtClean="0">
                          <a:solidFill>
                            <a:schemeClr val="dk1"/>
                          </a:solidFill>
                          <a:effectLst/>
                          <a:latin typeface="+mn-lt"/>
                          <a:ea typeface="+mn-ea"/>
                          <a:cs typeface="+mn-cs"/>
                        </a:rPr>
                        <a:t>7.  </a:t>
                      </a:r>
                      <a:r>
                        <a:rPr lang="en-US" sz="1400" kern="1200" dirty="0" smtClean="0">
                          <a:solidFill>
                            <a:schemeClr val="dk1"/>
                          </a:solidFill>
                          <a:effectLst/>
                          <a:latin typeface="+mn-lt"/>
                          <a:ea typeface="+mn-ea"/>
                          <a:cs typeface="+mn-cs"/>
                        </a:rPr>
                        <a:t>&lt;</a:t>
                      </a:r>
                      <a:r>
                        <a:rPr lang="ru-RU" sz="1400" kern="1200" dirty="0" smtClean="0">
                          <a:solidFill>
                            <a:schemeClr val="dk1"/>
                          </a:solidFill>
                          <a:effectLst/>
                          <a:latin typeface="+mn-lt"/>
                          <a:ea typeface="+mn-ea"/>
                          <a:cs typeface="+mn-cs"/>
                        </a:rPr>
                        <a:t>…</a:t>
                      </a:r>
                      <a:r>
                        <a:rPr lang="en-US" sz="1400" kern="1200" dirty="0" smtClean="0">
                          <a:solidFill>
                            <a:schemeClr val="dk1"/>
                          </a:solidFill>
                          <a:effectLst/>
                          <a:latin typeface="+mn-lt"/>
                          <a:ea typeface="+mn-ea"/>
                          <a:cs typeface="+mn-cs"/>
                        </a:rPr>
                        <a:t>&gt;</a:t>
                      </a:r>
                      <a:r>
                        <a:rPr lang="ru-RU" sz="1400" kern="1200" dirty="0" smtClean="0">
                          <a:solidFill>
                            <a:schemeClr val="dk1"/>
                          </a:solidFill>
                          <a:effectLst/>
                          <a:latin typeface="+mn-lt"/>
                          <a:ea typeface="+mn-ea"/>
                          <a:cs typeface="+mn-cs"/>
                        </a:rPr>
                        <a:t> </a:t>
                      </a:r>
                      <a:r>
                        <a:rPr lang="ru-RU" sz="1400" b="0" i="0" kern="1200" dirty="0" smtClean="0">
                          <a:solidFill>
                            <a:schemeClr val="dk1"/>
                          </a:solidFill>
                          <a:effectLst/>
                          <a:latin typeface="+mn-lt"/>
                          <a:ea typeface="+mn-ea"/>
                          <a:cs typeface="+mn-cs"/>
                        </a:rPr>
                        <a:t>Иные обучающиеся с ограниченными возможностями здоровья обеспечиваются бесплатным двухразовым питанием.</a:t>
                      </a:r>
                    </a:p>
                    <a:p>
                      <a:endParaRPr lang="ru-RU" sz="1400" i="1" dirty="0"/>
                    </a:p>
                  </a:txBody>
                  <a:tcPr marL="91447" marR="91447" marT="45688" marB="45688">
                    <a:solidFill>
                      <a:schemeClr val="tx2">
                        <a:lumMod val="40000"/>
                        <a:lumOff val="60000"/>
                      </a:schemeClr>
                    </a:solidFill>
                  </a:tcPr>
                </a:tc>
                <a:tc>
                  <a:txBody>
                    <a:bodyPr/>
                    <a:lstStyle/>
                    <a:p>
                      <a:r>
                        <a:rPr lang="ru-RU" sz="1200" i="1" dirty="0" smtClean="0"/>
                        <a:t>ОМСУ: определение </a:t>
                      </a:r>
                      <a:r>
                        <a:rPr lang="ru-RU" sz="1200" i="1" baseline="0" dirty="0" smtClean="0"/>
                        <a:t>порядка</a:t>
                      </a:r>
                    </a:p>
                    <a:p>
                      <a:endParaRPr lang="ru-RU" sz="1200" i="1" dirty="0" smtClean="0"/>
                    </a:p>
                    <a:p>
                      <a:r>
                        <a:rPr lang="ru-RU" sz="1200" i="1" dirty="0" smtClean="0"/>
                        <a:t>ОО:</a:t>
                      </a:r>
                    </a:p>
                    <a:p>
                      <a:r>
                        <a:rPr lang="ru-RU" sz="1200" i="1" dirty="0" smtClean="0"/>
                        <a:t>Учесть при создании (внесении изменений) документов по питанию</a:t>
                      </a:r>
                      <a:r>
                        <a:rPr lang="ru-RU" sz="1200" i="1" baseline="0" dirty="0" smtClean="0">
                          <a:solidFill>
                            <a:schemeClr val="tx1"/>
                          </a:solidFill>
                        </a:rPr>
                        <a:t>.</a:t>
                      </a:r>
                    </a:p>
                    <a:p>
                      <a:r>
                        <a:rPr lang="ru-RU" sz="1200" i="1" baseline="0" dirty="0" smtClean="0">
                          <a:solidFill>
                            <a:schemeClr val="tx1"/>
                          </a:solidFill>
                        </a:rPr>
                        <a:t>Разместить информацию на сайте.</a:t>
                      </a:r>
                    </a:p>
                    <a:p>
                      <a:r>
                        <a:rPr lang="ru-RU" sz="1200" i="1" baseline="0" dirty="0" smtClean="0">
                          <a:solidFill>
                            <a:schemeClr val="tx1"/>
                          </a:solidFill>
                        </a:rPr>
                        <a:t>Учесть при организации питания.</a:t>
                      </a:r>
                      <a:endParaRPr lang="ru-RU" sz="1200" i="1" dirty="0">
                        <a:solidFill>
                          <a:schemeClr val="tx1"/>
                        </a:solidFill>
                      </a:endParaRPr>
                    </a:p>
                  </a:txBody>
                  <a:tcPr marL="91447" marR="91447" marT="45688" marB="45688">
                    <a:solidFill>
                      <a:schemeClr val="tx2">
                        <a:lumMod val="40000"/>
                        <a:lumOff val="60000"/>
                      </a:schemeClr>
                    </a:solidFill>
                  </a:tcPr>
                </a:tc>
                <a:extLst>
                  <a:ext uri="{0D108BD9-81ED-4DB2-BD59-A6C34878D82A}">
                    <a16:rowId xmlns:a16="http://schemas.microsoft.com/office/drawing/2014/main" val="3000611241"/>
                  </a:ext>
                </a:extLst>
              </a:tr>
            </a:tbl>
          </a:graphicData>
        </a:graphic>
      </p:graphicFrame>
      <p:sp>
        <p:nvSpPr>
          <p:cNvPr id="14353" name="Номер слайда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fld id="{7CC1F30D-BF98-4C5F-B8CE-7321D65BC368}" type="slidenum">
              <a:rPr lang="en-US" altLang="ru-RU" smtClean="0">
                <a:solidFill>
                  <a:schemeClr val="tx2"/>
                </a:solidFill>
              </a:rPr>
              <a:pPr/>
              <a:t>8</a:t>
            </a:fld>
            <a:endParaRPr lang="en-US" altLang="ru-RU" smtClean="0">
              <a:solidFill>
                <a:schemeClr val="tx2"/>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Заголовок 1"/>
          <p:cNvSpPr>
            <a:spLocks noGrp="1"/>
          </p:cNvSpPr>
          <p:nvPr>
            <p:ph type="title"/>
          </p:nvPr>
        </p:nvSpPr>
        <p:spPr>
          <a:xfrm>
            <a:off x="703263" y="144463"/>
            <a:ext cx="11155362" cy="942975"/>
          </a:xfrm>
        </p:spPr>
        <p:txBody>
          <a:bodyPr/>
          <a:lstStyle/>
          <a:p>
            <a:pPr eaLnBrk="1" hangingPunct="1"/>
            <a:r>
              <a:rPr lang="ru-RU" altLang="ru-RU" sz="1800" smtClean="0">
                <a:solidFill>
                  <a:schemeClr val="tx1"/>
                </a:solidFill>
              </a:rPr>
              <a:t>Приказ Федеральной службы по надзору в сфере образования и науки РФ от 14 августа 2020 г. № 831</a:t>
            </a:r>
            <a:br>
              <a:rPr lang="ru-RU" altLang="ru-RU" sz="1800" smtClean="0">
                <a:solidFill>
                  <a:schemeClr val="tx1"/>
                </a:solidFill>
              </a:rPr>
            </a:br>
            <a:r>
              <a:rPr lang="ru-RU" altLang="ru-RU" sz="1800" smtClean="0">
                <a:solidFill>
                  <a:schemeClr val="tx1"/>
                </a:solidFill>
              </a:rPr>
              <a:t>«Об утверждении Требований к структуре официального сайта образовательной организации в информационно-телекоммуникационной сети "Интернет" и формату представления информации»</a:t>
            </a:r>
          </a:p>
        </p:txBody>
      </p:sp>
      <p:graphicFrame>
        <p:nvGraphicFramePr>
          <p:cNvPr id="4" name="Объект 3"/>
          <p:cNvGraphicFramePr>
            <a:graphicFrameLocks noGrp="1"/>
          </p:cNvGraphicFramePr>
          <p:nvPr>
            <p:ph idx="1"/>
          </p:nvPr>
        </p:nvGraphicFramePr>
        <p:xfrm>
          <a:off x="327025" y="1323975"/>
          <a:ext cx="11271250" cy="5451475"/>
        </p:xfrm>
        <a:graphic>
          <a:graphicData uri="http://schemas.openxmlformats.org/drawingml/2006/table">
            <a:tbl>
              <a:tblPr firstRow="1" bandRow="1">
                <a:tableStyleId>{5C22544A-7EE6-4342-B048-85BDC9FD1C3A}</a:tableStyleId>
              </a:tblPr>
              <a:tblGrid>
                <a:gridCol w="6967934">
                  <a:extLst>
                    <a:ext uri="{9D8B030D-6E8A-4147-A177-3AD203B41FA5}">
                      <a16:colId xmlns:a16="http://schemas.microsoft.com/office/drawing/2014/main" val="2498036907"/>
                    </a:ext>
                  </a:extLst>
                </a:gridCol>
                <a:gridCol w="2570760">
                  <a:extLst>
                    <a:ext uri="{9D8B030D-6E8A-4147-A177-3AD203B41FA5}">
                      <a16:colId xmlns:a16="http://schemas.microsoft.com/office/drawing/2014/main" val="889869941"/>
                    </a:ext>
                  </a:extLst>
                </a:gridCol>
                <a:gridCol w="1732556">
                  <a:extLst>
                    <a:ext uri="{9D8B030D-6E8A-4147-A177-3AD203B41FA5}">
                      <a16:colId xmlns:a16="http://schemas.microsoft.com/office/drawing/2014/main" val="2236736935"/>
                    </a:ext>
                  </a:extLst>
                </a:gridCol>
              </a:tblGrid>
              <a:tr h="600148">
                <a:tc>
                  <a:txBody>
                    <a:bodyPr/>
                    <a:lstStyle/>
                    <a:p>
                      <a:r>
                        <a:rPr lang="ru-RU" sz="1400" dirty="0" smtClean="0">
                          <a:solidFill>
                            <a:schemeClr val="tx1"/>
                          </a:solidFill>
                        </a:rPr>
                        <a:t>Содержание</a:t>
                      </a:r>
                      <a:r>
                        <a:rPr lang="ru-RU" sz="1400" baseline="0" dirty="0" smtClean="0">
                          <a:solidFill>
                            <a:schemeClr val="tx1"/>
                          </a:solidFill>
                        </a:rPr>
                        <a:t> структурной единицы</a:t>
                      </a:r>
                      <a:endParaRPr lang="ru-RU" sz="1400" dirty="0">
                        <a:solidFill>
                          <a:schemeClr val="tx1"/>
                        </a:solidFill>
                      </a:endParaRPr>
                    </a:p>
                  </a:txBody>
                  <a:tcPr marL="91442" marR="91442" marT="45699" marB="45699">
                    <a:solidFill>
                      <a:schemeClr val="tx2">
                        <a:lumMod val="40000"/>
                        <a:lumOff val="60000"/>
                      </a:schemeClr>
                    </a:solidFill>
                  </a:tcPr>
                </a:tc>
                <a:tc>
                  <a:txBody>
                    <a:bodyPr/>
                    <a:lstStyle/>
                    <a:p>
                      <a:r>
                        <a:rPr lang="ru-RU" sz="1400" dirty="0" smtClean="0">
                          <a:solidFill>
                            <a:schemeClr val="tx1"/>
                          </a:solidFill>
                        </a:rPr>
                        <a:t>Дополнительная информация</a:t>
                      </a:r>
                    </a:p>
                  </a:txBody>
                  <a:tcPr marL="91442" marR="91442" marT="45699" marB="45699">
                    <a:solidFill>
                      <a:schemeClr val="tx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b="1" kern="1200" dirty="0" smtClean="0">
                          <a:solidFill>
                            <a:schemeClr val="tx1"/>
                          </a:solidFill>
                          <a:effectLst/>
                          <a:latin typeface="+mn-lt"/>
                          <a:ea typeface="+mn-ea"/>
                          <a:cs typeface="+mn-cs"/>
                        </a:rPr>
                        <a:t>Примечания</a:t>
                      </a:r>
                      <a:endParaRPr lang="ru-RU" sz="1100" dirty="0" smtClean="0">
                        <a:solidFill>
                          <a:schemeClr val="tx1"/>
                        </a:solidFill>
                      </a:endParaRPr>
                    </a:p>
                    <a:p>
                      <a:endParaRPr lang="ru-RU" sz="1400" dirty="0" smtClean="0">
                        <a:solidFill>
                          <a:schemeClr val="tx1"/>
                        </a:solidFill>
                      </a:endParaRPr>
                    </a:p>
                  </a:txBody>
                  <a:tcPr marL="91442" marR="91442" marT="45699" marB="45699">
                    <a:solidFill>
                      <a:schemeClr val="tx2">
                        <a:lumMod val="40000"/>
                        <a:lumOff val="60000"/>
                      </a:schemeClr>
                    </a:solidFill>
                  </a:tcPr>
                </a:tc>
                <a:extLst>
                  <a:ext uri="{0D108BD9-81ED-4DB2-BD59-A6C34878D82A}">
                    <a16:rowId xmlns:a16="http://schemas.microsoft.com/office/drawing/2014/main" val="3377044767"/>
                  </a:ext>
                </a:extLst>
              </a:tr>
              <a:tr h="4851327">
                <a:tc>
                  <a:txBody>
                    <a:bodyPr/>
                    <a:lstStyle/>
                    <a:p>
                      <a:r>
                        <a:rPr lang="ru-RU" sz="1200" b="0" i="0" kern="1200" dirty="0" smtClean="0">
                          <a:solidFill>
                            <a:schemeClr val="dk1"/>
                          </a:solidFill>
                          <a:effectLst/>
                          <a:latin typeface="+mn-lt"/>
                          <a:ea typeface="+mn-ea"/>
                          <a:cs typeface="+mn-cs"/>
                        </a:rPr>
                        <a:t>Пункт 3 изменен с 1 сентября 2022 г. - </a:t>
                      </a:r>
                      <a:r>
                        <a:rPr lang="ru-RU" sz="1200" b="0" i="0" u="none" strike="noStrike" kern="1200" dirty="0" smtClean="0">
                          <a:solidFill>
                            <a:schemeClr val="dk1"/>
                          </a:solidFill>
                          <a:effectLst/>
                          <a:latin typeface="+mn-lt"/>
                          <a:ea typeface="+mn-ea"/>
                          <a:cs typeface="+mn-cs"/>
                        </a:rPr>
                        <a:t>Приказ</a:t>
                      </a:r>
                      <a:r>
                        <a:rPr lang="ru-RU" sz="1200" b="0" i="0" u="none" strike="noStrike" kern="1200" baseline="0" dirty="0" smtClean="0">
                          <a:solidFill>
                            <a:schemeClr val="dk1"/>
                          </a:solidFill>
                          <a:effectLst/>
                          <a:latin typeface="+mn-lt"/>
                          <a:ea typeface="+mn-ea"/>
                          <a:cs typeface="+mn-cs"/>
                        </a:rPr>
                        <a:t> </a:t>
                      </a:r>
                      <a:r>
                        <a:rPr lang="ru-RU" sz="1200" b="0" i="0" kern="1200" dirty="0" err="1" smtClean="0">
                          <a:solidFill>
                            <a:schemeClr val="dk1"/>
                          </a:solidFill>
                          <a:effectLst/>
                          <a:latin typeface="+mn-lt"/>
                          <a:ea typeface="+mn-ea"/>
                          <a:cs typeface="+mn-cs"/>
                        </a:rPr>
                        <a:t>Рособрнадзора</a:t>
                      </a:r>
                      <a:r>
                        <a:rPr lang="ru-RU" sz="1200" b="0" i="0" kern="1200" dirty="0" smtClean="0">
                          <a:solidFill>
                            <a:schemeClr val="dk1"/>
                          </a:solidFill>
                          <a:effectLst/>
                          <a:latin typeface="+mn-lt"/>
                          <a:ea typeface="+mn-ea"/>
                          <a:cs typeface="+mn-cs"/>
                        </a:rPr>
                        <a:t> от 12 января 2022 г. N 24</a:t>
                      </a:r>
                    </a:p>
                    <a:p>
                      <a:endParaRPr lang="ru-RU" sz="1000" i="1" kern="1200" dirty="0" smtClean="0">
                        <a:solidFill>
                          <a:schemeClr val="dk1"/>
                        </a:solidFill>
                        <a:effectLst/>
                        <a:latin typeface="+mn-lt"/>
                        <a:ea typeface="+mn-ea"/>
                        <a:cs typeface="+mn-cs"/>
                      </a:endParaRPr>
                    </a:p>
                    <a:p>
                      <a:r>
                        <a:rPr lang="ru-RU" sz="1500" i="0" kern="1200" dirty="0" smtClean="0">
                          <a:solidFill>
                            <a:schemeClr val="dk1"/>
                          </a:solidFill>
                          <a:effectLst/>
                          <a:latin typeface="+mn-lt"/>
                          <a:ea typeface="+mn-ea"/>
                          <a:cs typeface="+mn-cs"/>
                        </a:rPr>
                        <a:t>П. 3. Подраздел "Организация питания в образовательной организации" создается в специальном разделе государственными и муниципальными общеобразовательными организациями.</a:t>
                      </a:r>
                    </a:p>
                    <a:p>
                      <a:endParaRPr lang="ru-RU" sz="100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ru-RU" sz="1200" b="0" i="0" kern="1200" dirty="0" smtClean="0">
                          <a:solidFill>
                            <a:schemeClr val="dk1"/>
                          </a:solidFill>
                          <a:effectLst/>
                          <a:latin typeface="+mn-lt"/>
                          <a:ea typeface="+mn-ea"/>
                          <a:cs typeface="+mn-cs"/>
                        </a:rPr>
                        <a:t>Пункт 3 дополнен подпунктом 3.14 с 1 сентября 2022 г. - </a:t>
                      </a:r>
                      <a:r>
                        <a:rPr lang="ru-RU" sz="1200" b="0" i="0" u="none" strike="noStrike" kern="1200" dirty="0" smtClean="0">
                          <a:solidFill>
                            <a:schemeClr val="dk1"/>
                          </a:solidFill>
                          <a:effectLst/>
                          <a:latin typeface="+mn-lt"/>
                          <a:ea typeface="+mn-ea"/>
                          <a:cs typeface="+mn-cs"/>
                        </a:rPr>
                        <a:t>Приказ</a:t>
                      </a:r>
                      <a:r>
                        <a:rPr lang="ru-RU" sz="1200" b="0" i="0" u="none" strike="noStrike" kern="1200" baseline="0" dirty="0" smtClean="0">
                          <a:solidFill>
                            <a:schemeClr val="dk1"/>
                          </a:solidFill>
                          <a:effectLst/>
                          <a:latin typeface="+mn-lt"/>
                          <a:ea typeface="+mn-ea"/>
                          <a:cs typeface="+mn-cs"/>
                        </a:rPr>
                        <a:t> </a:t>
                      </a:r>
                      <a:r>
                        <a:rPr lang="ru-RU" sz="1200" b="0" i="0" kern="1200" dirty="0" err="1" smtClean="0">
                          <a:solidFill>
                            <a:schemeClr val="dk1"/>
                          </a:solidFill>
                          <a:effectLst/>
                          <a:latin typeface="+mn-lt"/>
                          <a:ea typeface="+mn-ea"/>
                          <a:cs typeface="+mn-cs"/>
                        </a:rPr>
                        <a:t>Рособрнадзора</a:t>
                      </a:r>
                      <a:r>
                        <a:rPr lang="ru-RU" sz="1200" b="0" i="0" kern="1200" dirty="0" smtClean="0">
                          <a:solidFill>
                            <a:schemeClr val="dk1"/>
                          </a:solidFill>
                          <a:effectLst/>
                          <a:latin typeface="+mn-lt"/>
                          <a:ea typeface="+mn-ea"/>
                          <a:cs typeface="+mn-cs"/>
                        </a:rPr>
                        <a:t> от 12 января 2022 г. N 24</a:t>
                      </a:r>
                    </a:p>
                    <a:p>
                      <a:endParaRPr lang="ru-RU" sz="1000" b="0" i="0" kern="1200" dirty="0" smtClean="0">
                        <a:solidFill>
                          <a:schemeClr val="dk1"/>
                        </a:solidFill>
                        <a:effectLst/>
                        <a:latin typeface="+mn-lt"/>
                        <a:ea typeface="+mn-ea"/>
                        <a:cs typeface="+mn-cs"/>
                      </a:endParaRPr>
                    </a:p>
                    <a:p>
                      <a:r>
                        <a:rPr lang="ru-RU" sz="1500" i="0" kern="1200" dirty="0" smtClean="0">
                          <a:solidFill>
                            <a:schemeClr val="dk1"/>
                          </a:solidFill>
                          <a:effectLst/>
                          <a:latin typeface="+mn-lt"/>
                          <a:ea typeface="+mn-ea"/>
                          <a:cs typeface="+mn-cs"/>
                        </a:rPr>
                        <a:t>3.14. Главная страница подраздела "Организация питания в образовательной организации" должна содержать информацию об условиях питания обучающихся, в том числе:</a:t>
                      </a:r>
                      <a:endParaRPr lang="ru-RU" sz="1500" kern="1200" dirty="0" smtClean="0">
                        <a:solidFill>
                          <a:schemeClr val="dk1"/>
                        </a:solidFill>
                        <a:effectLst/>
                        <a:latin typeface="+mn-lt"/>
                        <a:ea typeface="+mn-ea"/>
                        <a:cs typeface="+mn-cs"/>
                      </a:endParaRPr>
                    </a:p>
                    <a:p>
                      <a:r>
                        <a:rPr lang="ru-RU" sz="1500" i="0" kern="1200" dirty="0" smtClean="0">
                          <a:solidFill>
                            <a:schemeClr val="dk1"/>
                          </a:solidFill>
                          <a:effectLst/>
                          <a:latin typeface="+mn-lt"/>
                          <a:ea typeface="+mn-ea"/>
                          <a:cs typeface="+mn-cs"/>
                        </a:rPr>
                        <a:t>меню ежедневного горячего питания;</a:t>
                      </a:r>
                      <a:endParaRPr lang="ru-RU" sz="1500" kern="1200" dirty="0" smtClean="0">
                        <a:solidFill>
                          <a:schemeClr val="dk1"/>
                        </a:solidFill>
                        <a:effectLst/>
                        <a:latin typeface="+mn-lt"/>
                        <a:ea typeface="+mn-ea"/>
                        <a:cs typeface="+mn-cs"/>
                      </a:endParaRPr>
                    </a:p>
                    <a:p>
                      <a:r>
                        <a:rPr lang="ru-RU" sz="1500" i="0" kern="1200" dirty="0" smtClean="0">
                          <a:solidFill>
                            <a:schemeClr val="dk1"/>
                          </a:solidFill>
                          <a:effectLst/>
                          <a:latin typeface="+mn-lt"/>
                          <a:ea typeface="+mn-ea"/>
                          <a:cs typeface="+mn-cs"/>
                        </a:rPr>
                        <a:t>информацию о наличии диетического меню в образовательной организации;</a:t>
                      </a:r>
                      <a:endParaRPr lang="ru-RU" sz="1500" kern="1200" dirty="0" smtClean="0">
                        <a:solidFill>
                          <a:schemeClr val="dk1"/>
                        </a:solidFill>
                        <a:effectLst/>
                        <a:latin typeface="+mn-lt"/>
                        <a:ea typeface="+mn-ea"/>
                        <a:cs typeface="+mn-cs"/>
                      </a:endParaRPr>
                    </a:p>
                    <a:p>
                      <a:r>
                        <a:rPr lang="ru-RU" sz="1500" i="0" kern="1200" dirty="0" smtClean="0">
                          <a:solidFill>
                            <a:schemeClr val="dk1"/>
                          </a:solidFill>
                          <a:effectLst/>
                          <a:latin typeface="+mn-lt"/>
                          <a:ea typeface="+mn-ea"/>
                          <a:cs typeface="+mn-cs"/>
                        </a:rPr>
                        <a:t>перечни юридических лиц и индивидуальных предпринимателей, оказывающих услуги по организации питания в общеобразовательной организации;</a:t>
                      </a:r>
                      <a:endParaRPr lang="ru-RU" sz="1500" kern="1200" dirty="0" smtClean="0">
                        <a:solidFill>
                          <a:schemeClr val="dk1"/>
                        </a:solidFill>
                        <a:effectLst/>
                        <a:latin typeface="+mn-lt"/>
                        <a:ea typeface="+mn-ea"/>
                        <a:cs typeface="+mn-cs"/>
                      </a:endParaRPr>
                    </a:p>
                    <a:p>
                      <a:r>
                        <a:rPr lang="ru-RU" sz="1500" i="0" kern="1200" dirty="0" smtClean="0">
                          <a:solidFill>
                            <a:schemeClr val="dk1"/>
                          </a:solidFill>
                          <a:effectLst/>
                          <a:latin typeface="+mn-lt"/>
                          <a:ea typeface="+mn-ea"/>
                          <a:cs typeface="+mn-cs"/>
                        </a:rPr>
                        <a:t>перечни юридических лиц и индивидуальных предпринимателей, поставляющих (реализующих) пищевые продукты и продовольственное сырье в общеобразовательную организацию;</a:t>
                      </a:r>
                      <a:endParaRPr lang="ru-RU" sz="1500" kern="1200" dirty="0" smtClean="0">
                        <a:solidFill>
                          <a:schemeClr val="dk1"/>
                        </a:solidFill>
                        <a:effectLst/>
                        <a:latin typeface="+mn-lt"/>
                        <a:ea typeface="+mn-ea"/>
                        <a:cs typeface="+mn-cs"/>
                      </a:endParaRPr>
                    </a:p>
                    <a:p>
                      <a:r>
                        <a:rPr lang="ru-RU" sz="1500" i="0" kern="1200" dirty="0" smtClean="0">
                          <a:solidFill>
                            <a:schemeClr val="dk1"/>
                          </a:solidFill>
                          <a:effectLst/>
                          <a:latin typeface="+mn-lt"/>
                          <a:ea typeface="+mn-ea"/>
                          <a:cs typeface="+mn-cs"/>
                        </a:rPr>
                        <a:t>форму обратной связи для родителей обучающихся и ответы на вопросы родителей по питанию.</a:t>
                      </a:r>
                      <a:endParaRPr lang="ru-RU" sz="1500" kern="1200" dirty="0">
                        <a:solidFill>
                          <a:schemeClr val="dk1"/>
                        </a:solidFill>
                        <a:effectLst/>
                        <a:latin typeface="+mn-lt"/>
                        <a:ea typeface="+mn-ea"/>
                        <a:cs typeface="+mn-cs"/>
                      </a:endParaRPr>
                    </a:p>
                  </a:txBody>
                  <a:tcPr marL="91442" marR="91442" marT="45699" marB="45699">
                    <a:solidFill>
                      <a:schemeClr val="tx2">
                        <a:lumMod val="40000"/>
                        <a:lumOff val="60000"/>
                      </a:schemeClr>
                    </a:solidFill>
                  </a:tcPr>
                </a:tc>
                <a:tc>
                  <a:txBody>
                    <a:bodyPr/>
                    <a:lstStyle/>
                    <a:p>
                      <a:r>
                        <a:rPr lang="ru-RU" sz="1200" i="1" dirty="0" smtClean="0"/>
                        <a:t>Руководство по соблюдению образовательными организациями требований законодательства Российской Федерации в сфере образования в части информационной открытости образовательной организации</a:t>
                      </a:r>
                    </a:p>
                    <a:p>
                      <a:r>
                        <a:rPr lang="ru-RU" sz="1200" i="1" dirty="0" smtClean="0"/>
                        <a:t>(утв. Федеральной службой по надзору в сфере образования и науки 30 мая 2022 г.)</a:t>
                      </a:r>
                      <a:endParaRPr lang="ru-RU" sz="1200" i="1" dirty="0"/>
                    </a:p>
                  </a:txBody>
                  <a:tcPr marL="91442" marR="91442" marT="45699" marB="45699">
                    <a:solidFill>
                      <a:schemeClr val="tx2">
                        <a:lumMod val="40000"/>
                        <a:lumOff val="60000"/>
                      </a:schemeClr>
                    </a:solidFill>
                  </a:tcPr>
                </a:tc>
                <a:tc>
                  <a:txBody>
                    <a:bodyPr/>
                    <a:lstStyle/>
                    <a:p>
                      <a:r>
                        <a:rPr lang="ru-RU" sz="1200" i="1" dirty="0" smtClean="0">
                          <a:solidFill>
                            <a:schemeClr val="tx1"/>
                          </a:solidFill>
                        </a:rPr>
                        <a:t>Разместить информацию на сайте ОО.</a:t>
                      </a:r>
                    </a:p>
                    <a:p>
                      <a:r>
                        <a:rPr lang="ru-RU" sz="1200" i="1" dirty="0" smtClean="0">
                          <a:solidFill>
                            <a:schemeClr val="tx1"/>
                          </a:solidFill>
                        </a:rPr>
                        <a:t>Подлежит обновлению в течение десяти рабочих дней со дня внесения в них соответствующих изменений</a:t>
                      </a:r>
                      <a:endParaRPr lang="ru-RU" sz="1200" i="1" dirty="0">
                        <a:solidFill>
                          <a:schemeClr val="tx1"/>
                        </a:solidFill>
                      </a:endParaRPr>
                    </a:p>
                  </a:txBody>
                  <a:tcPr marL="91442" marR="91442" marT="45699" marB="45699">
                    <a:solidFill>
                      <a:schemeClr val="tx2">
                        <a:lumMod val="40000"/>
                        <a:lumOff val="60000"/>
                      </a:schemeClr>
                    </a:solidFill>
                  </a:tcPr>
                </a:tc>
                <a:extLst>
                  <a:ext uri="{0D108BD9-81ED-4DB2-BD59-A6C34878D82A}">
                    <a16:rowId xmlns:a16="http://schemas.microsoft.com/office/drawing/2014/main" val="3000611241"/>
                  </a:ext>
                </a:extLst>
              </a:tr>
            </a:tbl>
          </a:graphicData>
        </a:graphic>
      </p:graphicFrame>
      <p:sp>
        <p:nvSpPr>
          <p:cNvPr id="15377" name="Номер слайда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fld id="{49461E47-51C5-42E2-891E-6ECDD9BC2B1A}" type="slidenum">
              <a:rPr lang="en-US" altLang="ru-RU" smtClean="0">
                <a:solidFill>
                  <a:schemeClr val="tx2"/>
                </a:solidFill>
              </a:rPr>
              <a:pPr/>
              <a:t>9</a:t>
            </a:fld>
            <a:endParaRPr lang="en-US" altLang="ru-RU" smtClean="0">
              <a:solidFill>
                <a:schemeClr val="tx2"/>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Crop">
  <a:themeElements>
    <a:clrScheme name="Другая 3">
      <a:dk1>
        <a:sysClr val="windowText" lastClr="000000"/>
      </a:dk1>
      <a:lt1>
        <a:sysClr val="window" lastClr="FFFFFF"/>
      </a:lt1>
      <a:dk2>
        <a:srgbClr val="F1BE88"/>
      </a:dk2>
      <a:lt2>
        <a:srgbClr val="EBEBEB"/>
      </a:lt2>
      <a:accent1>
        <a:srgbClr val="B0B0B0"/>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Другая 3">
    <a:dk1>
      <a:sysClr val="windowText" lastClr="000000"/>
    </a:dk1>
    <a:lt1>
      <a:sysClr val="window" lastClr="FFFFFF"/>
    </a:lt1>
    <a:dk2>
      <a:srgbClr val="F1BE88"/>
    </a:dk2>
    <a:lt2>
      <a:srgbClr val="EBEBEB"/>
    </a:lt2>
    <a:accent1>
      <a:srgbClr val="B0B0B0"/>
    </a:accent1>
    <a:accent2>
      <a:srgbClr val="E33D6F"/>
    </a:accent2>
    <a:accent3>
      <a:srgbClr val="E45F3C"/>
    </a:accent3>
    <a:accent4>
      <a:srgbClr val="E9943A"/>
    </a:accent4>
    <a:accent5>
      <a:srgbClr val="9B6BF2"/>
    </a:accent5>
    <a:accent6>
      <a:srgbClr val="D53DD0"/>
    </a:accent6>
    <a:hlink>
      <a:srgbClr val="8F8F8F"/>
    </a:hlink>
    <a:folHlink>
      <a:srgbClr val="A5A5A5"/>
    </a:folHlink>
  </a:clrScheme>
</a:themeOverride>
</file>

<file path=docProps/app.xml><?xml version="1.0" encoding="utf-8"?>
<Properties xmlns="http://schemas.openxmlformats.org/officeDocument/2006/extended-properties" xmlns:vt="http://schemas.openxmlformats.org/officeDocument/2006/docPropsVTypes">
  <Template>TM10001105[[fn=Уголки]]</Template>
  <TotalTime>1246</TotalTime>
  <Words>1495</Words>
  <Application>Microsoft Office PowerPoint</Application>
  <PresentationFormat>Широкоэкранный</PresentationFormat>
  <Paragraphs>241</Paragraphs>
  <Slides>16</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16</vt:i4>
      </vt:variant>
    </vt:vector>
  </HeadingPairs>
  <TitlesOfParts>
    <vt:vector size="22" baseType="lpstr">
      <vt:lpstr>Calibri</vt:lpstr>
      <vt:lpstr>Century Gothic</vt:lpstr>
      <vt:lpstr>Franklin Gothic Book</vt:lpstr>
      <vt:lpstr>Wingdings</vt:lpstr>
      <vt:lpstr>Wingdings 3</vt:lpstr>
      <vt:lpstr>Crop</vt:lpstr>
      <vt:lpstr>        новое в Законодательстве российской Федерации в сфере образования: изменения на новый 2022-2023 учебный год.</vt:lpstr>
      <vt:lpstr>Федеральный закон от 29 декабря 2012 г. № 273-ФЗ «Об образовании в Российской Федерации» </vt:lpstr>
      <vt:lpstr>Федеральный закон от 29 декабря 2012 г. № 273-ФЗ «Об образовании в Российской Федерации»</vt:lpstr>
      <vt:lpstr>Федеральный закон от 29 декабря 2012 г. № 273-ФЗ «Об образовании в Российской Федерации» </vt:lpstr>
      <vt:lpstr>Федеральный закон от 29 декабря 2012 г. № 273-ФЗ «Об образовании в Российской Федерации»</vt:lpstr>
      <vt:lpstr>Федеральный закон от 29 декабря 2012 г. № 273-ФЗ «Об образовании в Российской Федерации»</vt:lpstr>
      <vt:lpstr>Федеральный закон от 29 декабря 2012 г. № 273-ФЗ «Об образовании в Российской Федерации»</vt:lpstr>
      <vt:lpstr>Федеральный закон от 29 декабря 2012 г. № 273-ФЗ «Об образовании в Российской Федерации»</vt:lpstr>
      <vt:lpstr>Приказ Федеральной службы по надзору в сфере образования и науки РФ от 14 августа 2020 г. № 831 «Об утверждении Требований к структуре официального сайта образовательной организации в информационно-телекоммуникационной сети "Интернет" и формату представления информации»</vt:lpstr>
      <vt:lpstr>Приказ Министерства науки и высшего образования РФ и Министерства просвещения РФ от 5 августа 2020 г. № 882/391 «Об организации и осуществлении образовательной деятельности при сетевой форме реализации образовательных программ»</vt:lpstr>
      <vt:lpstr>Приказ Министерства просвещения РФ от 22 марта 2021 г. N 115 «Об утверждении Порядка организации и осуществления образовательной деятельности по основным общеобразовательным программам - образовательным программам начального общего, основного общего и среднего общего образования»</vt:lpstr>
      <vt:lpstr>Приказ Министерства просвещения РФ от 22 марта 2021 г. N 115 «Об утверждении Порядка организации и осуществления образовательной деятельности по основным общеобразовательным программам - образовательным программам начального общего, основного общего и среднего общего образования»</vt:lpstr>
      <vt:lpstr>Приказ Министерства просвещения РФ от 22 марта 2021 г. № 115 «Об утверждении Порядка организации и осуществления образовательной деятельности по основным общеобразовательным программам - образовательным программам начального общего, основного общего и среднего общего образования»</vt:lpstr>
      <vt:lpstr>Приказ Министерства просвещения РФ от 22 марта 2021 г. № 115 «Об утверждении Порядка организации и осуществления образовательной деятельности по основным общеобразовательным программам - образовательным программам начального общего, основного общего и среднего общего образования»</vt:lpstr>
      <vt:lpstr>Приказ Министерства просвещения РФ от 5 октября 2020 г. № 546 «Об утверждении Порядка заполнения, учета и выдачи аттестатов об основном общем и среднем общем образовании и их дубликатов»</vt:lpstr>
      <vt:lpstr>Спасибо за внимание!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Отдельные вопросы организации образовательной деятельности при переходе на новые ФГОС</dc:title>
  <dc:creator>Olga Vadimovna Ivanova</dc:creator>
  <cp:lastModifiedBy>Nadezhda Egorovna Golubeva</cp:lastModifiedBy>
  <cp:revision>75</cp:revision>
  <cp:lastPrinted>2022-09-07T12:57:35Z</cp:lastPrinted>
  <dcterms:created xsi:type="dcterms:W3CDTF">2022-03-23T06:20:44Z</dcterms:created>
  <dcterms:modified xsi:type="dcterms:W3CDTF">2022-09-13T11:25:28Z</dcterms:modified>
</cp:coreProperties>
</file>