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23"/>
  </p:notesMasterIdLst>
  <p:sldIdLst>
    <p:sldId id="266" r:id="rId2"/>
    <p:sldId id="267" r:id="rId3"/>
    <p:sldId id="268" r:id="rId4"/>
    <p:sldId id="271" r:id="rId5"/>
    <p:sldId id="269" r:id="rId6"/>
    <p:sldId id="276" r:id="rId7"/>
    <p:sldId id="297" r:id="rId8"/>
    <p:sldId id="298" r:id="rId9"/>
    <p:sldId id="299" r:id="rId10"/>
    <p:sldId id="300" r:id="rId11"/>
    <p:sldId id="301" r:id="rId12"/>
    <p:sldId id="315" r:id="rId13"/>
    <p:sldId id="287" r:id="rId14"/>
    <p:sldId id="317" r:id="rId15"/>
    <p:sldId id="318" r:id="rId16"/>
    <p:sldId id="316" r:id="rId17"/>
    <p:sldId id="319" r:id="rId18"/>
    <p:sldId id="320" r:id="rId19"/>
    <p:sldId id="321" r:id="rId20"/>
    <p:sldId id="322" r:id="rId21"/>
    <p:sldId id="323" r:id="rId22"/>
  </p:sldIdLst>
  <p:sldSz cx="12192000" cy="6858000"/>
  <p:notesSz cx="6797675"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9FF"/>
    <a:srgbClr val="DEFDD1"/>
    <a:srgbClr val="CC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68" autoAdjust="0"/>
  </p:normalViewPr>
  <p:slideViewPr>
    <p:cSldViewPr snapToGrid="0">
      <p:cViewPr varScale="1">
        <p:scale>
          <a:sx n="86" d="100"/>
          <a:sy n="86" d="100"/>
        </p:scale>
        <p:origin x="30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в прежних ФГОС</c:v>
                </c:pt>
              </c:strCache>
            </c:strRef>
          </c:tx>
          <c:spPr>
            <a:solidFill>
              <a:schemeClr val="accent6">
                <a:lumMod val="60000"/>
                <a:lumOff val="40000"/>
              </a:schemeClr>
            </a:solidFill>
            <a:ln>
              <a:noFill/>
            </a:ln>
            <a:effectLst/>
          </c:spPr>
          <c:invertIfNegative val="0"/>
          <c:cat>
            <c:strRef>
              <c:f>Лист1!$A$2:$A$3</c:f>
              <c:strCache>
                <c:ptCount val="2"/>
                <c:pt idx="0">
                  <c:v>минимальный объём</c:v>
                </c:pt>
                <c:pt idx="1">
                  <c:v>максимальный объём</c:v>
                </c:pt>
              </c:strCache>
            </c:strRef>
          </c:cat>
          <c:val>
            <c:numRef>
              <c:f>Лист1!$B$2:$B$3</c:f>
              <c:numCache>
                <c:formatCode>General</c:formatCode>
                <c:ptCount val="2"/>
                <c:pt idx="0">
                  <c:v>2904</c:v>
                </c:pt>
                <c:pt idx="1">
                  <c:v>3345</c:v>
                </c:pt>
              </c:numCache>
            </c:numRef>
          </c:val>
          <c:extLst>
            <c:ext xmlns:c16="http://schemas.microsoft.com/office/drawing/2014/chart" uri="{C3380CC4-5D6E-409C-BE32-E72D297353CC}">
              <c16:uniqueId val="{00000000-DF7A-4B1B-9E81-C8186EAAE118}"/>
            </c:ext>
          </c:extLst>
        </c:ser>
        <c:ser>
          <c:idx val="1"/>
          <c:order val="1"/>
          <c:tx>
            <c:strRef>
              <c:f>Лист1!$C$1</c:f>
              <c:strCache>
                <c:ptCount val="1"/>
                <c:pt idx="0">
                  <c:v>в обновленных ФГОС</c:v>
                </c:pt>
              </c:strCache>
            </c:strRef>
          </c:tx>
          <c:spPr>
            <a:solidFill>
              <a:srgbClr val="92D050"/>
            </a:solidFill>
            <a:ln>
              <a:noFill/>
            </a:ln>
            <a:effectLst/>
          </c:spPr>
          <c:invertIfNegative val="0"/>
          <c:cat>
            <c:strRef>
              <c:f>Лист1!$A$2:$A$3</c:f>
              <c:strCache>
                <c:ptCount val="2"/>
                <c:pt idx="0">
                  <c:v>минимальный объём</c:v>
                </c:pt>
                <c:pt idx="1">
                  <c:v>максимальный объём</c:v>
                </c:pt>
              </c:strCache>
            </c:strRef>
          </c:cat>
          <c:val>
            <c:numRef>
              <c:f>Лист1!$C$2:$C$3</c:f>
              <c:numCache>
                <c:formatCode>General</c:formatCode>
                <c:ptCount val="2"/>
                <c:pt idx="0">
                  <c:v>2954</c:v>
                </c:pt>
                <c:pt idx="1">
                  <c:v>3345</c:v>
                </c:pt>
              </c:numCache>
            </c:numRef>
          </c:val>
          <c:extLst>
            <c:ext xmlns:c16="http://schemas.microsoft.com/office/drawing/2014/chart" uri="{C3380CC4-5D6E-409C-BE32-E72D297353CC}">
              <c16:uniqueId val="{00000001-DF7A-4B1B-9E81-C8186EAAE118}"/>
            </c:ext>
          </c:extLst>
        </c:ser>
        <c:dLbls>
          <c:showLegendKey val="0"/>
          <c:showVal val="0"/>
          <c:showCatName val="0"/>
          <c:showSerName val="0"/>
          <c:showPercent val="0"/>
          <c:showBubbleSize val="0"/>
        </c:dLbls>
        <c:gapWidth val="219"/>
        <c:overlap val="-27"/>
        <c:axId val="452011280"/>
        <c:axId val="452007536"/>
      </c:barChart>
      <c:catAx>
        <c:axId val="452011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452007536"/>
        <c:crosses val="autoZero"/>
        <c:auto val="1"/>
        <c:lblAlgn val="ctr"/>
        <c:lblOffset val="100"/>
        <c:noMultiLvlLbl val="0"/>
      </c:catAx>
      <c:valAx>
        <c:axId val="452007536"/>
        <c:scaling>
          <c:orientation val="minMax"/>
          <c:max val="33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452011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в прежнем ФГОС</c:v>
                </c:pt>
              </c:strCache>
            </c:strRef>
          </c:tx>
          <c:spPr>
            <a:solidFill>
              <a:schemeClr val="accent6">
                <a:lumMod val="60000"/>
                <a:lumOff val="40000"/>
              </a:schemeClr>
            </a:solidFill>
            <a:ln>
              <a:noFill/>
            </a:ln>
            <a:effectLst/>
          </c:spPr>
          <c:invertIfNegative val="0"/>
          <c:cat>
            <c:strRef>
              <c:f>Лист1!$A$2:$A$3</c:f>
              <c:strCache>
                <c:ptCount val="2"/>
                <c:pt idx="0">
                  <c:v>минимальный объём</c:v>
                </c:pt>
                <c:pt idx="1">
                  <c:v>максимальный объём</c:v>
                </c:pt>
              </c:strCache>
            </c:strRef>
          </c:cat>
          <c:val>
            <c:numRef>
              <c:f>Лист1!$B$2:$B$3</c:f>
              <c:numCache>
                <c:formatCode>General</c:formatCode>
                <c:ptCount val="2"/>
                <c:pt idx="0">
                  <c:v>5267</c:v>
                </c:pt>
                <c:pt idx="1">
                  <c:v>6020</c:v>
                </c:pt>
              </c:numCache>
            </c:numRef>
          </c:val>
          <c:extLst>
            <c:ext xmlns:c16="http://schemas.microsoft.com/office/drawing/2014/chart" uri="{C3380CC4-5D6E-409C-BE32-E72D297353CC}">
              <c16:uniqueId val="{00000000-CD23-43C8-82AB-DFCA1872119C}"/>
            </c:ext>
          </c:extLst>
        </c:ser>
        <c:ser>
          <c:idx val="1"/>
          <c:order val="1"/>
          <c:tx>
            <c:strRef>
              <c:f>Лист1!$C$1</c:f>
              <c:strCache>
                <c:ptCount val="1"/>
                <c:pt idx="0">
                  <c:v>в обновленном ФГОС</c:v>
                </c:pt>
              </c:strCache>
            </c:strRef>
          </c:tx>
          <c:spPr>
            <a:solidFill>
              <a:srgbClr val="92D050"/>
            </a:solidFill>
            <a:ln>
              <a:noFill/>
            </a:ln>
            <a:effectLst/>
          </c:spPr>
          <c:invertIfNegative val="0"/>
          <c:cat>
            <c:strRef>
              <c:f>Лист1!$A$2:$A$3</c:f>
              <c:strCache>
                <c:ptCount val="2"/>
                <c:pt idx="0">
                  <c:v>минимальный объём</c:v>
                </c:pt>
                <c:pt idx="1">
                  <c:v>максимальный объём</c:v>
                </c:pt>
              </c:strCache>
            </c:strRef>
          </c:cat>
          <c:val>
            <c:numRef>
              <c:f>Лист1!$C$2:$C$3</c:f>
              <c:numCache>
                <c:formatCode>General</c:formatCode>
                <c:ptCount val="2"/>
                <c:pt idx="0">
                  <c:v>5058</c:v>
                </c:pt>
                <c:pt idx="1">
                  <c:v>5848</c:v>
                </c:pt>
              </c:numCache>
            </c:numRef>
          </c:val>
          <c:extLst>
            <c:ext xmlns:c16="http://schemas.microsoft.com/office/drawing/2014/chart" uri="{C3380CC4-5D6E-409C-BE32-E72D297353CC}">
              <c16:uniqueId val="{00000001-CD23-43C8-82AB-DFCA1872119C}"/>
            </c:ext>
          </c:extLst>
        </c:ser>
        <c:dLbls>
          <c:showLegendKey val="0"/>
          <c:showVal val="0"/>
          <c:showCatName val="0"/>
          <c:showSerName val="0"/>
          <c:showPercent val="0"/>
          <c:showBubbleSize val="0"/>
        </c:dLbls>
        <c:gapWidth val="219"/>
        <c:overlap val="-27"/>
        <c:axId val="320997296"/>
        <c:axId val="320991472"/>
      </c:barChart>
      <c:catAx>
        <c:axId val="320997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320991472"/>
        <c:crosses val="autoZero"/>
        <c:auto val="1"/>
        <c:lblAlgn val="ctr"/>
        <c:lblOffset val="100"/>
        <c:noMultiLvlLbl val="0"/>
      </c:catAx>
      <c:valAx>
        <c:axId val="320991472"/>
        <c:scaling>
          <c:orientation val="minMax"/>
          <c:max val="6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320997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01B19FF6-AF1B-428D-93DD-F2A0CFE2CB2D}" type="datetimeFigureOut">
              <a:rPr lang="ru-RU" smtClean="0"/>
              <a:t>28.09.2022</a:t>
            </a:fld>
            <a:endParaRPr lang="ru-RU"/>
          </a:p>
        </p:txBody>
      </p:sp>
      <p:sp>
        <p:nvSpPr>
          <p:cNvPr id="4" name="Образ слайда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7317"/>
            <a:ext cx="2945659" cy="49534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7317"/>
            <a:ext cx="2945659" cy="495347"/>
          </a:xfrm>
          <a:prstGeom prst="rect">
            <a:avLst/>
          </a:prstGeom>
        </p:spPr>
        <p:txBody>
          <a:bodyPr vert="horz" lIns="91440" tIns="45720" rIns="91440" bIns="45720" rtlCol="0" anchor="b"/>
          <a:lstStyle>
            <a:lvl1pPr algn="r">
              <a:defRPr sz="1200"/>
            </a:lvl1pPr>
          </a:lstStyle>
          <a:p>
            <a:fld id="{E856BD01-DEA2-42DD-8C4E-BCC0587ECF2E}" type="slidenum">
              <a:rPr lang="ru-RU" smtClean="0"/>
              <a:t>‹#›</a:t>
            </a:fld>
            <a:endParaRPr lang="ru-RU"/>
          </a:p>
        </p:txBody>
      </p:sp>
    </p:spTree>
    <p:extLst>
      <p:ext uri="{BB962C8B-B14F-4D97-AF65-F5344CB8AC3E}">
        <p14:creationId xmlns:p14="http://schemas.microsoft.com/office/powerpoint/2010/main" val="4058612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p:txBody>
          <a:bodyPr/>
          <a:lstStyle/>
          <a:p>
            <a:pPr>
              <a:defRPr/>
            </a:pPr>
            <a:fld id="{7E6FBC99-783D-4FEF-9ADB-124620930DF3}" type="slidenum">
              <a:rPr lang="ru-RU"/>
              <a:pPr>
                <a:defRPr/>
              </a:pPr>
              <a:t>4</a:t>
            </a:fld>
            <a:endParaRPr lang="ru-RU"/>
          </a:p>
        </p:txBody>
      </p:sp>
      <p:sp>
        <p:nvSpPr>
          <p:cNvPr id="20483" name="Rectangle 1"/>
          <p:cNvSpPr>
            <a:spLocks noGrp="1" noRot="1" noChangeAspect="1" noChangeArrowheads="1" noTextEdit="1"/>
          </p:cNvSpPr>
          <p:nvPr>
            <p:ph type="sldImg"/>
          </p:nvPr>
        </p:nvSpPr>
        <p:spPr bwMode="auto">
          <a:xfrm>
            <a:off x="-228600" y="804863"/>
            <a:ext cx="7159625" cy="4027487"/>
          </a:xfrm>
          <a:solidFill>
            <a:srgbClr val="FFFFFF"/>
          </a:solidFill>
          <a:ln>
            <a:solidFill>
              <a:srgbClr val="000000"/>
            </a:solidFill>
            <a:miter lim="800000"/>
            <a:headEnd/>
            <a:tailEnd/>
          </a:ln>
        </p:spPr>
      </p:sp>
      <p:sp>
        <p:nvSpPr>
          <p:cNvPr id="20484" name="Rectangle 2"/>
          <p:cNvSpPr>
            <a:spLocks noGrp="1" noChangeArrowheads="1"/>
          </p:cNvSpPr>
          <p:nvPr>
            <p:ph type="body" idx="1"/>
          </p:nvPr>
        </p:nvSpPr>
        <p:spPr bwMode="auto">
          <a:xfrm>
            <a:off x="670332" y="5099169"/>
            <a:ext cx="5361037" cy="48283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tabLst>
                <a:tab pos="0" algn="l"/>
                <a:tab pos="919101" algn="l"/>
                <a:tab pos="1838207" algn="l"/>
                <a:tab pos="2760479" algn="l"/>
                <a:tab pos="3679584" algn="l"/>
                <a:tab pos="4601855" algn="l"/>
                <a:tab pos="5522543" algn="l"/>
                <a:tab pos="6444814" algn="l"/>
                <a:tab pos="7363919" algn="l"/>
                <a:tab pos="8284606" algn="l"/>
                <a:tab pos="9205293" algn="l"/>
                <a:tab pos="10127567" algn="l"/>
              </a:tabLst>
            </a:pPr>
            <a:endParaRPr lang="ru-RU" altLang="ru-RU" dirty="0" smtClean="0">
              <a:cs typeface="Arial" charset="0"/>
            </a:endParaRPr>
          </a:p>
        </p:txBody>
      </p:sp>
      <p:sp>
        <p:nvSpPr>
          <p:cNvPr id="20485" name="Text Box 3"/>
          <p:cNvSpPr txBox="1">
            <a:spLocks noChangeArrowheads="1"/>
          </p:cNvSpPr>
          <p:nvPr/>
        </p:nvSpPr>
        <p:spPr bwMode="auto">
          <a:xfrm>
            <a:off x="3795371" y="10194899"/>
            <a:ext cx="2904747" cy="536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637" tIns="47130" rIns="90637" bIns="4713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cs typeface="Arial" charset="0"/>
              </a:defRPr>
            </a:lvl9pPr>
          </a:lstStyle>
          <a:p>
            <a:pPr algn="r" eaLnBrk="1" hangingPunct="1"/>
            <a:fld id="{5362D7AD-9C86-4F02-AA7A-1B650ACC3B28}" type="slidenum">
              <a:rPr lang="ru-RU" altLang="ru-RU" sz="1200">
                <a:solidFill>
                  <a:srgbClr val="000000"/>
                </a:solidFill>
                <a:latin typeface="Calibri" pitchFamily="34" charset="0"/>
              </a:rPr>
              <a:pPr algn="r" eaLnBrk="1" hangingPunct="1"/>
              <a:t>4</a:t>
            </a:fld>
            <a:endParaRPr lang="ru-RU" altLang="ru-RU" sz="1200">
              <a:solidFill>
                <a:srgbClr val="000000"/>
              </a:solidFill>
              <a:latin typeface="Calibri" pitchFamily="34" charset="0"/>
            </a:endParaRPr>
          </a:p>
        </p:txBody>
      </p:sp>
      <p:sp>
        <p:nvSpPr>
          <p:cNvPr id="2" name="Нижний колонтитул 1"/>
          <p:cNvSpPr>
            <a:spLocks noGrp="1"/>
          </p:cNvSpPr>
          <p:nvPr>
            <p:ph type="ftr" sz="quarter" idx="10"/>
          </p:nvPr>
        </p:nvSpPr>
        <p:spPr/>
        <p:txBody>
          <a:bodyPr/>
          <a:lstStyle/>
          <a:p>
            <a:pPr>
              <a:defRPr/>
            </a:pPr>
            <a:endParaRPr lang="ru-RU"/>
          </a:p>
        </p:txBody>
      </p:sp>
    </p:spTree>
    <p:extLst>
      <p:ext uri="{BB962C8B-B14F-4D97-AF65-F5344CB8AC3E}">
        <p14:creationId xmlns:p14="http://schemas.microsoft.com/office/powerpoint/2010/main" val="892726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856BD01-DEA2-42DD-8C4E-BCC0587ECF2E}" type="slidenum">
              <a:rPr lang="ru-RU" smtClean="0"/>
              <a:t>17</a:t>
            </a:fld>
            <a:endParaRPr lang="ru-RU"/>
          </a:p>
        </p:txBody>
      </p:sp>
    </p:spTree>
    <p:extLst>
      <p:ext uri="{BB962C8B-B14F-4D97-AF65-F5344CB8AC3E}">
        <p14:creationId xmlns:p14="http://schemas.microsoft.com/office/powerpoint/2010/main" val="3061782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856BD01-DEA2-42DD-8C4E-BCC0587ECF2E}" type="slidenum">
              <a:rPr lang="ru-RU" smtClean="0"/>
              <a:t>18</a:t>
            </a:fld>
            <a:endParaRPr lang="ru-RU"/>
          </a:p>
        </p:txBody>
      </p:sp>
    </p:spTree>
    <p:extLst>
      <p:ext uri="{BB962C8B-B14F-4D97-AF65-F5344CB8AC3E}">
        <p14:creationId xmlns:p14="http://schemas.microsoft.com/office/powerpoint/2010/main" val="996490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856BD01-DEA2-42DD-8C4E-BCC0587ECF2E}" type="slidenum">
              <a:rPr lang="ru-RU" smtClean="0"/>
              <a:t>19</a:t>
            </a:fld>
            <a:endParaRPr lang="ru-RU"/>
          </a:p>
        </p:txBody>
      </p:sp>
    </p:spTree>
    <p:extLst>
      <p:ext uri="{BB962C8B-B14F-4D97-AF65-F5344CB8AC3E}">
        <p14:creationId xmlns:p14="http://schemas.microsoft.com/office/powerpoint/2010/main" val="2079281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42"/>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23" indent="0" algn="ctr">
              <a:buNone/>
              <a:defRPr>
                <a:solidFill>
                  <a:schemeClr val="tx1">
                    <a:tint val="75000"/>
                  </a:schemeClr>
                </a:solidFill>
              </a:defRPr>
            </a:lvl2pPr>
            <a:lvl3pPr marL="1219050" indent="0" algn="ctr">
              <a:buNone/>
              <a:defRPr>
                <a:solidFill>
                  <a:schemeClr val="tx1">
                    <a:tint val="75000"/>
                  </a:schemeClr>
                </a:solidFill>
              </a:defRPr>
            </a:lvl3pPr>
            <a:lvl4pPr marL="1828573" indent="0" algn="ctr">
              <a:buNone/>
              <a:defRPr>
                <a:solidFill>
                  <a:schemeClr val="tx1">
                    <a:tint val="75000"/>
                  </a:schemeClr>
                </a:solidFill>
              </a:defRPr>
            </a:lvl4pPr>
            <a:lvl5pPr marL="2438098" indent="0" algn="ctr">
              <a:buNone/>
              <a:defRPr>
                <a:solidFill>
                  <a:schemeClr val="tx1">
                    <a:tint val="75000"/>
                  </a:schemeClr>
                </a:solidFill>
              </a:defRPr>
            </a:lvl5pPr>
            <a:lvl6pPr marL="3047620" indent="0" algn="ctr">
              <a:buNone/>
              <a:defRPr>
                <a:solidFill>
                  <a:schemeClr val="tx1">
                    <a:tint val="75000"/>
                  </a:schemeClr>
                </a:solidFill>
              </a:defRPr>
            </a:lvl6pPr>
            <a:lvl7pPr marL="3657143" indent="0" algn="ctr">
              <a:buNone/>
              <a:defRPr>
                <a:solidFill>
                  <a:schemeClr val="tx1">
                    <a:tint val="75000"/>
                  </a:schemeClr>
                </a:solidFill>
              </a:defRPr>
            </a:lvl7pPr>
            <a:lvl8pPr marL="4266667" indent="0" algn="ctr">
              <a:buNone/>
              <a:defRPr>
                <a:solidFill>
                  <a:schemeClr val="tx1">
                    <a:tint val="75000"/>
                  </a:schemeClr>
                </a:solidFill>
              </a:defRPr>
            </a:lvl8pPr>
            <a:lvl9pPr marL="4876191"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1219050"/>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2683647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1219050"/>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605732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0"/>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40"/>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1219050"/>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1913788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1219050"/>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4022446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5333"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23" indent="0">
              <a:buNone/>
              <a:defRPr sz="2400">
                <a:solidFill>
                  <a:schemeClr val="tx1">
                    <a:tint val="75000"/>
                  </a:schemeClr>
                </a:solidFill>
              </a:defRPr>
            </a:lvl2pPr>
            <a:lvl3pPr marL="1219050" indent="0">
              <a:buNone/>
              <a:defRPr sz="2133">
                <a:solidFill>
                  <a:schemeClr val="tx1">
                    <a:tint val="75000"/>
                  </a:schemeClr>
                </a:solidFill>
              </a:defRPr>
            </a:lvl3pPr>
            <a:lvl4pPr marL="1828573" indent="0">
              <a:buNone/>
              <a:defRPr sz="1867">
                <a:solidFill>
                  <a:schemeClr val="tx1">
                    <a:tint val="75000"/>
                  </a:schemeClr>
                </a:solidFill>
              </a:defRPr>
            </a:lvl4pPr>
            <a:lvl5pPr marL="2438098" indent="0">
              <a:buNone/>
              <a:defRPr sz="1867">
                <a:solidFill>
                  <a:schemeClr val="tx1">
                    <a:tint val="75000"/>
                  </a:schemeClr>
                </a:solidFill>
              </a:defRPr>
            </a:lvl5pPr>
            <a:lvl6pPr marL="3047620" indent="0">
              <a:buNone/>
              <a:defRPr sz="1867">
                <a:solidFill>
                  <a:schemeClr val="tx1">
                    <a:tint val="75000"/>
                  </a:schemeClr>
                </a:solidFill>
              </a:defRPr>
            </a:lvl6pPr>
            <a:lvl7pPr marL="3657143" indent="0">
              <a:buNone/>
              <a:defRPr sz="1867">
                <a:solidFill>
                  <a:schemeClr val="tx1">
                    <a:tint val="75000"/>
                  </a:schemeClr>
                </a:solidFill>
              </a:defRPr>
            </a:lvl7pPr>
            <a:lvl8pPr marL="4266667" indent="0">
              <a:buNone/>
              <a:defRPr sz="1867">
                <a:solidFill>
                  <a:schemeClr val="tx1">
                    <a:tint val="75000"/>
                  </a:schemeClr>
                </a:solidFill>
              </a:defRPr>
            </a:lvl8pPr>
            <a:lvl9pPr marL="4876191" indent="0">
              <a:buNone/>
              <a:defRPr sz="1867">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1219050"/>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660666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1219050"/>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718928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3"/>
          </a:xfrm>
        </p:spPr>
        <p:txBody>
          <a:bodyPr anchor="b"/>
          <a:lstStyle>
            <a:lvl1pPr marL="0" indent="0">
              <a:buNone/>
              <a:defRPr sz="3200" b="1"/>
            </a:lvl1pPr>
            <a:lvl2pPr marL="609523" indent="0">
              <a:buNone/>
              <a:defRPr sz="2667" b="1"/>
            </a:lvl2pPr>
            <a:lvl3pPr marL="1219050" indent="0">
              <a:buNone/>
              <a:defRPr sz="2400" b="1"/>
            </a:lvl3pPr>
            <a:lvl4pPr marL="1828573" indent="0">
              <a:buNone/>
              <a:defRPr sz="2133" b="1"/>
            </a:lvl4pPr>
            <a:lvl5pPr marL="2438098" indent="0">
              <a:buNone/>
              <a:defRPr sz="2133" b="1"/>
            </a:lvl5pPr>
            <a:lvl6pPr marL="3047620" indent="0">
              <a:buNone/>
              <a:defRPr sz="2133" b="1"/>
            </a:lvl6pPr>
            <a:lvl7pPr marL="3657143" indent="0">
              <a:buNone/>
              <a:defRPr sz="2133" b="1"/>
            </a:lvl7pPr>
            <a:lvl8pPr marL="4266667" indent="0">
              <a:buNone/>
              <a:defRPr sz="2133" b="1"/>
            </a:lvl8pPr>
            <a:lvl9pPr marL="4876191" indent="0">
              <a:buNone/>
              <a:defRPr sz="2133"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84" y="1535113"/>
            <a:ext cx="5389033" cy="639763"/>
          </a:xfrm>
        </p:spPr>
        <p:txBody>
          <a:bodyPr anchor="b"/>
          <a:lstStyle>
            <a:lvl1pPr marL="0" indent="0">
              <a:buNone/>
              <a:defRPr sz="3200" b="1"/>
            </a:lvl1pPr>
            <a:lvl2pPr marL="609523" indent="0">
              <a:buNone/>
              <a:defRPr sz="2667" b="1"/>
            </a:lvl2pPr>
            <a:lvl3pPr marL="1219050" indent="0">
              <a:buNone/>
              <a:defRPr sz="2400" b="1"/>
            </a:lvl3pPr>
            <a:lvl4pPr marL="1828573" indent="0">
              <a:buNone/>
              <a:defRPr sz="2133" b="1"/>
            </a:lvl4pPr>
            <a:lvl5pPr marL="2438098" indent="0">
              <a:buNone/>
              <a:defRPr sz="2133" b="1"/>
            </a:lvl5pPr>
            <a:lvl6pPr marL="3047620" indent="0">
              <a:buNone/>
              <a:defRPr sz="2133" b="1"/>
            </a:lvl6pPr>
            <a:lvl7pPr marL="3657143" indent="0">
              <a:buNone/>
              <a:defRPr sz="2133" b="1"/>
            </a:lvl7pPr>
            <a:lvl8pPr marL="4266667" indent="0">
              <a:buNone/>
              <a:defRPr sz="2133" b="1"/>
            </a:lvl8pPr>
            <a:lvl9pPr marL="4876191" indent="0">
              <a:buNone/>
              <a:defRPr sz="2133" b="1"/>
            </a:lvl9pPr>
          </a:lstStyle>
          <a:p>
            <a:pPr lvl="0"/>
            <a:r>
              <a:rPr lang="ru-RU" smtClean="0"/>
              <a:t>Образец текста</a:t>
            </a:r>
          </a:p>
        </p:txBody>
      </p:sp>
      <p:sp>
        <p:nvSpPr>
          <p:cNvPr id="6" name="Содержимое 5"/>
          <p:cNvSpPr>
            <a:spLocks noGrp="1"/>
          </p:cNvSpPr>
          <p:nvPr>
            <p:ph sz="quarter" idx="4"/>
          </p:nvPr>
        </p:nvSpPr>
        <p:spPr>
          <a:xfrm>
            <a:off x="6193384"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pPr defTabSz="1219050"/>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2368886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pPr defTabSz="1219050"/>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981741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pPr defTabSz="1219050"/>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1177728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23" y="273049"/>
            <a:ext cx="4011084" cy="1162051"/>
          </a:xfrm>
        </p:spPr>
        <p:txBody>
          <a:bodyPr anchor="b"/>
          <a:lstStyle>
            <a:lvl1pPr algn="l">
              <a:defRPr sz="2667" b="1"/>
            </a:lvl1pPr>
          </a:lstStyle>
          <a:p>
            <a:r>
              <a:rPr lang="ru-RU" smtClean="0"/>
              <a:t>Образец заголовка</a:t>
            </a:r>
            <a:endParaRPr lang="ru-RU"/>
          </a:p>
        </p:txBody>
      </p:sp>
      <p:sp>
        <p:nvSpPr>
          <p:cNvPr id="3" name="Содержимое 2"/>
          <p:cNvSpPr>
            <a:spLocks noGrp="1"/>
          </p:cNvSpPr>
          <p:nvPr>
            <p:ph idx="1"/>
          </p:nvPr>
        </p:nvSpPr>
        <p:spPr>
          <a:xfrm>
            <a:off x="4766733" y="273068"/>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23" y="1435104"/>
            <a:ext cx="4011084" cy="4691063"/>
          </a:xfrm>
        </p:spPr>
        <p:txBody>
          <a:bodyPr/>
          <a:lstStyle>
            <a:lvl1pPr marL="0" indent="0">
              <a:buNone/>
              <a:defRPr sz="1867"/>
            </a:lvl1pPr>
            <a:lvl2pPr marL="609523" indent="0">
              <a:buNone/>
              <a:defRPr sz="1600"/>
            </a:lvl2pPr>
            <a:lvl3pPr marL="1219050" indent="0">
              <a:buNone/>
              <a:defRPr sz="1333"/>
            </a:lvl3pPr>
            <a:lvl4pPr marL="1828573" indent="0">
              <a:buNone/>
              <a:defRPr sz="1200"/>
            </a:lvl4pPr>
            <a:lvl5pPr marL="2438098" indent="0">
              <a:buNone/>
              <a:defRPr sz="1200"/>
            </a:lvl5pPr>
            <a:lvl6pPr marL="3047620" indent="0">
              <a:buNone/>
              <a:defRPr sz="1200"/>
            </a:lvl6pPr>
            <a:lvl7pPr marL="3657143" indent="0">
              <a:buNone/>
              <a:defRPr sz="1200"/>
            </a:lvl7pPr>
            <a:lvl8pPr marL="4266667" indent="0">
              <a:buNone/>
              <a:defRPr sz="1200"/>
            </a:lvl8pPr>
            <a:lvl9pPr marL="4876191" indent="0">
              <a:buNone/>
              <a:defRPr sz="1200"/>
            </a:lvl9pPr>
          </a:lstStyle>
          <a:p>
            <a:pPr lvl="0"/>
            <a:r>
              <a:rPr lang="ru-RU" smtClean="0"/>
              <a:t>Образец текста</a:t>
            </a:r>
          </a:p>
        </p:txBody>
      </p:sp>
      <p:sp>
        <p:nvSpPr>
          <p:cNvPr id="5" name="Дата 4"/>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1219050"/>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3365681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1"/>
            <a:ext cx="7315200" cy="566739"/>
          </a:xfrm>
        </p:spPr>
        <p:txBody>
          <a:bodyPr anchor="b"/>
          <a:lstStyle>
            <a:lvl1pPr algn="l">
              <a:defRPr sz="2667"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4267"/>
            </a:lvl1pPr>
            <a:lvl2pPr marL="609523" indent="0">
              <a:buNone/>
              <a:defRPr sz="3733"/>
            </a:lvl2pPr>
            <a:lvl3pPr marL="1219050" indent="0">
              <a:buNone/>
              <a:defRPr sz="3200"/>
            </a:lvl3pPr>
            <a:lvl4pPr marL="1828573" indent="0">
              <a:buNone/>
              <a:defRPr sz="2667"/>
            </a:lvl4pPr>
            <a:lvl5pPr marL="2438098" indent="0">
              <a:buNone/>
              <a:defRPr sz="2667"/>
            </a:lvl5pPr>
            <a:lvl6pPr marL="3047620" indent="0">
              <a:buNone/>
              <a:defRPr sz="2667"/>
            </a:lvl6pPr>
            <a:lvl7pPr marL="3657143" indent="0">
              <a:buNone/>
              <a:defRPr sz="2667"/>
            </a:lvl7pPr>
            <a:lvl8pPr marL="4266667" indent="0">
              <a:buNone/>
              <a:defRPr sz="2667"/>
            </a:lvl8pPr>
            <a:lvl9pPr marL="4876191" indent="0">
              <a:buNone/>
              <a:defRPr sz="2667"/>
            </a:lvl9pPr>
          </a:lstStyle>
          <a:p>
            <a:endParaRPr lang="ru-RU"/>
          </a:p>
        </p:txBody>
      </p:sp>
      <p:sp>
        <p:nvSpPr>
          <p:cNvPr id="4" name="Текст 3"/>
          <p:cNvSpPr>
            <a:spLocks noGrp="1"/>
          </p:cNvSpPr>
          <p:nvPr>
            <p:ph type="body" sz="half" idx="2"/>
          </p:nvPr>
        </p:nvSpPr>
        <p:spPr>
          <a:xfrm>
            <a:off x="2389717" y="5367354"/>
            <a:ext cx="7315200" cy="804863"/>
          </a:xfrm>
        </p:spPr>
        <p:txBody>
          <a:bodyPr/>
          <a:lstStyle>
            <a:lvl1pPr marL="0" indent="0">
              <a:buNone/>
              <a:defRPr sz="1867"/>
            </a:lvl1pPr>
            <a:lvl2pPr marL="609523" indent="0">
              <a:buNone/>
              <a:defRPr sz="1600"/>
            </a:lvl2pPr>
            <a:lvl3pPr marL="1219050" indent="0">
              <a:buNone/>
              <a:defRPr sz="1333"/>
            </a:lvl3pPr>
            <a:lvl4pPr marL="1828573" indent="0">
              <a:buNone/>
              <a:defRPr sz="1200"/>
            </a:lvl4pPr>
            <a:lvl5pPr marL="2438098" indent="0">
              <a:buNone/>
              <a:defRPr sz="1200"/>
            </a:lvl5pPr>
            <a:lvl6pPr marL="3047620" indent="0">
              <a:buNone/>
              <a:defRPr sz="1200"/>
            </a:lvl6pPr>
            <a:lvl7pPr marL="3657143" indent="0">
              <a:buNone/>
              <a:defRPr sz="1200"/>
            </a:lvl7pPr>
            <a:lvl8pPr marL="4266667" indent="0">
              <a:buNone/>
              <a:defRPr sz="1200"/>
            </a:lvl8pPr>
            <a:lvl9pPr marL="4876191" indent="0">
              <a:buNone/>
              <a:defRPr sz="1200"/>
            </a:lvl9pPr>
          </a:lstStyle>
          <a:p>
            <a:pPr lvl="0"/>
            <a:r>
              <a:rPr lang="ru-RU" smtClean="0"/>
              <a:t>Образец текста</a:t>
            </a:r>
          </a:p>
        </p:txBody>
      </p:sp>
      <p:sp>
        <p:nvSpPr>
          <p:cNvPr id="5" name="Дата 4"/>
          <p:cNvSpPr>
            <a:spLocks noGrp="1"/>
          </p:cNvSpPr>
          <p:nvPr>
            <p:ph type="dt" sz="half" idx="10"/>
          </p:nvPr>
        </p:nvSpPr>
        <p:spPr/>
        <p:txBody>
          <a:body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1219050"/>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3385064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BF9FF"/>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7"/>
            <a:ext cx="10972800" cy="1143000"/>
          </a:xfrm>
          <a:prstGeom prst="rect">
            <a:avLst/>
          </a:prstGeom>
        </p:spPr>
        <p:txBody>
          <a:bodyPr vert="horz" lIns="91432" tIns="45716" rIns="91432" bIns="45716"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1"/>
            <a:ext cx="10972800" cy="4525963"/>
          </a:xfrm>
          <a:prstGeom prst="rect">
            <a:avLst/>
          </a:prstGeom>
        </p:spPr>
        <p:txBody>
          <a:bodyPr vert="horz" lIns="91432" tIns="45716" rIns="91432" bIns="45716"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2"/>
            <a:ext cx="2844800" cy="365125"/>
          </a:xfrm>
          <a:prstGeom prst="rect">
            <a:avLst/>
          </a:prstGeom>
        </p:spPr>
        <p:txBody>
          <a:bodyPr vert="horz" lIns="91432" tIns="45716" rIns="91432" bIns="45716" rtlCol="0" anchor="ctr"/>
          <a:lstStyle>
            <a:lvl1pPr algn="l">
              <a:defRPr sz="1600">
                <a:solidFill>
                  <a:schemeClr val="tx1">
                    <a:tint val="75000"/>
                  </a:schemeClr>
                </a:solidFill>
              </a:defRPr>
            </a:lvl1pPr>
          </a:lstStyle>
          <a:p>
            <a:pPr defTabSz="1219050"/>
            <a:fld id="{4EDE088B-F6A8-4810-B685-812E74D83F97}" type="datetimeFigureOut">
              <a:rPr lang="ru-RU" smtClean="0">
                <a:solidFill>
                  <a:prstClr val="black">
                    <a:tint val="75000"/>
                  </a:prstClr>
                </a:solidFill>
              </a:rPr>
              <a:pPr defTabSz="1219050"/>
              <a:t>28.09.2022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2"/>
            <a:ext cx="3860800" cy="365125"/>
          </a:xfrm>
          <a:prstGeom prst="rect">
            <a:avLst/>
          </a:prstGeom>
        </p:spPr>
        <p:txBody>
          <a:bodyPr vert="horz" lIns="91432" tIns="45716" rIns="91432" bIns="45716" rtlCol="0" anchor="ctr"/>
          <a:lstStyle>
            <a:lvl1pPr algn="ctr">
              <a:defRPr sz="1600">
                <a:solidFill>
                  <a:schemeClr val="tx1">
                    <a:tint val="75000"/>
                  </a:schemeClr>
                </a:solidFill>
              </a:defRPr>
            </a:lvl1pPr>
          </a:lstStyle>
          <a:p>
            <a:pPr defTabSz="1219050"/>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2"/>
            <a:ext cx="2844800" cy="365125"/>
          </a:xfrm>
          <a:prstGeom prst="rect">
            <a:avLst/>
          </a:prstGeom>
        </p:spPr>
        <p:txBody>
          <a:bodyPr vert="horz" lIns="91432" tIns="45716" rIns="91432" bIns="45716" rtlCol="0" anchor="ctr"/>
          <a:lstStyle>
            <a:lvl1pPr algn="r">
              <a:defRPr sz="1600">
                <a:solidFill>
                  <a:schemeClr val="tx1">
                    <a:tint val="75000"/>
                  </a:schemeClr>
                </a:solidFill>
              </a:defRPr>
            </a:lvl1pPr>
          </a:lstStyle>
          <a:p>
            <a:pPr defTabSz="1219050"/>
            <a:fld id="{162B0500-874B-4569-802D-AAE46BB8DF35}" type="slidenum">
              <a:rPr lang="ru-RU" smtClean="0">
                <a:solidFill>
                  <a:prstClr val="black">
                    <a:tint val="75000"/>
                  </a:prstClr>
                </a:solidFill>
              </a:rPr>
              <a:pPr defTabSz="1219050"/>
              <a:t>‹#›</a:t>
            </a:fld>
            <a:endParaRPr lang="ru-RU">
              <a:solidFill>
                <a:prstClr val="black">
                  <a:tint val="75000"/>
                </a:prstClr>
              </a:solidFill>
            </a:endParaRPr>
          </a:p>
        </p:txBody>
      </p:sp>
    </p:spTree>
    <p:extLst>
      <p:ext uri="{BB962C8B-B14F-4D97-AF65-F5344CB8AC3E}">
        <p14:creationId xmlns:p14="http://schemas.microsoft.com/office/powerpoint/2010/main" val="241252941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ctr" defTabSz="1219050" rtl="0" eaLnBrk="1" latinLnBrk="0" hangingPunct="1">
        <a:spcBef>
          <a:spcPct val="0"/>
        </a:spcBef>
        <a:buNone/>
        <a:defRPr sz="5867"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478" indent="-380953" algn="l" defTabSz="121905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811" indent="-304760" algn="l" defTabSz="121905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2858" indent="-304760" algn="l" defTabSz="121905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380" indent="-304760" algn="l" defTabSz="121905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906" indent="-304760" algn="l" defTabSz="121905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430" indent="-304760" algn="l" defTabSz="121905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953" indent="-304760" algn="l" defTabSz="121905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ru-RU"/>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consultantplus://offline/ref=2673C2F3ABC2705E1D550AFF38CC8406835CB8611F24B1030770C356A962DF8E2DD1BFEF95AF4CA8592DF10855FC2F686098D55166DFF6A9R8TE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5"/>
          <p:cNvSpPr txBox="1">
            <a:spLocks noChangeArrowheads="1"/>
          </p:cNvSpPr>
          <p:nvPr/>
        </p:nvSpPr>
        <p:spPr bwMode="auto">
          <a:xfrm>
            <a:off x="1854398" y="5760562"/>
            <a:ext cx="8928992" cy="451332"/>
          </a:xfrm>
          <a:prstGeom prst="rect">
            <a:avLst/>
          </a:prstGeom>
          <a:noFill/>
          <a:ln w="9525">
            <a:noFill/>
            <a:miter lim="800000"/>
            <a:headEnd/>
            <a:tailEnd/>
          </a:ln>
        </p:spPr>
        <p:txBody>
          <a:bodyPr wrap="square" lIns="121909" tIns="60955" rIns="121909" bIns="60955">
            <a:spAutoFit/>
          </a:bodyPr>
          <a:lstStyle/>
          <a:p>
            <a:pPr algn="ctr" defTabSz="1219050" fontAlgn="base">
              <a:spcBef>
                <a:spcPct val="0"/>
              </a:spcBef>
              <a:spcAft>
                <a:spcPct val="0"/>
              </a:spcAft>
              <a:defRPr/>
            </a:pPr>
            <a:r>
              <a:rPr lang="ru-RU" sz="2133" b="1" dirty="0" smtClean="0">
                <a:solidFill>
                  <a:srgbClr val="A88000"/>
                </a:solidFill>
                <a:latin typeface="Times New Roman" pitchFamily="18" charset="0"/>
                <a:cs typeface="Times New Roman" pitchFamily="18" charset="0"/>
              </a:rPr>
              <a:t>2022 </a:t>
            </a:r>
          </a:p>
        </p:txBody>
      </p:sp>
      <p:sp>
        <p:nvSpPr>
          <p:cNvPr id="6" name="Прямоугольник 5"/>
          <p:cNvSpPr>
            <a:spLocks noChangeArrowheads="1"/>
          </p:cNvSpPr>
          <p:nvPr/>
        </p:nvSpPr>
        <p:spPr bwMode="auto">
          <a:xfrm>
            <a:off x="2592880" y="1686405"/>
            <a:ext cx="7452027" cy="2215446"/>
          </a:xfrm>
          <a:prstGeom prst="rect">
            <a:avLst/>
          </a:prstGeom>
          <a:noFill/>
          <a:ln w="9525">
            <a:noFill/>
            <a:miter lim="800000"/>
            <a:headEnd/>
            <a:tailEnd/>
          </a:ln>
        </p:spPr>
        <p:txBody>
          <a:bodyPr wrap="square" lIns="80425" tIns="40243" rIns="80425" bIns="40243">
            <a:spAutoFit/>
          </a:bodyPr>
          <a:lstStyle/>
          <a:p>
            <a:pPr algn="ctr" defTabSz="914264">
              <a:defRPr/>
            </a:pPr>
            <a:r>
              <a:rPr lang="ru-RU" sz="3467" b="1" dirty="0">
                <a:solidFill>
                  <a:schemeClr val="accent1">
                    <a:lumMod val="75000"/>
                  </a:schemeClr>
                </a:solidFill>
                <a:latin typeface="Times New Roman" pitchFamily="18" charset="0"/>
                <a:cs typeface="Times New Roman" pitchFamily="18" charset="0"/>
              </a:rPr>
              <a:t>Новое в законодательстве </a:t>
            </a:r>
            <a:endParaRPr lang="ru-RU" sz="3467" b="1" dirty="0" smtClean="0">
              <a:solidFill>
                <a:schemeClr val="accent1">
                  <a:lumMod val="75000"/>
                </a:schemeClr>
              </a:solidFill>
              <a:latin typeface="Times New Roman" pitchFamily="18" charset="0"/>
              <a:cs typeface="Times New Roman" pitchFamily="18" charset="0"/>
            </a:endParaRPr>
          </a:p>
          <a:p>
            <a:pPr algn="ctr" defTabSz="914264">
              <a:defRPr/>
            </a:pPr>
            <a:r>
              <a:rPr lang="ru-RU" sz="3467" b="1" dirty="0" smtClean="0">
                <a:solidFill>
                  <a:schemeClr val="accent1">
                    <a:lumMod val="75000"/>
                  </a:schemeClr>
                </a:solidFill>
                <a:latin typeface="Times New Roman" pitchFamily="18" charset="0"/>
                <a:cs typeface="Times New Roman" pitchFamily="18" charset="0"/>
              </a:rPr>
              <a:t>Российской Федерации</a:t>
            </a:r>
            <a:r>
              <a:rPr lang="en-US" sz="3467" b="1" dirty="0" smtClean="0">
                <a:solidFill>
                  <a:schemeClr val="accent1">
                    <a:lumMod val="75000"/>
                  </a:schemeClr>
                </a:solidFill>
                <a:latin typeface="Times New Roman" pitchFamily="18" charset="0"/>
                <a:cs typeface="Times New Roman" pitchFamily="18" charset="0"/>
              </a:rPr>
              <a:t>  </a:t>
            </a:r>
            <a:endParaRPr lang="ru-RU" sz="3467" b="1" dirty="0" smtClean="0">
              <a:solidFill>
                <a:schemeClr val="accent1">
                  <a:lumMod val="75000"/>
                </a:schemeClr>
              </a:solidFill>
              <a:latin typeface="Times New Roman" pitchFamily="18" charset="0"/>
              <a:cs typeface="Times New Roman" pitchFamily="18" charset="0"/>
            </a:endParaRPr>
          </a:p>
          <a:p>
            <a:pPr algn="ctr" defTabSz="914264">
              <a:defRPr/>
            </a:pPr>
            <a:r>
              <a:rPr lang="ru-RU" sz="3467" b="1" dirty="0" smtClean="0">
                <a:solidFill>
                  <a:schemeClr val="accent1">
                    <a:lumMod val="75000"/>
                  </a:schemeClr>
                </a:solidFill>
                <a:latin typeface="Times New Roman" pitchFamily="18" charset="0"/>
                <a:cs typeface="Times New Roman" pitchFamily="18" charset="0"/>
              </a:rPr>
              <a:t>в сфере образовании</a:t>
            </a:r>
            <a:r>
              <a:rPr lang="ru-RU" sz="3467" b="1" dirty="0">
                <a:solidFill>
                  <a:schemeClr val="accent1">
                    <a:lumMod val="75000"/>
                  </a:schemeClr>
                </a:solidFill>
                <a:latin typeface="Times New Roman" pitchFamily="18" charset="0"/>
                <a:cs typeface="Times New Roman" pitchFamily="18" charset="0"/>
              </a:rPr>
              <a:t/>
            </a:r>
            <a:br>
              <a:rPr lang="ru-RU" sz="3467" b="1" dirty="0">
                <a:solidFill>
                  <a:schemeClr val="accent1">
                    <a:lumMod val="75000"/>
                  </a:schemeClr>
                </a:solidFill>
                <a:latin typeface="Times New Roman" pitchFamily="18" charset="0"/>
                <a:cs typeface="Times New Roman" pitchFamily="18" charset="0"/>
              </a:rPr>
            </a:br>
            <a:endParaRPr lang="ru-RU" sz="3467" b="1" dirty="0">
              <a:solidFill>
                <a:schemeClr val="accent1">
                  <a:lumMod val="75000"/>
                </a:schemeClr>
              </a:solidFill>
              <a:latin typeface="Times New Roman" pitchFamily="18" charset="0"/>
              <a:cs typeface="Times New Roman" pitchFamily="18" charset="0"/>
            </a:endParaRPr>
          </a:p>
        </p:txBody>
      </p:sp>
      <p:sp>
        <p:nvSpPr>
          <p:cNvPr id="9" name="Прямоугольник 8"/>
          <p:cNvSpPr/>
          <p:nvPr/>
        </p:nvSpPr>
        <p:spPr>
          <a:xfrm>
            <a:off x="646574" y="527576"/>
            <a:ext cx="10622917" cy="451332"/>
          </a:xfrm>
          <a:prstGeom prst="rect">
            <a:avLst/>
          </a:prstGeom>
        </p:spPr>
        <p:txBody>
          <a:bodyPr wrap="square" lIns="121909" tIns="60955" rIns="121909" bIns="60955" anchor="ctr">
            <a:spAutoFit/>
          </a:bodyPr>
          <a:lstStyle/>
          <a:p>
            <a:pPr algn="ctr" defTabSz="1219050">
              <a:defRPr/>
            </a:pPr>
            <a:r>
              <a:rPr lang="ru-RU" sz="2133" b="1" dirty="0">
                <a:solidFill>
                  <a:srgbClr val="A88000"/>
                </a:solidFill>
                <a:latin typeface="Times New Roman" pitchFamily="18" charset="0"/>
                <a:cs typeface="Times New Roman" pitchFamily="18" charset="0"/>
              </a:rPr>
              <a:t>МИНИСТЕРСТВО ОБРАЗОВАНИЯ ТВЕРСКОЙ ОБЛАСТИ</a:t>
            </a:r>
          </a:p>
        </p:txBody>
      </p:sp>
      <p:pic>
        <p:nvPicPr>
          <p:cNvPr id="8" name="Рисунок 7"/>
          <p:cNvPicPr/>
          <p:nvPr/>
        </p:nvPicPr>
        <p:blipFill>
          <a:blip r:embed="rId2" cstate="print">
            <a:lum contrast="12000"/>
          </a:blip>
          <a:srcRect l="5005"/>
          <a:stretch>
            <a:fillRect/>
          </a:stretch>
        </p:blipFill>
        <p:spPr bwMode="auto">
          <a:xfrm>
            <a:off x="285712" y="285729"/>
            <a:ext cx="721725" cy="935027"/>
          </a:xfrm>
          <a:prstGeom prst="rect">
            <a:avLst/>
          </a:prstGeom>
          <a:noFill/>
          <a:ln w="9525">
            <a:noFill/>
            <a:miter lim="800000"/>
            <a:headEnd/>
            <a:tailEnd/>
          </a:ln>
        </p:spPr>
      </p:pic>
      <p:sp>
        <p:nvSpPr>
          <p:cNvPr id="2" name="Прямоугольник 1"/>
          <p:cNvSpPr/>
          <p:nvPr/>
        </p:nvSpPr>
        <p:spPr>
          <a:xfrm>
            <a:off x="2727247" y="3754398"/>
            <a:ext cx="7183292" cy="1200329"/>
          </a:xfrm>
          <a:prstGeom prst="rect">
            <a:avLst/>
          </a:prstGeom>
        </p:spPr>
        <p:txBody>
          <a:bodyPr wrap="square">
            <a:spAutoFit/>
          </a:bodyPr>
          <a:lstStyle/>
          <a:p>
            <a:pPr algn="ctr" defTabSz="1219050"/>
            <a:r>
              <a:rPr lang="ru-RU" sz="2400" dirty="0">
                <a:solidFill>
                  <a:schemeClr val="accent1">
                    <a:lumMod val="75000"/>
                  </a:schemeClr>
                </a:solidFill>
                <a:latin typeface="Times New Roman" panose="02020603050405020304" pitchFamily="18" charset="0"/>
                <a:cs typeface="Times New Roman" panose="02020603050405020304" pitchFamily="18" charset="0"/>
              </a:rPr>
              <a:t>Отдел контроля качества </a:t>
            </a:r>
          </a:p>
          <a:p>
            <a:pPr algn="ctr" defTabSz="1219050"/>
            <a:r>
              <a:rPr lang="ru-RU" sz="2400" dirty="0">
                <a:solidFill>
                  <a:schemeClr val="accent1">
                    <a:lumMod val="75000"/>
                  </a:schemeClr>
                </a:solidFill>
                <a:latin typeface="Times New Roman" panose="02020603050405020304" pitchFamily="18" charset="0"/>
                <a:cs typeface="Times New Roman" panose="02020603050405020304" pitchFamily="18" charset="0"/>
              </a:rPr>
              <a:t>управления надзора и контроля в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сфере образования </a:t>
            </a:r>
            <a:endParaRPr 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ctr" defTabSz="1219050"/>
            <a:r>
              <a:rPr lang="ru-RU" sz="2400" dirty="0">
                <a:solidFill>
                  <a:schemeClr val="accent1">
                    <a:lumMod val="75000"/>
                  </a:schemeClr>
                </a:solidFill>
                <a:latin typeface="Times New Roman" panose="02020603050405020304" pitchFamily="18" charset="0"/>
                <a:cs typeface="Times New Roman" panose="02020603050405020304" pitchFamily="18" charset="0"/>
              </a:rPr>
              <a:t>Министерства образования Тверской области</a:t>
            </a:r>
          </a:p>
        </p:txBody>
      </p:sp>
    </p:spTree>
    <p:extLst>
      <p:ext uri="{BB962C8B-B14F-4D97-AF65-F5344CB8AC3E}">
        <p14:creationId xmlns:p14="http://schemas.microsoft.com/office/powerpoint/2010/main" val="1422605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58809" y="266177"/>
            <a:ext cx="829128" cy="1030313"/>
          </a:xfrm>
          <a:prstGeom prst="rect">
            <a:avLst/>
          </a:prstGeom>
        </p:spPr>
      </p:pic>
      <p:sp>
        <p:nvSpPr>
          <p:cNvPr id="3" name="Прямоугольник 2"/>
          <p:cNvSpPr/>
          <p:nvPr/>
        </p:nvSpPr>
        <p:spPr>
          <a:xfrm>
            <a:off x="1187937" y="520189"/>
            <a:ext cx="10821925" cy="646331"/>
          </a:xfrm>
          <a:prstGeom prst="rect">
            <a:avLst/>
          </a:prstGeom>
        </p:spPr>
        <p:txBody>
          <a:bodyPr wrap="square">
            <a:spAutoFit/>
          </a:bodyPr>
          <a:lstStyle/>
          <a:p>
            <a:pPr lvl="0"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СТАНДАРТАХ</a:t>
            </a:r>
            <a:endParaRPr lang="ru-RU" dirty="0">
              <a:solidFill>
                <a:prstClr val="black"/>
              </a:solidFill>
            </a:endParaRPr>
          </a:p>
          <a:p>
            <a:pPr lvl="0" algn="ctr"/>
            <a:endParaRPr lang="ru-RU" dirty="0">
              <a:solidFill>
                <a:prstClr val="black"/>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942828831"/>
              </p:ext>
            </p:extLst>
          </p:nvPr>
        </p:nvGraphicFramePr>
        <p:xfrm>
          <a:off x="673012" y="1084891"/>
          <a:ext cx="11418626" cy="4757382"/>
        </p:xfrm>
        <a:graphic>
          <a:graphicData uri="http://schemas.openxmlformats.org/drawingml/2006/table">
            <a:tbl>
              <a:tblPr firstRow="1" bandRow="1">
                <a:tableStyleId>{5C22544A-7EE6-4342-B048-85BDC9FD1C3A}</a:tableStyleId>
              </a:tblPr>
              <a:tblGrid>
                <a:gridCol w="1534929">
                  <a:extLst>
                    <a:ext uri="{9D8B030D-6E8A-4147-A177-3AD203B41FA5}">
                      <a16:colId xmlns:a16="http://schemas.microsoft.com/office/drawing/2014/main" val="1709204137"/>
                    </a:ext>
                  </a:extLst>
                </a:gridCol>
                <a:gridCol w="5511619">
                  <a:extLst>
                    <a:ext uri="{9D8B030D-6E8A-4147-A177-3AD203B41FA5}">
                      <a16:colId xmlns:a16="http://schemas.microsoft.com/office/drawing/2014/main" val="1790638049"/>
                    </a:ext>
                  </a:extLst>
                </a:gridCol>
                <a:gridCol w="4372078">
                  <a:extLst>
                    <a:ext uri="{9D8B030D-6E8A-4147-A177-3AD203B41FA5}">
                      <a16:colId xmlns:a16="http://schemas.microsoft.com/office/drawing/2014/main" val="1165996143"/>
                    </a:ext>
                  </a:extLst>
                </a:gridCol>
              </a:tblGrid>
              <a:tr h="364768">
                <a:tc rowSpan="3">
                  <a:txBody>
                    <a:bodyPr/>
                    <a:lstStyle/>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r>
                        <a:rPr kumimoji="0" lang="ru-RU" altLang="ru-RU" sz="1600" b="0"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Оснащение кабинетов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Уровень основного общего образования</a:t>
                      </a:r>
                      <a:endParaRPr lang="ru-RU" sz="16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3971912"/>
                  </a:ext>
                </a:extLst>
              </a:tr>
              <a:tr h="323385">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обновленные ФГОС ООО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chemeClr val="accent2"/>
                          </a:solidFill>
                          <a:effectLst/>
                          <a:uLnTx/>
                          <a:uFillTx/>
                          <a:latin typeface="Times New Roman" panose="02020603050405020304" pitchFamily="18" charset="0"/>
                          <a:ea typeface="+mn-ea"/>
                          <a:cs typeface="Times New Roman" panose="02020603050405020304" pitchFamily="18" charset="0"/>
                        </a:rPr>
                        <a:t> изменения 2022 года</a:t>
                      </a:r>
                      <a:endParaRPr lang="ru-RU" sz="1400" dirty="0">
                        <a:solidFill>
                          <a:schemeClr val="accent2"/>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4079254"/>
                  </a:ext>
                </a:extLst>
              </a:tr>
              <a:tr h="4069229">
                <a:tc vMerge="1">
                  <a:txBody>
                    <a:bodyPr/>
                    <a:lstStyle/>
                    <a:p>
                      <a:pPr algn="just"/>
                      <a:endParaRPr lang="ru-RU" sz="2000" i="0"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just" defTabSz="457200" rtl="0" eaLnBrk="1" latinLnBrk="0" hangingPunct="1">
                        <a:lnSpc>
                          <a:spcPct val="100000"/>
                        </a:lnSpc>
                        <a:spcAft>
                          <a:spcPts val="0"/>
                        </a:spcAft>
                      </a:pP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Кабинеты </a:t>
                      </a:r>
                      <a:r>
                        <a:rPr lang="ru-RU" sz="1600" b="1" kern="1200" dirty="0" smtClean="0">
                          <a:solidFill>
                            <a:srgbClr val="C00000"/>
                          </a:solidFill>
                          <a:effectLst/>
                          <a:latin typeface="Times New Roman" panose="02020603050405020304" pitchFamily="18" charset="0"/>
                          <a:ea typeface="+mn-ea"/>
                          <a:cs typeface="Times New Roman" panose="02020603050405020304" pitchFamily="18" charset="0"/>
                        </a:rPr>
                        <a:t>по предметным областям «</a:t>
                      </a:r>
                      <a:r>
                        <a:rPr lang="ru-RU" sz="16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Русский язык и литература», «Родной язык и родная литература», «Иностранные языки», «Общественно-научные предметы», «Искусство», «Технология», «Физическая культура и основы безопасности жизнедеятельности»</a:t>
                      </a:r>
                      <a:r>
                        <a:rPr lang="ru-RU" sz="1600" b="0" strike="sngStrike"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должны быть оснащены комплектами наглядных пособий, карт, учебных макетов, специального оборудования, обеспечивающих развитие компетенций в соответствии с программой основного общего образования.</a:t>
                      </a:r>
                    </a:p>
                    <a:p>
                      <a:pPr marL="0" algn="just" defTabSz="457200" rtl="0" eaLnBrk="1" latinLnBrk="0" hangingPunct="1">
                        <a:lnSpc>
                          <a:spcPct val="100000"/>
                        </a:lnSpc>
                        <a:spcAft>
                          <a:spcPts val="0"/>
                        </a:spcAft>
                      </a:pP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Кабинеты естественнонаучного цикла, в том числе кабинеты физики, химии, биологии, должны быть оборудованы комплектами специального лабораторного оборудования, обеспечивающего проведение лабораторных работ и опытно-экспериментальной деятельности в соответствии с программой основного общего образования.</a:t>
                      </a:r>
                    </a:p>
                    <a:p>
                      <a:pPr marL="0" algn="l" defTabSz="457200" rtl="0" eaLnBrk="1" latinLnBrk="0" hangingPunct="1">
                        <a:lnSpc>
                          <a:spcPct val="100000"/>
                        </a:lnSpc>
                        <a:spcAft>
                          <a:spcPts val="0"/>
                        </a:spcAft>
                      </a:pPr>
                      <a:endParaRPr lang="ru-RU" sz="1200" b="0"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600" b="0" dirty="0" smtClean="0">
                          <a:latin typeface="Times New Roman" panose="02020603050405020304" pitchFamily="18" charset="0"/>
                          <a:cs typeface="Times New Roman" panose="02020603050405020304" pitchFamily="18" charset="0"/>
                        </a:rPr>
                        <a:t>Кабинеты по предметным областям должны быть оснащены комплектами наглядных пособий, карт, учебных макетов, специального оборудования, обеспечивающих развитие компетенций в соответствии с программой основного общего образования.</a:t>
                      </a:r>
                    </a:p>
                    <a:p>
                      <a:pPr algn="just"/>
                      <a:r>
                        <a:rPr lang="ru-RU" sz="1600" b="0" dirty="0" smtClean="0">
                          <a:latin typeface="Times New Roman" panose="02020603050405020304" pitchFamily="18" charset="0"/>
                          <a:cs typeface="Times New Roman" panose="02020603050405020304" pitchFamily="18" charset="0"/>
                        </a:rPr>
                        <a:t>Кабинеты естественнонаучного цикла, в том числе кабинеты физики, химии, биологии, должны быть </a:t>
                      </a:r>
                      <a:r>
                        <a:rPr lang="ru-RU" sz="1600" b="0" dirty="0" smtClean="0">
                          <a:solidFill>
                            <a:srgbClr val="C00000"/>
                          </a:solidFill>
                          <a:latin typeface="Times New Roman" panose="02020603050405020304" pitchFamily="18" charset="0"/>
                          <a:cs typeface="Times New Roman" panose="02020603050405020304" pitchFamily="18" charset="0"/>
                        </a:rPr>
                        <a:t>дополнительно</a:t>
                      </a:r>
                      <a:r>
                        <a:rPr lang="ru-RU" sz="1600" b="0" dirty="0" smtClean="0">
                          <a:latin typeface="Times New Roman" panose="02020603050405020304" pitchFamily="18" charset="0"/>
                          <a:cs typeface="Times New Roman" panose="02020603050405020304" pitchFamily="18" charset="0"/>
                        </a:rPr>
                        <a:t> оборудованы комплектами специального лабораторного оборудования, обеспечивающего проведение лабораторных работ и опытно-экспериментальной деятельности в соответствии с программой основного общего образования.</a:t>
                      </a:r>
                    </a:p>
                    <a:p>
                      <a:endParaRPr lang="ru-RU" sz="14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2171829"/>
                  </a:ext>
                </a:extLst>
              </a:tr>
            </a:tbl>
          </a:graphicData>
        </a:graphic>
      </p:graphicFrame>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470" y="2937325"/>
            <a:ext cx="2094934" cy="1767601"/>
          </a:xfrm>
          <a:prstGeom prst="rect">
            <a:avLst/>
          </a:prstGeom>
        </p:spPr>
      </p:pic>
    </p:spTree>
    <p:extLst>
      <p:ext uri="{BB962C8B-B14F-4D97-AF65-F5344CB8AC3E}">
        <p14:creationId xmlns:p14="http://schemas.microsoft.com/office/powerpoint/2010/main" val="2431502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63388" y="371365"/>
            <a:ext cx="829128" cy="1030313"/>
          </a:xfrm>
          <a:prstGeom prst="rect">
            <a:avLst/>
          </a:prstGeom>
        </p:spPr>
      </p:pic>
      <p:sp>
        <p:nvSpPr>
          <p:cNvPr id="3" name="Прямоугольник 2"/>
          <p:cNvSpPr/>
          <p:nvPr/>
        </p:nvSpPr>
        <p:spPr>
          <a:xfrm>
            <a:off x="2130252" y="1063971"/>
            <a:ext cx="9436994" cy="338554"/>
          </a:xfrm>
          <a:prstGeom prst="rect">
            <a:avLst/>
          </a:prstGeom>
        </p:spPr>
        <p:txBody>
          <a:bodyPr wrap="square">
            <a:spAutoFit/>
          </a:bodyPr>
          <a:lstStyle/>
          <a:p>
            <a:pPr algn="ct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УРОВЕНЬ </a:t>
            </a:r>
            <a:r>
              <a:rPr lang="ru-RU" sz="1600" b="1" dirty="0">
                <a:solidFill>
                  <a:schemeClr val="accent1">
                    <a:lumMod val="50000"/>
                  </a:schemeClr>
                </a:solidFill>
                <a:latin typeface="Times New Roman" panose="02020603050405020304" pitchFamily="18" charset="0"/>
                <a:cs typeface="Times New Roman" panose="02020603050405020304" pitchFamily="18" charset="0"/>
              </a:rPr>
              <a:t>СРЕДНЕГО ОБЩЕГО ОБРАЗОВАНИЯ </a:t>
            </a:r>
          </a:p>
        </p:txBody>
      </p:sp>
      <p:sp>
        <p:nvSpPr>
          <p:cNvPr id="4" name="Прямоугольник 3"/>
          <p:cNvSpPr/>
          <p:nvPr/>
        </p:nvSpPr>
        <p:spPr>
          <a:xfrm>
            <a:off x="1492517" y="1571694"/>
            <a:ext cx="10234246" cy="646331"/>
          </a:xfrm>
          <a:prstGeom prst="rect">
            <a:avLst/>
          </a:prstGeom>
        </p:spPr>
        <p:txBody>
          <a:bodyPr wrap="square">
            <a:spAutoFit/>
          </a:bodyPr>
          <a:lstStyle/>
          <a:p>
            <a:pPr algn="ctr"/>
            <a:r>
              <a:rPr lang="ru-RU" b="1" dirty="0" smtClean="0">
                <a:solidFill>
                  <a:schemeClr val="accent2"/>
                </a:solidFill>
                <a:latin typeface="Times New Roman" panose="02020603050405020304" pitchFamily="18" charset="0"/>
                <a:cs typeface="Times New Roman" panose="02020603050405020304" pitchFamily="18" charset="0"/>
              </a:rPr>
              <a:t>приказ </a:t>
            </a:r>
            <a:r>
              <a:rPr lang="ru-RU" b="1" dirty="0">
                <a:solidFill>
                  <a:schemeClr val="accent2"/>
                </a:solidFill>
                <a:latin typeface="Times New Roman" panose="02020603050405020304" pitchFamily="18" charset="0"/>
                <a:cs typeface="Times New Roman" panose="02020603050405020304" pitchFamily="18" charset="0"/>
              </a:rPr>
              <a:t>Министерства просвещения РФ от </a:t>
            </a:r>
            <a:r>
              <a:rPr lang="ru-RU" b="1" dirty="0" smtClean="0">
                <a:solidFill>
                  <a:schemeClr val="accent2"/>
                </a:solidFill>
                <a:latin typeface="Times New Roman" panose="02020603050405020304" pitchFamily="18" charset="0"/>
                <a:cs typeface="Times New Roman" panose="02020603050405020304" pitchFamily="18" charset="0"/>
              </a:rPr>
              <a:t>12.08.2022 </a:t>
            </a:r>
            <a:r>
              <a:rPr lang="ru-RU" b="1" dirty="0">
                <a:solidFill>
                  <a:schemeClr val="accent2"/>
                </a:solidFill>
                <a:latin typeface="Times New Roman" panose="02020603050405020304" pitchFamily="18" charset="0"/>
                <a:cs typeface="Times New Roman" panose="02020603050405020304" pitchFamily="18" charset="0"/>
              </a:rPr>
              <a:t>№ 732 </a:t>
            </a:r>
            <a:endParaRPr lang="ru-RU" b="1" dirty="0" smtClean="0">
              <a:solidFill>
                <a:schemeClr val="accent2"/>
              </a:solidFill>
              <a:latin typeface="Times New Roman" panose="02020603050405020304" pitchFamily="18" charset="0"/>
              <a:cs typeface="Times New Roman" panose="02020603050405020304" pitchFamily="18" charset="0"/>
            </a:endParaRPr>
          </a:p>
          <a:p>
            <a:pPr algn="just"/>
            <a:r>
              <a:rPr lang="en-US" dirty="0" smtClean="0">
                <a:solidFill>
                  <a:schemeClr val="accent2"/>
                </a:solidFill>
                <a:latin typeface="Times New Roman" panose="02020603050405020304" pitchFamily="18" charset="0"/>
                <a:cs typeface="Times New Roman" panose="02020603050405020304" pitchFamily="18" charset="0"/>
              </a:rPr>
              <a:t>                                                            </a:t>
            </a:r>
            <a:r>
              <a:rPr lang="ru-RU" dirty="0" smtClean="0">
                <a:solidFill>
                  <a:schemeClr val="accent2"/>
                </a:solidFill>
                <a:latin typeface="Times New Roman" panose="02020603050405020304" pitchFamily="18" charset="0"/>
                <a:cs typeface="Times New Roman" panose="02020603050405020304" pitchFamily="18" charset="0"/>
              </a:rPr>
              <a:t>(вступил в силу с 23.09.2022)</a:t>
            </a:r>
          </a:p>
        </p:txBody>
      </p:sp>
      <p:sp>
        <p:nvSpPr>
          <p:cNvPr id="5" name="Прямоугольник 4"/>
          <p:cNvSpPr/>
          <p:nvPr/>
        </p:nvSpPr>
        <p:spPr>
          <a:xfrm>
            <a:off x="970156" y="2602007"/>
            <a:ext cx="10756607" cy="3517438"/>
          </a:xfrm>
          <a:prstGeom prst="rect">
            <a:avLst/>
          </a:prstGeom>
        </p:spPr>
        <p:txBody>
          <a:bodyPr wrap="square">
            <a:spAutoFit/>
          </a:bodyPr>
          <a:lstStyle/>
          <a:p>
            <a:pPr indent="449580" algn="just">
              <a:lnSpc>
                <a:spcPct val="107000"/>
              </a:lnSpc>
              <a:spcAft>
                <a:spcPts val="0"/>
              </a:spcAft>
            </a:pPr>
            <a:r>
              <a:rPr lang="ru-RU" sz="1600" b="1" dirty="0">
                <a:latin typeface="Times New Roman" panose="02020603050405020304" pitchFamily="18" charset="0"/>
                <a:ea typeface="Calibri" panose="020F0502020204030204" pitchFamily="34" charset="0"/>
                <a:cs typeface="Times New Roman" panose="02020603050405020304" pitchFamily="18" charset="0"/>
              </a:rPr>
              <a:t>пересмотрены требования к результатам освоения основной образовательной программы, в </a:t>
            </a: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том числе к предметным;</a:t>
            </a:r>
          </a:p>
          <a:p>
            <a:pPr indent="449580" algn="just">
              <a:lnSpc>
                <a:spcPct val="107000"/>
              </a:lnSpc>
              <a:spcAft>
                <a:spcPts val="0"/>
              </a:spcAft>
            </a:pPr>
            <a:endParaRPr lang="ru-RU" sz="1600" b="1"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07000"/>
              </a:lnSpc>
              <a:spcAft>
                <a:spcPts val="0"/>
              </a:spcAft>
            </a:pP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сокращено максимальное </a:t>
            </a:r>
            <a:r>
              <a:rPr lang="ru-RU" sz="1600" b="1" dirty="0">
                <a:latin typeface="Times New Roman" panose="02020603050405020304" pitchFamily="18" charset="0"/>
                <a:ea typeface="Calibri" panose="020F0502020204030204" pitchFamily="34" charset="0"/>
                <a:cs typeface="Times New Roman" panose="02020603050405020304" pitchFamily="18" charset="0"/>
              </a:rPr>
              <a:t>количество учебных занятий за 2 года на одного </a:t>
            </a: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обучающегося;</a:t>
            </a:r>
          </a:p>
          <a:p>
            <a:pPr indent="449580" algn="just">
              <a:lnSpc>
                <a:spcPct val="107000"/>
              </a:lnSpc>
              <a:spcAft>
                <a:spcPts val="0"/>
              </a:spcAft>
            </a:pPr>
            <a:endParaRPr lang="ru-RU" sz="1600" b="1"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07000"/>
              </a:lnSpc>
              <a:spcAft>
                <a:spcPts val="0"/>
              </a:spcAft>
            </a:pP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уточнено</a:t>
            </a:r>
            <a:r>
              <a:rPr lang="ru-RU" sz="1600" b="1" dirty="0">
                <a:latin typeface="Times New Roman" panose="02020603050405020304" pitchFamily="18" charset="0"/>
                <a:ea typeface="Calibri" panose="020F0502020204030204" pitchFamily="34" charset="0"/>
                <a:cs typeface="Times New Roman" panose="02020603050405020304" pitchFamily="18" charset="0"/>
              </a:rPr>
              <a:t>, изучение каких предметов </a:t>
            </a: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является обязательным;</a:t>
            </a:r>
          </a:p>
          <a:p>
            <a:pPr indent="449580" algn="just">
              <a:lnSpc>
                <a:spcPct val="107000"/>
              </a:lnSpc>
              <a:spcAft>
                <a:spcPts val="0"/>
              </a:spcAft>
            </a:pPr>
            <a:endParaRPr lang="ru-RU" sz="1600" b="1"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07000"/>
              </a:lnSpc>
              <a:spcAft>
                <a:spcPts val="0"/>
              </a:spcAft>
            </a:pP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определены </a:t>
            </a:r>
            <a:r>
              <a:rPr lang="ru-RU" sz="1600" b="1" dirty="0">
                <a:latin typeface="Times New Roman" panose="02020603050405020304" pitchFamily="18" charset="0"/>
                <a:ea typeface="Calibri" panose="020F0502020204030204" pitchFamily="34" charset="0"/>
                <a:cs typeface="Times New Roman" panose="02020603050405020304" pitchFamily="18" charset="0"/>
              </a:rPr>
              <a:t>особенности изучения второго иностранного </a:t>
            </a: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языка;</a:t>
            </a:r>
          </a:p>
          <a:p>
            <a:pPr indent="449580" algn="just">
              <a:lnSpc>
                <a:spcPct val="107000"/>
              </a:lnSpc>
              <a:spcAft>
                <a:spcPts val="0"/>
              </a:spcAft>
            </a:pPr>
            <a:endParaRPr lang="ru-RU" sz="1600" b="1"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07000"/>
              </a:lnSpc>
              <a:spcAft>
                <a:spcPts val="0"/>
              </a:spcAft>
            </a:pP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закреплен </a:t>
            </a:r>
            <a:r>
              <a:rPr lang="ru-RU" sz="1600" b="1" dirty="0">
                <a:latin typeface="Times New Roman" panose="02020603050405020304" pitchFamily="18" charset="0"/>
                <a:ea typeface="Calibri" panose="020F0502020204030204" pitchFamily="34" charset="0"/>
                <a:cs typeface="Times New Roman" panose="02020603050405020304" pitchFamily="18" charset="0"/>
              </a:rPr>
              <a:t>ряд дополнительных особенностей формирования учебных планов в адаптированных образовательных </a:t>
            </a: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программах;</a:t>
            </a:r>
          </a:p>
          <a:p>
            <a:pPr indent="449580" algn="just">
              <a:lnSpc>
                <a:spcPct val="107000"/>
              </a:lnSpc>
              <a:spcAft>
                <a:spcPts val="0"/>
              </a:spcAft>
            </a:pPr>
            <a:endParaRPr lang="ru-RU" sz="1600" b="1"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07000"/>
              </a:lnSpc>
              <a:spcAft>
                <a:spcPts val="0"/>
              </a:spcAft>
            </a:pP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уточнены условия использования </a:t>
            </a:r>
            <a:r>
              <a:rPr lang="ru-RU" sz="1600" b="1" dirty="0">
                <a:latin typeface="Times New Roman" panose="02020603050405020304" pitchFamily="18" charset="0"/>
                <a:ea typeface="Calibri" panose="020F0502020204030204" pitchFamily="34" charset="0"/>
                <a:cs typeface="Times New Roman" panose="02020603050405020304" pitchFamily="18" charset="0"/>
              </a:rPr>
              <a:t>электронной информационно-образовательной </a:t>
            </a:r>
            <a:r>
              <a:rPr lang="ru-RU" sz="1600" b="1" dirty="0" smtClean="0">
                <a:latin typeface="Times New Roman" panose="02020603050405020304" pitchFamily="18" charset="0"/>
                <a:ea typeface="Calibri" panose="020F0502020204030204" pitchFamily="34" charset="0"/>
                <a:cs typeface="Times New Roman" panose="02020603050405020304" pitchFamily="18" charset="0"/>
              </a:rPr>
              <a:t>среды</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825191" y="2402691"/>
            <a:ext cx="10901572" cy="445530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187937" y="520189"/>
            <a:ext cx="10821925" cy="369332"/>
          </a:xfrm>
          <a:prstGeom prst="rect">
            <a:avLst/>
          </a:prstGeom>
        </p:spPr>
        <p:txBody>
          <a:bodyPr wrap="square">
            <a:spAutoFit/>
          </a:bodyPr>
          <a:lstStyle/>
          <a:p>
            <a:pPr lvl="0"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СТАНДАРТАХ</a:t>
            </a:r>
            <a:endParaRPr lang="ru-RU" dirty="0">
              <a:solidFill>
                <a:prstClr val="black"/>
              </a:solidFill>
            </a:endParaRPr>
          </a:p>
        </p:txBody>
      </p:sp>
    </p:spTree>
    <p:extLst>
      <p:ext uri="{BB962C8B-B14F-4D97-AF65-F5344CB8AC3E}">
        <p14:creationId xmlns:p14="http://schemas.microsoft.com/office/powerpoint/2010/main" val="927709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61944" y="94669"/>
            <a:ext cx="829128" cy="1030313"/>
          </a:xfrm>
          <a:prstGeom prst="rect">
            <a:avLst/>
          </a:prstGeom>
        </p:spPr>
      </p:pic>
      <p:sp>
        <p:nvSpPr>
          <p:cNvPr id="6" name="Прямоугольник 5"/>
          <p:cNvSpPr/>
          <p:nvPr/>
        </p:nvSpPr>
        <p:spPr>
          <a:xfrm>
            <a:off x="1916722" y="729369"/>
            <a:ext cx="9020908" cy="338554"/>
          </a:xfrm>
          <a:prstGeom prst="rect">
            <a:avLst/>
          </a:prstGeom>
        </p:spPr>
        <p:txBody>
          <a:bodyPr wrap="square">
            <a:spAutoFit/>
          </a:bodyPr>
          <a:lstStyle/>
          <a:p>
            <a:pPr algn="ctr"/>
            <a:r>
              <a:rPr lang="ru-RU" sz="1600" b="1" dirty="0">
                <a:solidFill>
                  <a:schemeClr val="accent1">
                    <a:lumMod val="50000"/>
                  </a:schemeClr>
                </a:solidFill>
                <a:latin typeface="Times New Roman" panose="02020603050405020304" pitchFamily="18" charset="0"/>
                <a:cs typeface="Times New Roman" panose="02020603050405020304" pitchFamily="18" charset="0"/>
              </a:rPr>
              <a:t>УРОВЕНЬ СРЕДНЕГО ОБЩЕГО ОБРАЗОВАНИЯ </a:t>
            </a:r>
          </a:p>
        </p:txBody>
      </p:sp>
      <p:sp>
        <p:nvSpPr>
          <p:cNvPr id="12" name="TextBox 11"/>
          <p:cNvSpPr txBox="1"/>
          <p:nvPr/>
        </p:nvSpPr>
        <p:spPr>
          <a:xfrm>
            <a:off x="7818531" y="2075265"/>
            <a:ext cx="4373470" cy="3539430"/>
          </a:xfrm>
          <a:prstGeom prst="rect">
            <a:avLst/>
          </a:prstGeom>
          <a:noFill/>
        </p:spPr>
        <p:txBody>
          <a:bodyPr wrap="square" rtlCol="0">
            <a:spAutoFit/>
          </a:bodyPr>
          <a:lstStyle/>
          <a:p>
            <a:pPr algn="just"/>
            <a:r>
              <a:rPr lang="ru-RU" sz="1400" dirty="0">
                <a:solidFill>
                  <a:schemeClr val="tx2"/>
                </a:solidFill>
                <a:latin typeface="Times New Roman" panose="02020603050405020304" pitchFamily="18" charset="0"/>
                <a:cs typeface="Times New Roman" panose="02020603050405020304" pitchFamily="18" charset="0"/>
              </a:rPr>
              <a:t>Изучение </a:t>
            </a:r>
            <a:r>
              <a:rPr lang="ru-RU" sz="1400" b="1" u="sng" dirty="0">
                <a:solidFill>
                  <a:srgbClr val="C00000"/>
                </a:solidFill>
                <a:latin typeface="Times New Roman" panose="02020603050405020304" pitchFamily="18" charset="0"/>
                <a:cs typeface="Times New Roman" panose="02020603050405020304" pitchFamily="18" charset="0"/>
              </a:rPr>
              <a:t>родного языка и родной литературы </a:t>
            </a:r>
            <a:r>
              <a:rPr lang="ru-RU" sz="1400" dirty="0">
                <a:solidFill>
                  <a:schemeClr val="tx2"/>
                </a:solidFill>
                <a:latin typeface="Times New Roman" panose="02020603050405020304" pitchFamily="18" charset="0"/>
                <a:cs typeface="Times New Roman" panose="02020603050405020304" pitchFamily="18" charset="0"/>
              </a:rPr>
              <a:t>осуществляется </a:t>
            </a:r>
            <a:r>
              <a:rPr lang="ru-RU" sz="1400" u="sng" dirty="0">
                <a:solidFill>
                  <a:schemeClr val="tx2"/>
                </a:solidFill>
                <a:latin typeface="Times New Roman" panose="02020603050405020304" pitchFamily="18" charset="0"/>
                <a:cs typeface="Times New Roman" panose="02020603050405020304" pitchFamily="18" charset="0"/>
              </a:rPr>
              <a:t>по заявлениям </a:t>
            </a:r>
            <a:r>
              <a:rPr lang="ru-RU" sz="1400" dirty="0" smtClean="0">
                <a:solidFill>
                  <a:schemeClr val="tx2"/>
                </a:solidFill>
                <a:latin typeface="Times New Roman" panose="02020603050405020304" pitchFamily="18" charset="0"/>
                <a:cs typeface="Times New Roman" panose="02020603050405020304" pitchFamily="18" charset="0"/>
              </a:rPr>
              <a:t>обучающихся</a:t>
            </a:r>
            <a:r>
              <a:rPr lang="ru-RU" sz="1400" dirty="0">
                <a:solidFill>
                  <a:schemeClr val="tx2"/>
                </a:solidFill>
                <a:latin typeface="Times New Roman" panose="02020603050405020304" pitchFamily="18" charset="0"/>
                <a:cs typeface="Times New Roman" panose="02020603050405020304" pitchFamily="18" charset="0"/>
              </a:rPr>
              <a:t>, родителей (законных представителей) несовершеннолетних </a:t>
            </a:r>
            <a:r>
              <a:rPr lang="ru-RU" sz="1400" dirty="0" smtClean="0">
                <a:solidFill>
                  <a:schemeClr val="tx2"/>
                </a:solidFill>
                <a:latin typeface="Times New Roman" panose="02020603050405020304" pitchFamily="18" charset="0"/>
                <a:cs typeface="Times New Roman" panose="02020603050405020304" pitchFamily="18" charset="0"/>
              </a:rPr>
              <a:t>обучающихся </a:t>
            </a:r>
            <a:r>
              <a:rPr lang="ru-RU" sz="1400" dirty="0">
                <a:solidFill>
                  <a:schemeClr val="tx2"/>
                </a:solidFill>
                <a:latin typeface="Times New Roman" panose="02020603050405020304" pitchFamily="18" charset="0"/>
                <a:cs typeface="Times New Roman" panose="02020603050405020304" pitchFamily="18" charset="0"/>
              </a:rPr>
              <a:t>и </a:t>
            </a:r>
            <a:r>
              <a:rPr lang="ru-RU" sz="1400" u="sng" dirty="0">
                <a:solidFill>
                  <a:schemeClr val="tx2"/>
                </a:solidFill>
                <a:latin typeface="Times New Roman" panose="02020603050405020304" pitchFamily="18" charset="0"/>
                <a:cs typeface="Times New Roman" panose="02020603050405020304" pitchFamily="18" charset="0"/>
              </a:rPr>
              <a:t>при наличии возможностей организации,</a:t>
            </a:r>
            <a:r>
              <a:rPr lang="ru-RU" sz="1400" dirty="0">
                <a:solidFill>
                  <a:schemeClr val="tx2"/>
                </a:solidFill>
                <a:latin typeface="Times New Roman" panose="02020603050405020304" pitchFamily="18" charset="0"/>
                <a:cs typeface="Times New Roman" panose="02020603050405020304" pitchFamily="18" charset="0"/>
              </a:rPr>
              <a:t> осуществляющей образовательную деятельность.</a:t>
            </a:r>
          </a:p>
          <a:p>
            <a:pPr algn="just"/>
            <a:r>
              <a:rPr lang="ru-RU" sz="1400" dirty="0">
                <a:solidFill>
                  <a:schemeClr val="tx2"/>
                </a:solidFill>
                <a:latin typeface="Times New Roman" panose="02020603050405020304" pitchFamily="18" charset="0"/>
                <a:cs typeface="Times New Roman" panose="02020603050405020304" pitchFamily="18" charset="0"/>
              </a:rPr>
              <a:t>Изучение </a:t>
            </a:r>
            <a:r>
              <a:rPr lang="ru-RU" sz="1400" b="1" u="sng" dirty="0">
                <a:solidFill>
                  <a:srgbClr val="C00000"/>
                </a:solidFill>
                <a:latin typeface="Times New Roman" panose="02020603050405020304" pitchFamily="18" charset="0"/>
                <a:cs typeface="Times New Roman" panose="02020603050405020304" pitchFamily="18" charset="0"/>
              </a:rPr>
              <a:t>второго иностранного языка </a:t>
            </a:r>
            <a:r>
              <a:rPr lang="ru-RU" sz="1400" u="sng" dirty="0">
                <a:solidFill>
                  <a:schemeClr val="tx2"/>
                </a:solidFill>
                <a:latin typeface="Times New Roman" panose="02020603050405020304" pitchFamily="18" charset="0"/>
                <a:cs typeface="Times New Roman" panose="02020603050405020304" pitchFamily="18" charset="0"/>
              </a:rPr>
              <a:t>из перечня, предлагаемого организацией</a:t>
            </a:r>
            <a:r>
              <a:rPr lang="ru-RU" sz="1400" dirty="0">
                <a:solidFill>
                  <a:schemeClr val="tx2"/>
                </a:solidFill>
                <a:latin typeface="Times New Roman" panose="02020603050405020304" pitchFamily="18" charset="0"/>
                <a:cs typeface="Times New Roman" panose="02020603050405020304" pitchFamily="18" charset="0"/>
              </a:rPr>
              <a:t>, осуществляющей образовательную деятельность, осуществляется </a:t>
            </a:r>
            <a:r>
              <a:rPr lang="ru-RU" sz="1400" u="sng" dirty="0">
                <a:solidFill>
                  <a:schemeClr val="tx2"/>
                </a:solidFill>
                <a:latin typeface="Times New Roman" panose="02020603050405020304" pitchFamily="18" charset="0"/>
                <a:cs typeface="Times New Roman" panose="02020603050405020304" pitchFamily="18" charset="0"/>
              </a:rPr>
              <a:t>по заявлению обучающихся, родителей (законных представителей) </a:t>
            </a:r>
            <a:r>
              <a:rPr lang="ru-RU" sz="1400" dirty="0">
                <a:solidFill>
                  <a:schemeClr val="tx2"/>
                </a:solidFill>
                <a:latin typeface="Times New Roman" panose="02020603050405020304" pitchFamily="18" charset="0"/>
                <a:cs typeface="Times New Roman" panose="02020603050405020304" pitchFamily="18" charset="0"/>
              </a:rPr>
              <a:t>несовершеннолетних обучающихся и </a:t>
            </a:r>
            <a:r>
              <a:rPr lang="ru-RU" sz="1400" u="sng" dirty="0">
                <a:solidFill>
                  <a:schemeClr val="tx2"/>
                </a:solidFill>
                <a:latin typeface="Times New Roman" panose="02020603050405020304" pitchFamily="18" charset="0"/>
                <a:cs typeface="Times New Roman" panose="02020603050405020304" pitchFamily="18" charset="0"/>
              </a:rPr>
              <a:t>при наличии</a:t>
            </a:r>
            <a:r>
              <a:rPr lang="ru-RU" sz="1400" dirty="0">
                <a:solidFill>
                  <a:schemeClr val="tx2"/>
                </a:solidFill>
                <a:latin typeface="Times New Roman" panose="02020603050405020304" pitchFamily="18" charset="0"/>
                <a:cs typeface="Times New Roman" panose="02020603050405020304" pitchFamily="18" charset="0"/>
              </a:rPr>
              <a:t> в указанной организации необходимых </a:t>
            </a:r>
            <a:r>
              <a:rPr lang="ru-RU" sz="1400" u="sng" dirty="0">
                <a:solidFill>
                  <a:schemeClr val="tx2"/>
                </a:solidFill>
                <a:latin typeface="Times New Roman" panose="02020603050405020304" pitchFamily="18" charset="0"/>
                <a:cs typeface="Times New Roman" panose="02020603050405020304" pitchFamily="18" charset="0"/>
              </a:rPr>
              <a:t>условий</a:t>
            </a:r>
            <a:r>
              <a:rPr lang="ru-RU" sz="1400" dirty="0">
                <a:solidFill>
                  <a:schemeClr val="tx2"/>
                </a:solidFill>
                <a:latin typeface="Times New Roman" panose="02020603050405020304" pitchFamily="18" charset="0"/>
                <a:cs typeface="Times New Roman" panose="02020603050405020304" pitchFamily="18" charset="0"/>
              </a:rPr>
              <a:t>.</a:t>
            </a:r>
          </a:p>
          <a:p>
            <a:pPr algn="just"/>
            <a:r>
              <a:rPr lang="ru-RU" sz="1400" dirty="0" smtClean="0">
                <a:solidFill>
                  <a:schemeClr val="tx2"/>
                </a:solidFill>
                <a:latin typeface="Times New Roman" panose="02020603050405020304" pitchFamily="18" charset="0"/>
                <a:cs typeface="Times New Roman" panose="02020603050405020304" pitchFamily="18" charset="0"/>
              </a:rPr>
              <a:t>В </a:t>
            </a:r>
            <a:r>
              <a:rPr lang="ru-RU" sz="1400" dirty="0">
                <a:solidFill>
                  <a:schemeClr val="tx2"/>
                </a:solidFill>
                <a:latin typeface="Times New Roman" panose="02020603050405020304" pitchFamily="18" charset="0"/>
                <a:cs typeface="Times New Roman" panose="02020603050405020304" pitchFamily="18" charset="0"/>
              </a:rPr>
              <a:t>учебном плане должно быть предусмотрено </a:t>
            </a:r>
            <a:r>
              <a:rPr lang="ru-RU" sz="1400" u="sng" dirty="0">
                <a:solidFill>
                  <a:schemeClr val="tx2"/>
                </a:solidFill>
                <a:latin typeface="Times New Roman" panose="02020603050405020304" pitchFamily="18" charset="0"/>
                <a:cs typeface="Times New Roman" panose="02020603050405020304" pitchFamily="18" charset="0"/>
              </a:rPr>
              <a:t>выполнение обучающимися индивидуального (-ых) проекта (-</a:t>
            </a:r>
            <a:r>
              <a:rPr lang="ru-RU" sz="1400" u="sng" dirty="0" err="1">
                <a:solidFill>
                  <a:schemeClr val="tx2"/>
                </a:solidFill>
                <a:latin typeface="Times New Roman" panose="02020603050405020304" pitchFamily="18" charset="0"/>
                <a:cs typeface="Times New Roman" panose="02020603050405020304" pitchFamily="18" charset="0"/>
              </a:rPr>
              <a:t>ов</a:t>
            </a:r>
            <a:r>
              <a:rPr lang="ru-RU" sz="1400" u="sng" dirty="0">
                <a:solidFill>
                  <a:schemeClr val="tx2"/>
                </a:solidFill>
                <a:latin typeface="Times New Roman" panose="02020603050405020304" pitchFamily="18" charset="0"/>
                <a:cs typeface="Times New Roman" panose="02020603050405020304" pitchFamily="18" charset="0"/>
              </a:rPr>
              <a:t>).</a:t>
            </a:r>
          </a:p>
        </p:txBody>
      </p:sp>
      <p:sp>
        <p:nvSpPr>
          <p:cNvPr id="10" name="Прямоугольник 9"/>
          <p:cNvSpPr/>
          <p:nvPr/>
        </p:nvSpPr>
        <p:spPr>
          <a:xfrm>
            <a:off x="1370075" y="240494"/>
            <a:ext cx="10821925" cy="369332"/>
          </a:xfrm>
          <a:prstGeom prst="rect">
            <a:avLst/>
          </a:prstGeom>
        </p:spPr>
        <p:txBody>
          <a:bodyPr wrap="square">
            <a:spAutoFit/>
          </a:bodyPr>
          <a:lstStyle/>
          <a:p>
            <a:pPr lvl="0"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a:t>
            </a:r>
            <a:r>
              <a:rPr lang="ru-RU" b="1" dirty="0" smtClean="0">
                <a:solidFill>
                  <a:srgbClr val="CCAF0A">
                    <a:lumMod val="75000"/>
                  </a:srgbClr>
                </a:solidFill>
                <a:latin typeface="Times New Roman" pitchFamily="18" charset="0"/>
                <a:cs typeface="Times New Roman" pitchFamily="18" charset="0"/>
              </a:rPr>
              <a:t>СТАНДАРТАХ</a:t>
            </a:r>
            <a:endParaRPr lang="ru-RU" dirty="0">
              <a:solidFill>
                <a:prstClr val="black"/>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087731639"/>
              </p:ext>
            </p:extLst>
          </p:nvPr>
        </p:nvGraphicFramePr>
        <p:xfrm>
          <a:off x="1" y="1117143"/>
          <a:ext cx="7818530" cy="4682717"/>
        </p:xfrm>
        <a:graphic>
          <a:graphicData uri="http://schemas.openxmlformats.org/drawingml/2006/table">
            <a:tbl>
              <a:tblPr firstRow="1" firstCol="1" bandRow="1">
                <a:tableStyleId>{5C22544A-7EE6-4342-B048-85BDC9FD1C3A}</a:tableStyleId>
              </a:tblPr>
              <a:tblGrid>
                <a:gridCol w="1405053">
                  <a:extLst>
                    <a:ext uri="{9D8B030D-6E8A-4147-A177-3AD203B41FA5}">
                      <a16:colId xmlns:a16="http://schemas.microsoft.com/office/drawing/2014/main" val="3106628397"/>
                    </a:ext>
                  </a:extLst>
                </a:gridCol>
                <a:gridCol w="3189248">
                  <a:extLst>
                    <a:ext uri="{9D8B030D-6E8A-4147-A177-3AD203B41FA5}">
                      <a16:colId xmlns:a16="http://schemas.microsoft.com/office/drawing/2014/main" val="1607585127"/>
                    </a:ext>
                  </a:extLst>
                </a:gridCol>
                <a:gridCol w="1320271">
                  <a:extLst>
                    <a:ext uri="{9D8B030D-6E8A-4147-A177-3AD203B41FA5}">
                      <a16:colId xmlns:a16="http://schemas.microsoft.com/office/drawing/2014/main" val="2800639345"/>
                    </a:ext>
                  </a:extLst>
                </a:gridCol>
                <a:gridCol w="1903958">
                  <a:extLst>
                    <a:ext uri="{9D8B030D-6E8A-4147-A177-3AD203B41FA5}">
                      <a16:colId xmlns:a16="http://schemas.microsoft.com/office/drawing/2014/main" val="4032057408"/>
                    </a:ext>
                  </a:extLst>
                </a:gridCol>
              </a:tblGrid>
              <a:tr h="188582">
                <a:tc rowSpan="2">
                  <a:txBody>
                    <a:bodyPr/>
                    <a:lstStyle/>
                    <a:p>
                      <a:pPr algn="ctr">
                        <a:lnSpc>
                          <a:spcPct val="107000"/>
                        </a:lnSpc>
                        <a:spcAft>
                          <a:spcPts val="0"/>
                        </a:spcAft>
                      </a:pPr>
                      <a:r>
                        <a:rPr lang="ru-RU" sz="1200">
                          <a:effectLst/>
                        </a:rPr>
                        <a:t>Предметные области</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rowSpan="2">
                  <a:txBody>
                    <a:bodyPr/>
                    <a:lstStyle/>
                    <a:p>
                      <a:pPr algn="ctr">
                        <a:lnSpc>
                          <a:spcPct val="107000"/>
                        </a:lnSpc>
                        <a:spcAft>
                          <a:spcPts val="0"/>
                        </a:spcAft>
                      </a:pPr>
                      <a:r>
                        <a:rPr lang="ru-RU" sz="1200" dirty="0">
                          <a:effectLst/>
                        </a:rPr>
                        <a:t>Учебные предметы</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gridSpan="2">
                  <a:txBody>
                    <a:bodyPr/>
                    <a:lstStyle/>
                    <a:p>
                      <a:pPr algn="ctr">
                        <a:lnSpc>
                          <a:spcPct val="107000"/>
                        </a:lnSpc>
                        <a:spcAft>
                          <a:spcPts val="0"/>
                        </a:spcAft>
                      </a:pPr>
                      <a:r>
                        <a:rPr lang="ru-RU" sz="1200">
                          <a:effectLst/>
                        </a:rPr>
                        <a:t>Количество часов за 2 года обучения</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hMerge="1">
                  <a:txBody>
                    <a:bodyPr/>
                    <a:lstStyle/>
                    <a:p>
                      <a:endParaRPr lang="ru-RU"/>
                    </a:p>
                  </a:txBody>
                  <a:tcPr/>
                </a:tc>
                <a:extLst>
                  <a:ext uri="{0D108BD9-81ED-4DB2-BD59-A6C34878D82A}">
                    <a16:rowId xmlns:a16="http://schemas.microsoft.com/office/drawing/2014/main" val="2647611264"/>
                  </a:ext>
                </a:extLst>
              </a:tr>
              <a:tr h="188582">
                <a:tc vMerge="1">
                  <a:txBody>
                    <a:bodyPr/>
                    <a:lstStyle/>
                    <a:p>
                      <a:endParaRPr lang="ru-RU"/>
                    </a:p>
                  </a:txBody>
                  <a:tcPr/>
                </a:tc>
                <a:tc vMerge="1">
                  <a:txBody>
                    <a:bodyPr/>
                    <a:lstStyle/>
                    <a:p>
                      <a:endParaRPr lang="ru-RU"/>
                    </a:p>
                  </a:txBody>
                  <a:tcPr/>
                </a:tc>
                <a:tc>
                  <a:txBody>
                    <a:bodyPr/>
                    <a:lstStyle/>
                    <a:p>
                      <a:pPr algn="ctr">
                        <a:lnSpc>
                          <a:spcPct val="107000"/>
                        </a:lnSpc>
                        <a:spcAft>
                          <a:spcPts val="0"/>
                        </a:spcAft>
                      </a:pPr>
                      <a:r>
                        <a:rPr lang="ru-RU" sz="1200">
                          <a:effectLst/>
                        </a:rPr>
                        <a:t>базовый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углубленный</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1257555203"/>
                  </a:ext>
                </a:extLst>
              </a:tr>
              <a:tr h="188582">
                <a:tc rowSpan="2">
                  <a:txBody>
                    <a:bodyPr/>
                    <a:lstStyle/>
                    <a:p>
                      <a:pPr algn="just">
                        <a:lnSpc>
                          <a:spcPct val="107000"/>
                        </a:lnSpc>
                        <a:spcAft>
                          <a:spcPts val="0"/>
                        </a:spcAft>
                      </a:pPr>
                      <a:r>
                        <a:rPr lang="ru-RU" sz="1200">
                          <a:effectLst/>
                        </a:rPr>
                        <a:t>Русский язык и литература</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b="1" dirty="0">
                          <a:effectLst/>
                        </a:rPr>
                        <a:t>Русский язык</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136 (2/2)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1782913908"/>
                  </a:ext>
                </a:extLst>
              </a:tr>
              <a:tr h="188582">
                <a:tc vMerge="1">
                  <a:txBody>
                    <a:bodyPr/>
                    <a:lstStyle/>
                    <a:p>
                      <a:endParaRPr lang="ru-RU"/>
                    </a:p>
                  </a:txBody>
                  <a:tcPr/>
                </a:tc>
                <a:tc>
                  <a:txBody>
                    <a:bodyPr/>
                    <a:lstStyle/>
                    <a:p>
                      <a:pPr algn="just">
                        <a:lnSpc>
                          <a:spcPct val="107000"/>
                        </a:lnSpc>
                        <a:spcAft>
                          <a:spcPts val="0"/>
                        </a:spcAft>
                      </a:pPr>
                      <a:r>
                        <a:rPr lang="ru-RU" sz="1200" b="1" dirty="0">
                          <a:effectLst/>
                        </a:rPr>
                        <a:t>Литература</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204 (3/3)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340 (5/5)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2432488887"/>
                  </a:ext>
                </a:extLst>
              </a:tr>
              <a:tr h="188582">
                <a:tc rowSpan="2">
                  <a:txBody>
                    <a:bodyPr/>
                    <a:lstStyle/>
                    <a:p>
                      <a:pPr algn="just">
                        <a:lnSpc>
                          <a:spcPct val="107000"/>
                        </a:lnSpc>
                        <a:spcAft>
                          <a:spcPts val="0"/>
                        </a:spcAft>
                      </a:pPr>
                      <a:r>
                        <a:rPr lang="ru-RU" sz="1200">
                          <a:effectLst/>
                        </a:rPr>
                        <a:t>Родной язык и родная литература</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a:effectLst/>
                        </a:rPr>
                        <a:t>Родной язык*</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136/68 (2/1)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32117083"/>
                  </a:ext>
                </a:extLst>
              </a:tr>
              <a:tr h="188582">
                <a:tc vMerge="1">
                  <a:txBody>
                    <a:bodyPr/>
                    <a:lstStyle/>
                    <a:p>
                      <a:endParaRPr lang="ru-RU"/>
                    </a:p>
                  </a:txBody>
                  <a:tcPr/>
                </a:tc>
                <a:tc>
                  <a:txBody>
                    <a:bodyPr/>
                    <a:lstStyle/>
                    <a:p>
                      <a:pPr algn="just">
                        <a:lnSpc>
                          <a:spcPct val="107000"/>
                        </a:lnSpc>
                        <a:spcAft>
                          <a:spcPts val="0"/>
                        </a:spcAft>
                      </a:pPr>
                      <a:r>
                        <a:rPr lang="ru-RU" sz="1200">
                          <a:effectLst/>
                        </a:rPr>
                        <a:t>Родная литература*</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(1/1)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798402936"/>
                  </a:ext>
                </a:extLst>
              </a:tr>
              <a:tr h="188582">
                <a:tc rowSpan="2">
                  <a:txBody>
                    <a:bodyPr/>
                    <a:lstStyle/>
                    <a:p>
                      <a:pPr algn="just">
                        <a:lnSpc>
                          <a:spcPct val="107000"/>
                        </a:lnSpc>
                        <a:spcAft>
                          <a:spcPts val="0"/>
                        </a:spcAft>
                      </a:pPr>
                      <a:r>
                        <a:rPr lang="ru-RU" sz="1200" dirty="0">
                          <a:effectLst/>
                        </a:rPr>
                        <a:t>Иностранные языки</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b="1" dirty="0">
                          <a:effectLst/>
                        </a:rPr>
                        <a:t>Иностранный язык</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204 (3/3)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340 (5/5)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652801336"/>
                  </a:ext>
                </a:extLst>
              </a:tr>
              <a:tr h="188582">
                <a:tc vMerge="1">
                  <a:txBody>
                    <a:bodyPr/>
                    <a:lstStyle/>
                    <a:p>
                      <a:endParaRPr lang="ru-RU"/>
                    </a:p>
                  </a:txBody>
                  <a:tcPr/>
                </a:tc>
                <a:tc>
                  <a:txBody>
                    <a:bodyPr/>
                    <a:lstStyle/>
                    <a:p>
                      <a:pPr algn="just">
                        <a:lnSpc>
                          <a:spcPct val="107000"/>
                        </a:lnSpc>
                        <a:spcAft>
                          <a:spcPts val="0"/>
                        </a:spcAft>
                      </a:pPr>
                      <a:r>
                        <a:rPr lang="ru-RU" sz="1200" dirty="0">
                          <a:effectLst/>
                        </a:rPr>
                        <a:t>Второй иностранный язык*</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(2/2)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1166272630"/>
                  </a:ext>
                </a:extLst>
              </a:tr>
              <a:tr h="188582">
                <a:tc rowSpan="5">
                  <a:txBody>
                    <a:bodyPr/>
                    <a:lstStyle/>
                    <a:p>
                      <a:pPr algn="just">
                        <a:lnSpc>
                          <a:spcPct val="107000"/>
                        </a:lnSpc>
                        <a:spcAft>
                          <a:spcPts val="0"/>
                        </a:spcAft>
                      </a:pPr>
                      <a:r>
                        <a:rPr lang="ru-RU" sz="1200" dirty="0">
                          <a:effectLst/>
                        </a:rPr>
                        <a:t>Математика и информатика</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b="1" dirty="0">
                          <a:effectLst/>
                        </a:rPr>
                        <a:t>Математика</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b="1" dirty="0">
                          <a:effectLst/>
                        </a:rPr>
                        <a:t>340 (5/5)</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b="1" dirty="0">
                          <a:effectLst/>
                        </a:rPr>
                        <a:t>544 (8/8)</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65327586"/>
                  </a:ext>
                </a:extLst>
              </a:tr>
              <a:tr h="377163">
                <a:tc vMerge="1">
                  <a:txBody>
                    <a:bodyPr/>
                    <a:lstStyle/>
                    <a:p>
                      <a:endParaRPr lang="ru-RU"/>
                    </a:p>
                  </a:txBody>
                  <a:tcPr/>
                </a:tc>
                <a:tc>
                  <a:txBody>
                    <a:bodyPr/>
                    <a:lstStyle/>
                    <a:p>
                      <a:pPr algn="just">
                        <a:lnSpc>
                          <a:spcPct val="107000"/>
                        </a:lnSpc>
                        <a:spcAft>
                          <a:spcPts val="0"/>
                        </a:spcAft>
                      </a:pPr>
                      <a:r>
                        <a:rPr lang="ru-RU" sz="1200" i="1" dirty="0">
                          <a:solidFill>
                            <a:schemeClr val="accent1">
                              <a:lumMod val="50000"/>
                            </a:schemeClr>
                          </a:solidFill>
                          <a:effectLst/>
                        </a:rPr>
                        <a:t>Алгебра и начала математического анализа </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i="1" dirty="0">
                          <a:solidFill>
                            <a:schemeClr val="accent1">
                              <a:lumMod val="50000"/>
                            </a:schemeClr>
                          </a:solidFill>
                          <a:effectLst/>
                        </a:rPr>
                        <a:t>170 (2/3)</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i="1" dirty="0">
                          <a:solidFill>
                            <a:schemeClr val="accent1">
                              <a:lumMod val="50000"/>
                            </a:schemeClr>
                          </a:solidFill>
                          <a:effectLst/>
                        </a:rPr>
                        <a:t>272 (4/4)</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49063033"/>
                  </a:ext>
                </a:extLst>
              </a:tr>
              <a:tr h="188582">
                <a:tc vMerge="1">
                  <a:txBody>
                    <a:bodyPr/>
                    <a:lstStyle/>
                    <a:p>
                      <a:endParaRPr lang="ru-RU"/>
                    </a:p>
                  </a:txBody>
                  <a:tcPr/>
                </a:tc>
                <a:tc>
                  <a:txBody>
                    <a:bodyPr/>
                    <a:lstStyle/>
                    <a:p>
                      <a:pPr algn="just">
                        <a:lnSpc>
                          <a:spcPct val="107000"/>
                        </a:lnSpc>
                        <a:spcAft>
                          <a:spcPts val="0"/>
                        </a:spcAft>
                      </a:pPr>
                      <a:r>
                        <a:rPr lang="ru-RU" sz="1200" i="1" dirty="0">
                          <a:solidFill>
                            <a:schemeClr val="accent1">
                              <a:lumMod val="50000"/>
                            </a:schemeClr>
                          </a:solidFill>
                          <a:effectLst/>
                        </a:rPr>
                        <a:t>Геометрия</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i="1" dirty="0">
                          <a:solidFill>
                            <a:schemeClr val="accent1">
                              <a:lumMod val="50000"/>
                            </a:schemeClr>
                          </a:solidFill>
                          <a:effectLst/>
                        </a:rPr>
                        <a:t>102 (2/1)</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i="1" dirty="0">
                          <a:solidFill>
                            <a:schemeClr val="accent1">
                              <a:lumMod val="50000"/>
                            </a:schemeClr>
                          </a:solidFill>
                          <a:effectLst/>
                        </a:rPr>
                        <a:t>204 (3/3)</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864353539"/>
                  </a:ext>
                </a:extLst>
              </a:tr>
              <a:tr h="188582">
                <a:tc vMerge="1">
                  <a:txBody>
                    <a:bodyPr/>
                    <a:lstStyle/>
                    <a:p>
                      <a:endParaRPr lang="ru-RU"/>
                    </a:p>
                  </a:txBody>
                  <a:tcPr/>
                </a:tc>
                <a:tc>
                  <a:txBody>
                    <a:bodyPr/>
                    <a:lstStyle/>
                    <a:p>
                      <a:pPr algn="just">
                        <a:lnSpc>
                          <a:spcPct val="107000"/>
                        </a:lnSpc>
                        <a:spcAft>
                          <a:spcPts val="0"/>
                        </a:spcAft>
                      </a:pPr>
                      <a:r>
                        <a:rPr lang="ru-RU" sz="1200" i="1" dirty="0">
                          <a:solidFill>
                            <a:schemeClr val="accent1">
                              <a:lumMod val="50000"/>
                            </a:schemeClr>
                          </a:solidFill>
                          <a:effectLst/>
                        </a:rPr>
                        <a:t>Вероятность и статистика</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i="1" dirty="0">
                          <a:solidFill>
                            <a:schemeClr val="accent1">
                              <a:lumMod val="50000"/>
                            </a:schemeClr>
                          </a:solidFill>
                          <a:effectLst/>
                        </a:rPr>
                        <a:t>68 (1/1)</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i="1" dirty="0">
                          <a:solidFill>
                            <a:schemeClr val="accent1">
                              <a:lumMod val="50000"/>
                            </a:schemeClr>
                          </a:solidFill>
                          <a:effectLst/>
                        </a:rPr>
                        <a:t>68 (1/1)</a:t>
                      </a:r>
                      <a:endParaRPr lang="ru-RU" sz="900" i="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1739829923"/>
                  </a:ext>
                </a:extLst>
              </a:tr>
              <a:tr h="188582">
                <a:tc vMerge="1">
                  <a:txBody>
                    <a:bodyPr/>
                    <a:lstStyle/>
                    <a:p>
                      <a:endParaRPr lang="ru-RU"/>
                    </a:p>
                  </a:txBody>
                  <a:tcPr/>
                </a:tc>
                <a:tc>
                  <a:txBody>
                    <a:bodyPr/>
                    <a:lstStyle/>
                    <a:p>
                      <a:pPr algn="just">
                        <a:lnSpc>
                          <a:spcPct val="107000"/>
                        </a:lnSpc>
                        <a:spcAft>
                          <a:spcPts val="0"/>
                        </a:spcAft>
                      </a:pPr>
                      <a:r>
                        <a:rPr lang="ru-RU" sz="1200" b="1" dirty="0">
                          <a:effectLst/>
                        </a:rPr>
                        <a:t>Информатика</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(1/1)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272 (4/4)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509036011"/>
                  </a:ext>
                </a:extLst>
              </a:tr>
              <a:tr h="188582">
                <a:tc rowSpan="3">
                  <a:txBody>
                    <a:bodyPr/>
                    <a:lstStyle/>
                    <a:p>
                      <a:pPr algn="just">
                        <a:lnSpc>
                          <a:spcPct val="107000"/>
                        </a:lnSpc>
                        <a:spcAft>
                          <a:spcPts val="0"/>
                        </a:spcAft>
                      </a:pPr>
                      <a:r>
                        <a:rPr lang="ru-RU" sz="1200">
                          <a:effectLst/>
                        </a:rPr>
                        <a:t>Общественно-научные предметы</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b="1" dirty="0">
                          <a:effectLst/>
                        </a:rPr>
                        <a:t>История</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136 (2/2)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272 (4/4)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677067695"/>
                  </a:ext>
                </a:extLst>
              </a:tr>
              <a:tr h="188582">
                <a:tc vMerge="1">
                  <a:txBody>
                    <a:bodyPr/>
                    <a:lstStyle/>
                    <a:p>
                      <a:endParaRPr lang="ru-RU"/>
                    </a:p>
                  </a:txBody>
                  <a:tcPr/>
                </a:tc>
                <a:tc>
                  <a:txBody>
                    <a:bodyPr/>
                    <a:lstStyle/>
                    <a:p>
                      <a:pPr algn="just">
                        <a:lnSpc>
                          <a:spcPct val="107000"/>
                        </a:lnSpc>
                        <a:spcAft>
                          <a:spcPts val="0"/>
                        </a:spcAft>
                      </a:pPr>
                      <a:r>
                        <a:rPr lang="ru-RU" sz="1200" b="1" dirty="0">
                          <a:effectLst/>
                        </a:rPr>
                        <a:t>Обществознание</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136 (2/2)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272 (4/4)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631359929"/>
                  </a:ext>
                </a:extLst>
              </a:tr>
              <a:tr h="188582">
                <a:tc vMerge="1">
                  <a:txBody>
                    <a:bodyPr/>
                    <a:lstStyle/>
                    <a:p>
                      <a:endParaRPr lang="ru-RU"/>
                    </a:p>
                  </a:txBody>
                  <a:tcPr/>
                </a:tc>
                <a:tc>
                  <a:txBody>
                    <a:bodyPr/>
                    <a:lstStyle/>
                    <a:p>
                      <a:pPr algn="just">
                        <a:lnSpc>
                          <a:spcPct val="107000"/>
                        </a:lnSpc>
                        <a:spcAft>
                          <a:spcPts val="0"/>
                        </a:spcAft>
                      </a:pPr>
                      <a:r>
                        <a:rPr lang="ru-RU" sz="1200" b="1" dirty="0">
                          <a:effectLst/>
                        </a:rPr>
                        <a:t>География</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(1/1)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204 (3/3)</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29228432"/>
                  </a:ext>
                </a:extLst>
              </a:tr>
              <a:tr h="188582">
                <a:tc rowSpan="3">
                  <a:txBody>
                    <a:bodyPr/>
                    <a:lstStyle/>
                    <a:p>
                      <a:pPr algn="just">
                        <a:lnSpc>
                          <a:spcPct val="107000"/>
                        </a:lnSpc>
                        <a:spcAft>
                          <a:spcPts val="0"/>
                        </a:spcAft>
                      </a:pPr>
                      <a:r>
                        <a:rPr lang="ru-RU" sz="1200">
                          <a:effectLst/>
                        </a:rPr>
                        <a:t>Естественнонаучные предметы</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b="1" dirty="0">
                          <a:effectLst/>
                        </a:rPr>
                        <a:t>Физика</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136/204 (2(3)/2(3</a:t>
                      </a:r>
                      <a:r>
                        <a:rPr lang="ru-RU" sz="1200" dirty="0" smtClean="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340/272 (5(4)/5(4</a:t>
                      </a:r>
                      <a:r>
                        <a:rPr lang="ru-RU" sz="1200" dirty="0" smtClean="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250912479"/>
                  </a:ext>
                </a:extLst>
              </a:tr>
              <a:tr h="188582">
                <a:tc vMerge="1">
                  <a:txBody>
                    <a:bodyPr/>
                    <a:lstStyle/>
                    <a:p>
                      <a:endParaRPr lang="ru-RU"/>
                    </a:p>
                  </a:txBody>
                  <a:tcPr/>
                </a:tc>
                <a:tc>
                  <a:txBody>
                    <a:bodyPr/>
                    <a:lstStyle/>
                    <a:p>
                      <a:pPr algn="just">
                        <a:lnSpc>
                          <a:spcPct val="107000"/>
                        </a:lnSpc>
                        <a:spcAft>
                          <a:spcPts val="0"/>
                        </a:spcAft>
                      </a:pPr>
                      <a:r>
                        <a:rPr lang="ru-RU" sz="1200" b="1" dirty="0">
                          <a:effectLst/>
                        </a:rPr>
                        <a:t>Химия</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(1/1)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204 (3/3)</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290078996"/>
                  </a:ext>
                </a:extLst>
              </a:tr>
              <a:tr h="188582">
                <a:tc vMerge="1">
                  <a:txBody>
                    <a:bodyPr/>
                    <a:lstStyle/>
                    <a:p>
                      <a:endParaRPr lang="ru-RU"/>
                    </a:p>
                  </a:txBody>
                  <a:tcPr/>
                </a:tc>
                <a:tc>
                  <a:txBody>
                    <a:bodyPr/>
                    <a:lstStyle/>
                    <a:p>
                      <a:pPr algn="just">
                        <a:lnSpc>
                          <a:spcPct val="107000"/>
                        </a:lnSpc>
                        <a:spcAft>
                          <a:spcPts val="0"/>
                        </a:spcAft>
                      </a:pPr>
                      <a:r>
                        <a:rPr lang="ru-RU" sz="1200" b="1" dirty="0">
                          <a:effectLst/>
                        </a:rPr>
                        <a:t>Биология</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(1/1)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204 (3/3)</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2415346237"/>
                  </a:ext>
                </a:extLst>
              </a:tr>
              <a:tr h="188582">
                <a:tc rowSpan="2">
                  <a:txBody>
                    <a:bodyPr/>
                    <a:lstStyle/>
                    <a:p>
                      <a:pPr algn="just">
                        <a:lnSpc>
                          <a:spcPct val="107000"/>
                        </a:lnSpc>
                        <a:spcAft>
                          <a:spcPts val="0"/>
                        </a:spcAft>
                      </a:pPr>
                      <a:r>
                        <a:rPr lang="ru-RU" sz="1200" dirty="0">
                          <a:effectLst/>
                        </a:rPr>
                        <a:t>Физическая культура, экология и </a:t>
                      </a:r>
                      <a:r>
                        <a:rPr lang="ru-RU" sz="1200" dirty="0" smtClean="0">
                          <a:effectLst/>
                        </a:rPr>
                        <a:t>ОБЖ</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just">
                        <a:lnSpc>
                          <a:spcPct val="107000"/>
                        </a:lnSpc>
                        <a:spcAft>
                          <a:spcPts val="0"/>
                        </a:spcAft>
                      </a:pPr>
                      <a:r>
                        <a:rPr lang="ru-RU" sz="1200" b="1" dirty="0">
                          <a:effectLst/>
                        </a:rPr>
                        <a:t>Физическая культура</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204 (3/3)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902512129"/>
                  </a:ext>
                </a:extLst>
              </a:tr>
              <a:tr h="377163">
                <a:tc vMerge="1">
                  <a:txBody>
                    <a:bodyPr/>
                    <a:lstStyle/>
                    <a:p>
                      <a:endParaRPr lang="ru-RU"/>
                    </a:p>
                  </a:txBody>
                  <a:tcPr/>
                </a:tc>
                <a:tc>
                  <a:txBody>
                    <a:bodyPr/>
                    <a:lstStyle/>
                    <a:p>
                      <a:pPr>
                        <a:lnSpc>
                          <a:spcPct val="107000"/>
                        </a:lnSpc>
                        <a:spcAft>
                          <a:spcPts val="0"/>
                        </a:spcAft>
                      </a:pPr>
                      <a:r>
                        <a:rPr lang="ru-RU" sz="1200" b="1" dirty="0">
                          <a:effectLst/>
                        </a:rPr>
                        <a:t>Основы безопасности жизнедеятельности</a:t>
                      </a:r>
                      <a:endParaRPr lang="ru-RU"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a:effectLst/>
                        </a:rPr>
                        <a:t>68 (1/1)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3220858458"/>
                  </a:ext>
                </a:extLst>
              </a:tr>
              <a:tr h="188582">
                <a:tc gridSpan="2">
                  <a:txBody>
                    <a:bodyPr/>
                    <a:lstStyle/>
                    <a:p>
                      <a:pPr algn="r">
                        <a:lnSpc>
                          <a:spcPct val="107000"/>
                        </a:lnSpc>
                        <a:spcAft>
                          <a:spcPts val="0"/>
                        </a:spcAft>
                      </a:pPr>
                      <a:r>
                        <a:rPr lang="ru-RU" sz="1200" dirty="0">
                          <a:effectLst/>
                        </a:rPr>
                        <a:t>ИТОГО:</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hMerge="1">
                  <a:txBody>
                    <a:bodyPr/>
                    <a:lstStyle/>
                    <a:p>
                      <a:endParaRPr lang="ru-RU"/>
                    </a:p>
                  </a:txBody>
                  <a:tcPr/>
                </a:tc>
                <a:tc>
                  <a:txBody>
                    <a:bodyPr/>
                    <a:lstStyle/>
                    <a:p>
                      <a:pPr algn="ctr">
                        <a:lnSpc>
                          <a:spcPct val="107000"/>
                        </a:lnSpc>
                        <a:spcAft>
                          <a:spcPts val="0"/>
                        </a:spcAft>
                      </a:pPr>
                      <a:r>
                        <a:rPr lang="ru-RU" sz="1200">
                          <a:effectLst/>
                        </a:rPr>
                        <a:t>2176 час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tc>
                  <a:txBody>
                    <a:bodyPr/>
                    <a:lstStyle/>
                    <a:p>
                      <a:pPr algn="ctr">
                        <a:lnSpc>
                          <a:spcPct val="107000"/>
                        </a:lnSpc>
                        <a:spcAft>
                          <a:spcPts val="0"/>
                        </a:spcAft>
                      </a:pPr>
                      <a:r>
                        <a:rPr lang="ru-RU" sz="1200" dirty="0">
                          <a:effectLst/>
                        </a:rPr>
                        <a:t> </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653" marR="56653" marT="0" marB="0"/>
                </a:tc>
                <a:extLst>
                  <a:ext uri="{0D108BD9-81ED-4DB2-BD59-A6C34878D82A}">
                    <a16:rowId xmlns:a16="http://schemas.microsoft.com/office/drawing/2014/main" val="2307598091"/>
                  </a:ext>
                </a:extLst>
              </a:tr>
            </a:tbl>
          </a:graphicData>
        </a:graphic>
      </p:graphicFrame>
      <p:sp>
        <p:nvSpPr>
          <p:cNvPr id="3" name="Прямоугольник 2"/>
          <p:cNvSpPr/>
          <p:nvPr/>
        </p:nvSpPr>
        <p:spPr>
          <a:xfrm>
            <a:off x="1" y="5730623"/>
            <a:ext cx="12191999" cy="954107"/>
          </a:xfrm>
          <a:prstGeom prst="rect">
            <a:avLst/>
          </a:prstGeom>
        </p:spPr>
        <p:txBody>
          <a:bodyPr wrap="square">
            <a:spAutoFit/>
          </a:bodyPr>
          <a:lstStyle/>
          <a:p>
            <a:r>
              <a:rPr lang="ru-RU" sz="1400" dirty="0">
                <a:solidFill>
                  <a:schemeClr val="tx2"/>
                </a:solidFill>
                <a:latin typeface="Times New Roman" panose="02020603050405020304" pitchFamily="18" charset="0"/>
                <a:cs typeface="Times New Roman" panose="02020603050405020304" pitchFamily="18" charset="0"/>
              </a:rPr>
              <a:t>Учебный план профиля обучения и (или) индивидуальный учебный план должны содержать </a:t>
            </a:r>
            <a:r>
              <a:rPr lang="ru-RU" sz="1400" b="1" dirty="0">
                <a:solidFill>
                  <a:srgbClr val="C00000"/>
                </a:solidFill>
                <a:latin typeface="Times New Roman" panose="02020603050405020304" pitchFamily="18" charset="0"/>
                <a:cs typeface="Times New Roman" panose="02020603050405020304" pitchFamily="18" charset="0"/>
              </a:rPr>
              <a:t>не менее 13 учебных предметов </a:t>
            </a:r>
            <a:r>
              <a:rPr lang="ru-RU" sz="1400" b="1" i="1" dirty="0">
                <a:solidFill>
                  <a:srgbClr val="C00000"/>
                </a:solidFill>
                <a:latin typeface="Times New Roman" panose="02020603050405020304" pitchFamily="18" charset="0"/>
                <a:cs typeface="Times New Roman" panose="02020603050405020304" pitchFamily="18" charset="0"/>
              </a:rPr>
              <a:t>(русский язык, литература, математика, иностранный язык, информатика, физика, химия, биология, история, обществознание, география, физическая культура, основы безопасности жизнедеятельности)</a:t>
            </a:r>
            <a:r>
              <a:rPr lang="ru-RU" sz="1400" dirty="0">
                <a:solidFill>
                  <a:schemeClr val="tx2"/>
                </a:solidFill>
                <a:latin typeface="Times New Roman" panose="02020603050405020304" pitchFamily="18" charset="0"/>
                <a:cs typeface="Times New Roman" panose="02020603050405020304" pitchFamily="18" charset="0"/>
              </a:rPr>
              <a:t> и предусматривать изучение </a:t>
            </a:r>
            <a:r>
              <a:rPr lang="ru-RU" sz="1400" b="1" dirty="0">
                <a:solidFill>
                  <a:srgbClr val="C00000"/>
                </a:solidFill>
                <a:latin typeface="Times New Roman" panose="02020603050405020304" pitchFamily="18" charset="0"/>
                <a:cs typeface="Times New Roman" panose="02020603050405020304" pitchFamily="18" charset="0"/>
              </a:rPr>
              <a:t>не менее 2 учебных предметов на углубленном </a:t>
            </a:r>
            <a:r>
              <a:rPr lang="ru-RU" sz="1400" dirty="0">
                <a:solidFill>
                  <a:schemeClr val="tx2"/>
                </a:solidFill>
                <a:latin typeface="Times New Roman" panose="02020603050405020304" pitchFamily="18" charset="0"/>
                <a:cs typeface="Times New Roman" panose="02020603050405020304" pitchFamily="18" charset="0"/>
              </a:rPr>
              <a:t>уровне из соответствующей профилю обучения предметной области и (или) смежной с ней предметной </a:t>
            </a:r>
            <a:r>
              <a:rPr lang="ru-RU" sz="1400" dirty="0" smtClean="0">
                <a:solidFill>
                  <a:schemeClr val="tx2"/>
                </a:solidFill>
                <a:latin typeface="Times New Roman" panose="02020603050405020304" pitchFamily="18" charset="0"/>
                <a:cs typeface="Times New Roman" panose="02020603050405020304" pitchFamily="18" charset="0"/>
              </a:rPr>
              <a:t>области.</a:t>
            </a:r>
            <a:endParaRPr lang="ru-RU" sz="1400" dirty="0">
              <a:solidFill>
                <a:schemeClr val="tx2"/>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7818531" y="1135941"/>
            <a:ext cx="4373469" cy="738664"/>
          </a:xfrm>
          <a:prstGeom prst="rect">
            <a:avLst/>
          </a:prstGeom>
          <a:noFill/>
        </p:spPr>
        <p:txBody>
          <a:bodyPr wrap="square" rtlCol="0">
            <a:spAutoFit/>
          </a:bodyPr>
          <a:lstStyle/>
          <a:p>
            <a:r>
              <a:rPr lang="ru-RU" sz="1400" dirty="0" smtClean="0">
                <a:solidFill>
                  <a:schemeClr val="tx2"/>
                </a:solidFill>
                <a:latin typeface="Times New Roman" panose="02020603050405020304" pitchFamily="18" charset="0"/>
                <a:cs typeface="Times New Roman" panose="02020603050405020304" pitchFamily="18" charset="0"/>
              </a:rPr>
              <a:t>Количество </a:t>
            </a:r>
            <a:r>
              <a:rPr lang="ru-RU" sz="1400" dirty="0">
                <a:solidFill>
                  <a:schemeClr val="tx2"/>
                </a:solidFill>
                <a:latin typeface="Times New Roman" panose="02020603050405020304" pitchFamily="18" charset="0"/>
                <a:cs typeface="Times New Roman" panose="02020603050405020304" pitchFamily="18" charset="0"/>
              </a:rPr>
              <a:t>учебных занятий за 2 года на одного обучающегося - не менее </a:t>
            </a:r>
            <a:r>
              <a:rPr lang="ru-RU" sz="1400" b="1" dirty="0">
                <a:solidFill>
                  <a:srgbClr val="C00000"/>
                </a:solidFill>
                <a:latin typeface="Times New Roman" panose="02020603050405020304" pitchFamily="18" charset="0"/>
                <a:cs typeface="Times New Roman" panose="02020603050405020304" pitchFamily="18" charset="0"/>
              </a:rPr>
              <a:t>2170 часов</a:t>
            </a:r>
            <a:r>
              <a:rPr lang="ru-RU" sz="1400" dirty="0">
                <a:solidFill>
                  <a:schemeClr val="tx2"/>
                </a:solidFill>
                <a:latin typeface="Times New Roman" panose="02020603050405020304" pitchFamily="18" charset="0"/>
                <a:cs typeface="Times New Roman" panose="02020603050405020304" pitchFamily="18" charset="0"/>
              </a:rPr>
              <a:t> и </a:t>
            </a:r>
            <a:r>
              <a:rPr lang="ru-RU" sz="1400" dirty="0">
                <a:solidFill>
                  <a:srgbClr val="0070C0"/>
                </a:solidFill>
                <a:latin typeface="Times New Roman" panose="02020603050405020304" pitchFamily="18" charset="0"/>
                <a:cs typeface="Times New Roman" panose="02020603050405020304" pitchFamily="18" charset="0"/>
              </a:rPr>
              <a:t>не более </a:t>
            </a:r>
            <a:r>
              <a:rPr lang="ru-RU" sz="1400" b="1" dirty="0">
                <a:solidFill>
                  <a:srgbClr val="C00000"/>
                </a:solidFill>
                <a:latin typeface="Times New Roman" panose="02020603050405020304" pitchFamily="18" charset="0"/>
                <a:cs typeface="Times New Roman" panose="02020603050405020304" pitchFamily="18" charset="0"/>
              </a:rPr>
              <a:t>2516 </a:t>
            </a:r>
            <a:r>
              <a:rPr lang="ru-RU" sz="1400" b="1" dirty="0" smtClean="0">
                <a:solidFill>
                  <a:srgbClr val="C00000"/>
                </a:solidFill>
                <a:latin typeface="Times New Roman" panose="02020603050405020304" pitchFamily="18" charset="0"/>
                <a:cs typeface="Times New Roman" panose="02020603050405020304" pitchFamily="18" charset="0"/>
              </a:rPr>
              <a:t>часов </a:t>
            </a:r>
            <a:r>
              <a:rPr lang="ru-RU" sz="1400" dirty="0" smtClean="0">
                <a:solidFill>
                  <a:srgbClr val="0070C0"/>
                </a:solidFill>
                <a:latin typeface="Times New Roman" panose="02020603050405020304" pitchFamily="18" charset="0"/>
                <a:cs typeface="Times New Roman" panose="02020603050405020304" pitchFamily="18" charset="0"/>
              </a:rPr>
              <a:t> </a:t>
            </a:r>
            <a:r>
              <a:rPr lang="ru-RU" sz="1400" dirty="0" smtClean="0">
                <a:solidFill>
                  <a:schemeClr val="tx2"/>
                </a:solidFill>
                <a:latin typeface="Times New Roman" panose="02020603050405020304" pitchFamily="18" charset="0"/>
                <a:cs typeface="Times New Roman" panose="02020603050405020304" pitchFamily="18" charset="0"/>
              </a:rPr>
              <a:t>(</a:t>
            </a:r>
            <a:r>
              <a:rPr lang="ru-RU" sz="1400" dirty="0">
                <a:solidFill>
                  <a:schemeClr val="tx2"/>
                </a:solidFill>
                <a:latin typeface="Times New Roman" panose="02020603050405020304" pitchFamily="18" charset="0"/>
                <a:cs typeface="Times New Roman" panose="02020603050405020304" pitchFamily="18" charset="0"/>
              </a:rPr>
              <a:t>не более 37 часов в неделю</a:t>
            </a:r>
            <a:r>
              <a:rPr lang="ru-RU" sz="1400" dirty="0" smtClean="0">
                <a:solidFill>
                  <a:schemeClr val="tx2"/>
                </a:solidFill>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6243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55230" y="218562"/>
            <a:ext cx="829128" cy="1030313"/>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3832618683"/>
              </p:ext>
            </p:extLst>
          </p:nvPr>
        </p:nvGraphicFramePr>
        <p:xfrm>
          <a:off x="1492516" y="246441"/>
          <a:ext cx="10405835" cy="640080"/>
        </p:xfrm>
        <a:graphic>
          <a:graphicData uri="http://schemas.openxmlformats.org/drawingml/2006/table">
            <a:tbl>
              <a:tblPr firstRow="1" bandRow="1">
                <a:tableStyleId>{5C22544A-7EE6-4342-B048-85BDC9FD1C3A}</a:tableStyleId>
              </a:tblPr>
              <a:tblGrid>
                <a:gridCol w="10405835">
                  <a:extLst>
                    <a:ext uri="{9D8B030D-6E8A-4147-A177-3AD203B41FA5}">
                      <a16:colId xmlns:a16="http://schemas.microsoft.com/office/drawing/2014/main" val="4202916965"/>
                    </a:ext>
                  </a:extLst>
                </a:gridCol>
              </a:tblGrid>
              <a:tr h="370840">
                <a:tc>
                  <a:txBody>
                    <a:bodyPr/>
                    <a:lstStyle/>
                    <a:p>
                      <a:pPr lvl="0" algn="ctr"/>
                      <a:r>
                        <a:rPr lang="ru-RU" sz="1800" b="1" dirty="0" smtClean="0">
                          <a:solidFill>
                            <a:srgbClr val="CCAF0A">
                              <a:lumMod val="75000"/>
                            </a:srgbClr>
                          </a:solidFill>
                          <a:latin typeface="Times New Roman" pitchFamily="18" charset="0"/>
                          <a:cs typeface="Times New Roman" pitchFamily="18" charset="0"/>
                        </a:rPr>
                        <a:t>ИЗМЕНЕНИЯ В ФЕДЕРАЛЬНЫЙ ЗАКОН ОТ 29.12.2012 №273-ФЗ «ОБ ОБРАЗОВАНИИ В РФ»</a:t>
                      </a:r>
                    </a:p>
                    <a:p>
                      <a:pPr lvl="0" algn="ctr"/>
                      <a:r>
                        <a:rPr lang="ru-RU" sz="1800" b="1" dirty="0" smtClean="0">
                          <a:solidFill>
                            <a:srgbClr val="CCAF0A">
                              <a:lumMod val="75000"/>
                            </a:srgbClr>
                          </a:solidFill>
                          <a:latin typeface="Times New Roman" pitchFamily="18" charset="0"/>
                          <a:cs typeface="Times New Roman" pitchFamily="18" charset="0"/>
                        </a:rPr>
                        <a:t>(в ред. ФЗ от 24.09.2022 №371-ФЗ)</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1443192"/>
                  </a:ext>
                </a:extLst>
              </a:tr>
            </a:tbl>
          </a:graphicData>
        </a:graphic>
      </p:graphicFrame>
      <p:sp>
        <p:nvSpPr>
          <p:cNvPr id="5" name="Прямоугольник 4"/>
          <p:cNvSpPr/>
          <p:nvPr/>
        </p:nvSpPr>
        <p:spPr>
          <a:xfrm>
            <a:off x="869793" y="1248875"/>
            <a:ext cx="10872439" cy="5355312"/>
          </a:xfrm>
          <a:prstGeom prst="rect">
            <a:avLst/>
          </a:prstGeom>
        </p:spPr>
        <p:txBody>
          <a:bodyPr wrap="square">
            <a:spAutoFit/>
          </a:bodyPr>
          <a:lstStyle/>
          <a:p>
            <a:pPr algn="just"/>
            <a:r>
              <a:rPr lang="ru-RU" sz="2400" b="1" dirty="0" smtClean="0">
                <a:solidFill>
                  <a:srgbClr val="C00000"/>
                </a:solidFill>
                <a:latin typeface="Times New Roman" panose="02020603050405020304" pitchFamily="18" charset="0"/>
                <a:cs typeface="Times New Roman" panose="02020603050405020304" pitchFamily="18" charset="0"/>
              </a:rPr>
              <a:t>Статья 2</a:t>
            </a:r>
          </a:p>
          <a:p>
            <a:pPr algn="just"/>
            <a:r>
              <a:rPr lang="ru-RU" sz="2400" dirty="0" smtClean="0">
                <a:solidFill>
                  <a:srgbClr val="22272F"/>
                </a:solidFill>
                <a:latin typeface="Times New Roman" panose="02020603050405020304" pitchFamily="18" charset="0"/>
                <a:cs typeface="Times New Roman" panose="02020603050405020304" pitchFamily="18" charset="0"/>
              </a:rPr>
              <a:t>10.1</a:t>
            </a:r>
            <a:r>
              <a:rPr lang="ru-RU" sz="2400" dirty="0">
                <a:solidFill>
                  <a:srgbClr val="22272F"/>
                </a:solidFill>
                <a:latin typeface="Times New Roman" panose="02020603050405020304" pitchFamily="18" charset="0"/>
                <a:cs typeface="Times New Roman" panose="02020603050405020304" pitchFamily="18" charset="0"/>
              </a:rPr>
              <a:t>) </a:t>
            </a:r>
            <a:r>
              <a:rPr lang="ru-RU" sz="2400" b="1" dirty="0">
                <a:solidFill>
                  <a:srgbClr val="C00000"/>
                </a:solidFill>
                <a:latin typeface="Times New Roman" panose="02020603050405020304" pitchFamily="18" charset="0"/>
                <a:cs typeface="Times New Roman" panose="02020603050405020304" pitchFamily="18" charset="0"/>
              </a:rPr>
              <a:t>федеральная основная общеобразовательная программа </a:t>
            </a:r>
            <a:r>
              <a:rPr lang="ru-RU" sz="2400" dirty="0">
                <a:solidFill>
                  <a:srgbClr val="22272F"/>
                </a:solidFill>
                <a:latin typeface="Times New Roman" panose="02020603050405020304" pitchFamily="18" charset="0"/>
                <a:cs typeface="Times New Roman" panose="02020603050405020304" pitchFamily="18" charset="0"/>
              </a:rPr>
              <a:t>- учебно-методическая документация (</a:t>
            </a:r>
            <a:r>
              <a:rPr lang="ru-RU" sz="2400" dirty="0">
                <a:solidFill>
                  <a:srgbClr val="C00000"/>
                </a:solidFill>
                <a:latin typeface="Times New Roman" panose="02020603050405020304" pitchFamily="18" charset="0"/>
                <a:cs typeface="Times New Roman" panose="02020603050405020304" pitchFamily="18" charset="0"/>
              </a:rPr>
              <a:t>федеральный учебный план, федеральный календарный учебный график, федеральные рабочие программы учебных предметов, курсов, дисциплин (модулей), иных компонентов, федеральная рабочая программа </a:t>
            </a:r>
            <a:r>
              <a:rPr lang="ru-RU" sz="2400" dirty="0" smtClean="0">
                <a:solidFill>
                  <a:srgbClr val="C00000"/>
                </a:solidFill>
                <a:latin typeface="Times New Roman" panose="02020603050405020304" pitchFamily="18" charset="0"/>
                <a:cs typeface="Times New Roman" panose="02020603050405020304" pitchFamily="18" charset="0"/>
              </a:rPr>
              <a:t>воспитания*, </a:t>
            </a:r>
            <a:r>
              <a:rPr lang="ru-RU" sz="2400" dirty="0">
                <a:solidFill>
                  <a:srgbClr val="C00000"/>
                </a:solidFill>
                <a:latin typeface="Times New Roman" panose="02020603050405020304" pitchFamily="18" charset="0"/>
                <a:cs typeface="Times New Roman" panose="02020603050405020304" pitchFamily="18" charset="0"/>
              </a:rPr>
              <a:t>федеральный календарный план воспитательной работы</a:t>
            </a:r>
            <a:r>
              <a:rPr lang="ru-RU" sz="2400" dirty="0">
                <a:solidFill>
                  <a:srgbClr val="22272F"/>
                </a:solidFill>
                <a:latin typeface="Times New Roman" panose="02020603050405020304" pitchFamily="18" charset="0"/>
                <a:cs typeface="Times New Roman" panose="02020603050405020304" pitchFamily="18" charset="0"/>
              </a:rPr>
              <a:t>), определяющая единые для Российской Федерации базовые объем и содержание образования определенного уровня и (или) определенной направленности, планируемые результаты освоения образовательной </a:t>
            </a:r>
            <a:r>
              <a:rPr lang="ru-RU" sz="2400" dirty="0" smtClean="0">
                <a:solidFill>
                  <a:srgbClr val="22272F"/>
                </a:solidFill>
                <a:latin typeface="Times New Roman" panose="02020603050405020304" pitchFamily="18" charset="0"/>
                <a:cs typeface="Times New Roman" panose="02020603050405020304" pitchFamily="18" charset="0"/>
              </a:rPr>
              <a:t>программы</a:t>
            </a:r>
          </a:p>
          <a:p>
            <a:pPr lvl="0" algn="r"/>
            <a:r>
              <a:rPr lang="ru-RU" sz="2000" b="1" dirty="0">
                <a:solidFill>
                  <a:srgbClr val="0070C0"/>
                </a:solidFill>
                <a:latin typeface="Times New Roman" panose="02020603050405020304" pitchFamily="18" charset="0"/>
                <a:cs typeface="Times New Roman" panose="02020603050405020304" pitchFamily="18" charset="0"/>
              </a:rPr>
              <a:t>вступили в силу </a:t>
            </a:r>
            <a:r>
              <a:rPr lang="ru-RU" sz="2000" b="1" dirty="0" smtClean="0">
                <a:solidFill>
                  <a:srgbClr val="0070C0"/>
                </a:solidFill>
                <a:latin typeface="Times New Roman" panose="02020603050405020304" pitchFamily="18" charset="0"/>
                <a:cs typeface="Times New Roman" panose="02020603050405020304" pitchFamily="18" charset="0"/>
              </a:rPr>
              <a:t>24.09.2022</a:t>
            </a:r>
          </a:p>
          <a:p>
            <a:pPr lvl="0" algn="just"/>
            <a:r>
              <a:rPr lang="ru-RU" sz="2000" b="1" dirty="0" smtClean="0">
                <a:latin typeface="Times New Roman" panose="02020603050405020304" pitchFamily="18" charset="0"/>
                <a:cs typeface="Times New Roman" panose="02020603050405020304" pitchFamily="18" charset="0"/>
              </a:rPr>
              <a:t>Примерная рабочая программа воспитания для общеобразовательных организаций (одобрена решением ФУМО по общему образованию, протокол от </a:t>
            </a:r>
            <a:r>
              <a:rPr lang="ru-RU" sz="2000" b="1" dirty="0" smtClean="0">
                <a:solidFill>
                  <a:srgbClr val="C00000"/>
                </a:solidFill>
                <a:latin typeface="Times New Roman" panose="02020603050405020304" pitchFamily="18" charset="0"/>
                <a:cs typeface="Times New Roman" panose="02020603050405020304" pitchFamily="18" charset="0"/>
              </a:rPr>
              <a:t>23.06.2022 №3/22</a:t>
            </a:r>
            <a:r>
              <a:rPr lang="ru-RU" sz="2000" b="1" dirty="0" smtClean="0">
                <a:latin typeface="Times New Roman" panose="02020603050405020304" pitchFamily="18" charset="0"/>
                <a:cs typeface="Times New Roman" panose="02020603050405020304" pitchFamily="18" charset="0"/>
              </a:rPr>
              <a:t>)</a:t>
            </a:r>
          </a:p>
          <a:p>
            <a:pPr algn="r"/>
            <a:r>
              <a:rPr lang="en-US" sz="2000" b="1" dirty="0" smtClean="0">
                <a:latin typeface="Times New Roman" panose="02020603050405020304" pitchFamily="18" charset="0"/>
                <a:cs typeface="Times New Roman" panose="02020603050405020304" pitchFamily="18" charset="0"/>
              </a:rPr>
              <a:t>                                                                                </a:t>
            </a:r>
            <a:r>
              <a:rPr lang="en-US" sz="2000" b="1" dirty="0">
                <a:solidFill>
                  <a:srgbClr val="0070C0"/>
                </a:solidFill>
                <a:latin typeface="Times New Roman" panose="02020603050405020304" pitchFamily="18" charset="0"/>
                <a:cs typeface="Times New Roman" panose="02020603050405020304" pitchFamily="18" charset="0"/>
              </a:rPr>
              <a:t>fgosreestr.ru</a:t>
            </a:r>
            <a:endParaRPr lang="ru-RU" sz="2000" b="1" dirty="0">
              <a:solidFill>
                <a:srgbClr val="0070C0"/>
              </a:solidFill>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8932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55230" y="218562"/>
            <a:ext cx="829128" cy="1030313"/>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1627453783"/>
              </p:ext>
            </p:extLst>
          </p:nvPr>
        </p:nvGraphicFramePr>
        <p:xfrm>
          <a:off x="1492516" y="246441"/>
          <a:ext cx="10405835" cy="640080"/>
        </p:xfrm>
        <a:graphic>
          <a:graphicData uri="http://schemas.openxmlformats.org/drawingml/2006/table">
            <a:tbl>
              <a:tblPr firstRow="1" bandRow="1">
                <a:tableStyleId>{5C22544A-7EE6-4342-B048-85BDC9FD1C3A}</a:tableStyleId>
              </a:tblPr>
              <a:tblGrid>
                <a:gridCol w="10405835">
                  <a:extLst>
                    <a:ext uri="{9D8B030D-6E8A-4147-A177-3AD203B41FA5}">
                      <a16:colId xmlns:a16="http://schemas.microsoft.com/office/drawing/2014/main" val="4202916965"/>
                    </a:ext>
                  </a:extLst>
                </a:gridCol>
              </a:tblGrid>
              <a:tr h="370840">
                <a:tc>
                  <a:txBody>
                    <a:bodyPr/>
                    <a:lstStyle/>
                    <a:p>
                      <a:pPr lvl="0" algn="ctr"/>
                      <a:r>
                        <a:rPr lang="ru-RU" sz="1800" b="1" dirty="0" smtClean="0">
                          <a:solidFill>
                            <a:srgbClr val="CCAF0A">
                              <a:lumMod val="75000"/>
                            </a:srgbClr>
                          </a:solidFill>
                          <a:latin typeface="Times New Roman" pitchFamily="18" charset="0"/>
                          <a:cs typeface="Times New Roman" pitchFamily="18" charset="0"/>
                        </a:rPr>
                        <a:t>ИЗМЕНЕНИЯ В ФЕДЕРАЛЬНЫЙ ЗАКОН ОТ 29.12.2012 №273-ФЗ «ОБ ОБРАЗОВАНИИ В РФ»</a:t>
                      </a:r>
                    </a:p>
                    <a:p>
                      <a:pPr lvl="0" algn="ctr"/>
                      <a:r>
                        <a:rPr lang="ru-RU" sz="1800" b="1" dirty="0" smtClean="0">
                          <a:solidFill>
                            <a:srgbClr val="CCAF0A">
                              <a:lumMod val="75000"/>
                            </a:srgbClr>
                          </a:solidFill>
                          <a:latin typeface="Times New Roman" pitchFamily="18" charset="0"/>
                          <a:cs typeface="Times New Roman" pitchFamily="18" charset="0"/>
                        </a:rPr>
                        <a:t>(в ред. ФЗ от 24.09.2022 №371-ФЗ)</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1443192"/>
                  </a:ext>
                </a:extLst>
              </a:tr>
            </a:tbl>
          </a:graphicData>
        </a:graphic>
      </p:graphicFrame>
      <p:sp>
        <p:nvSpPr>
          <p:cNvPr id="5" name="Прямоугольник 4"/>
          <p:cNvSpPr/>
          <p:nvPr/>
        </p:nvSpPr>
        <p:spPr>
          <a:xfrm>
            <a:off x="869790" y="4094894"/>
            <a:ext cx="10872439" cy="2585323"/>
          </a:xfrm>
          <a:prstGeom prst="rect">
            <a:avLst/>
          </a:prstGeom>
        </p:spPr>
        <p:txBody>
          <a:bodyPr wrap="square">
            <a:spAutoFit/>
          </a:bodyPr>
          <a:lstStyle/>
          <a:p>
            <a:pPr algn="just"/>
            <a:r>
              <a:rPr lang="ru-RU" dirty="0" smtClean="0">
                <a:solidFill>
                  <a:srgbClr val="22272F"/>
                </a:solidFill>
                <a:latin typeface="Times New Roman" panose="02020603050405020304" pitchFamily="18" charset="0"/>
                <a:cs typeface="Times New Roman" panose="02020603050405020304" pitchFamily="18" charset="0"/>
              </a:rPr>
              <a:t>6.4</a:t>
            </a:r>
            <a:r>
              <a:rPr lang="ru-RU" dirty="0">
                <a:solidFill>
                  <a:srgbClr val="22272F"/>
                </a:solidFill>
                <a:latin typeface="Times New Roman" panose="02020603050405020304" pitchFamily="18" charset="0"/>
                <a:cs typeface="Times New Roman" panose="02020603050405020304" pitchFamily="18" charset="0"/>
              </a:rPr>
              <a:t>. Организации, осуществляющие образовательную деятельность, указанные в частях 6 и 6.1 настоящей статьи, </a:t>
            </a:r>
            <a:r>
              <a:rPr lang="ru-RU" b="1" dirty="0">
                <a:solidFill>
                  <a:srgbClr val="C00000"/>
                </a:solidFill>
                <a:latin typeface="Times New Roman" panose="02020603050405020304" pitchFamily="18" charset="0"/>
                <a:cs typeface="Times New Roman" panose="02020603050405020304" pitchFamily="18" charset="0"/>
              </a:rPr>
              <a:t>вправе непосредственно применять </a:t>
            </a:r>
            <a:r>
              <a:rPr lang="ru-RU" dirty="0">
                <a:solidFill>
                  <a:srgbClr val="22272F"/>
                </a:solidFill>
                <a:latin typeface="Times New Roman" panose="02020603050405020304" pitchFamily="18" charset="0"/>
                <a:cs typeface="Times New Roman" panose="02020603050405020304" pitchFamily="18" charset="0"/>
              </a:rPr>
              <a:t>при реализации соответствующих основных общеобразовательных программ </a:t>
            </a:r>
            <a:r>
              <a:rPr lang="ru-RU" b="1" dirty="0">
                <a:solidFill>
                  <a:srgbClr val="C00000"/>
                </a:solidFill>
                <a:latin typeface="Times New Roman" panose="02020603050405020304" pitchFamily="18" charset="0"/>
                <a:cs typeface="Times New Roman" panose="02020603050405020304" pitchFamily="18" charset="0"/>
              </a:rPr>
              <a:t>федеральные основные общеобразовательные программы</a:t>
            </a:r>
            <a:r>
              <a:rPr lang="ru-RU" dirty="0">
                <a:solidFill>
                  <a:srgbClr val="22272F"/>
                </a:solidFill>
                <a:latin typeface="Times New Roman" panose="02020603050405020304" pitchFamily="18" charset="0"/>
                <a:cs typeface="Times New Roman" panose="02020603050405020304" pitchFamily="18" charset="0"/>
              </a:rPr>
              <a:t>, а также предусмотреть применение федерального учебного плана, и (или) федерального календарного учебного графика, и (или) не указанных в части 6.3 настоящей статьи федеральных рабочих программ учебных предметов, курсов, дисциплин (модулей). В этом случае соответствующая учебно-методическая документация не разрабатывается</a:t>
            </a:r>
            <a:r>
              <a:rPr lang="ru-RU" dirty="0" smtClean="0">
                <a:solidFill>
                  <a:srgbClr val="22272F"/>
                </a:solidFill>
                <a:latin typeface="Times New Roman" panose="02020603050405020304" pitchFamily="18" charset="0"/>
                <a:cs typeface="Times New Roman" panose="02020603050405020304" pitchFamily="18" charset="0"/>
              </a:rPr>
              <a:t>.</a:t>
            </a:r>
          </a:p>
          <a:p>
            <a:pPr algn="just"/>
            <a:r>
              <a:rPr lang="ru-RU" dirty="0">
                <a:solidFill>
                  <a:srgbClr val="22272F"/>
                </a:solidFill>
                <a:latin typeface="Times New Roman" panose="02020603050405020304" pitchFamily="18" charset="0"/>
                <a:cs typeface="Times New Roman" panose="02020603050405020304" pitchFamily="18" charset="0"/>
              </a:rPr>
              <a:t> </a:t>
            </a:r>
            <a:r>
              <a:rPr lang="ru-RU" dirty="0" smtClean="0">
                <a:solidFill>
                  <a:srgbClr val="22272F"/>
                </a:solidFill>
                <a:latin typeface="Times New Roman" panose="02020603050405020304" pitchFamily="18" charset="0"/>
                <a:cs typeface="Times New Roman" panose="02020603050405020304" pitchFamily="18" charset="0"/>
              </a:rPr>
              <a:t>                                                                                                                                         </a:t>
            </a:r>
            <a:r>
              <a:rPr lang="ru-RU" dirty="0" smtClean="0">
                <a:solidFill>
                  <a:srgbClr val="0070C0"/>
                </a:solidFill>
                <a:latin typeface="Times New Roman" panose="02020603050405020304" pitchFamily="18" charset="0"/>
                <a:cs typeface="Times New Roman" panose="02020603050405020304" pitchFamily="18" charset="0"/>
              </a:rPr>
              <a:t>вступает в силу с 01.01.2023</a:t>
            </a:r>
          </a:p>
          <a:p>
            <a:pPr algn="just"/>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869791" y="1171624"/>
            <a:ext cx="10872439" cy="2862322"/>
          </a:xfrm>
          <a:prstGeom prst="rect">
            <a:avLst/>
          </a:prstGeom>
        </p:spPr>
        <p:txBody>
          <a:bodyPr wrap="square">
            <a:spAutoFit/>
          </a:bodyPr>
          <a:lstStyle/>
          <a:p>
            <a:pPr algn="just"/>
            <a:r>
              <a:rPr lang="ru-RU" b="1" dirty="0" smtClean="0">
                <a:solidFill>
                  <a:srgbClr val="C00000"/>
                </a:solidFill>
                <a:latin typeface="Times New Roman" panose="02020603050405020304" pitchFamily="18" charset="0"/>
                <a:cs typeface="Times New Roman" panose="02020603050405020304" pitchFamily="18" charset="0"/>
              </a:rPr>
              <a:t>Статья 12</a:t>
            </a:r>
          </a:p>
          <a:p>
            <a:pPr algn="just"/>
            <a:r>
              <a:rPr lang="ru-RU" dirty="0" smtClean="0">
                <a:solidFill>
                  <a:srgbClr val="22272F"/>
                </a:solidFill>
                <a:latin typeface="Times New Roman" panose="02020603050405020304" pitchFamily="18" charset="0"/>
                <a:cs typeface="Times New Roman" panose="02020603050405020304" pitchFamily="18" charset="0"/>
              </a:rPr>
              <a:t>6.3</a:t>
            </a:r>
            <a:r>
              <a:rPr lang="ru-RU" dirty="0">
                <a:solidFill>
                  <a:srgbClr val="22272F"/>
                </a:solidFill>
                <a:latin typeface="Times New Roman" panose="02020603050405020304" pitchFamily="18" charset="0"/>
                <a:cs typeface="Times New Roman" panose="02020603050405020304" pitchFamily="18" charset="0"/>
              </a:rPr>
              <a:t>. При разработке основной общеобразовательной программы организации, осуществляющие образовательную деятельность по имеющим государственную аккредитацию образовательным программам начального общего, основного общего, среднего общего образования, предусматривают непосредственное применение при реализации обязательной части образовательной программы начального общего образования </a:t>
            </a:r>
            <a:r>
              <a:rPr lang="ru-RU" b="1" dirty="0">
                <a:solidFill>
                  <a:srgbClr val="C00000"/>
                </a:solidFill>
                <a:latin typeface="Times New Roman" panose="02020603050405020304" pitchFamily="18" charset="0"/>
                <a:cs typeface="Times New Roman" panose="02020603050405020304" pitchFamily="18" charset="0"/>
              </a:rPr>
              <a:t>федеральных рабочих программ </a:t>
            </a:r>
            <a:r>
              <a:rPr lang="ru-RU" dirty="0">
                <a:solidFill>
                  <a:srgbClr val="22272F"/>
                </a:solidFill>
                <a:latin typeface="Times New Roman" panose="02020603050405020304" pitchFamily="18" charset="0"/>
                <a:cs typeface="Times New Roman" panose="02020603050405020304" pitchFamily="18" charset="0"/>
              </a:rPr>
              <a:t>по учебным предметам </a:t>
            </a:r>
            <a:r>
              <a:rPr lang="ru-RU" b="1" dirty="0" smtClean="0">
                <a:solidFill>
                  <a:srgbClr val="C00000"/>
                </a:solidFill>
                <a:latin typeface="Times New Roman" panose="02020603050405020304" pitchFamily="18" charset="0"/>
                <a:cs typeface="Times New Roman" panose="02020603050405020304" pitchFamily="18" charset="0"/>
              </a:rPr>
              <a:t>«Русский язык», «Литературное чтение» </a:t>
            </a:r>
            <a:r>
              <a:rPr lang="ru-RU" b="1" dirty="0">
                <a:solidFill>
                  <a:srgbClr val="C00000"/>
                </a:solidFill>
                <a:latin typeface="Times New Roman" panose="02020603050405020304" pitchFamily="18" charset="0"/>
                <a:cs typeface="Times New Roman" panose="02020603050405020304" pitchFamily="18" charset="0"/>
              </a:rPr>
              <a:t>и </a:t>
            </a:r>
            <a:r>
              <a:rPr lang="ru-RU" b="1" dirty="0" smtClean="0">
                <a:solidFill>
                  <a:srgbClr val="C00000"/>
                </a:solidFill>
                <a:latin typeface="Times New Roman" panose="02020603050405020304" pitchFamily="18" charset="0"/>
                <a:cs typeface="Times New Roman" panose="02020603050405020304" pitchFamily="18" charset="0"/>
              </a:rPr>
              <a:t>«Окружающий мир»</a:t>
            </a:r>
            <a:r>
              <a:rPr lang="ru-RU" dirty="0" smtClean="0">
                <a:solidFill>
                  <a:srgbClr val="22272F"/>
                </a:solidFill>
                <a:latin typeface="Times New Roman" panose="02020603050405020304" pitchFamily="18" charset="0"/>
                <a:cs typeface="Times New Roman" panose="02020603050405020304" pitchFamily="18" charset="0"/>
              </a:rPr>
              <a:t>, </a:t>
            </a:r>
            <a:r>
              <a:rPr lang="ru-RU" dirty="0">
                <a:solidFill>
                  <a:srgbClr val="22272F"/>
                </a:solidFill>
                <a:latin typeface="Times New Roman" panose="02020603050405020304" pitchFamily="18" charset="0"/>
                <a:cs typeface="Times New Roman" panose="02020603050405020304" pitchFamily="18" charset="0"/>
              </a:rPr>
              <a:t>а при реализации обязательной части образовательных программ основного общего и среднего общего образования федеральных рабочих программ по учебным предметам </a:t>
            </a:r>
            <a:r>
              <a:rPr lang="ru-RU" b="1" dirty="0" smtClean="0">
                <a:solidFill>
                  <a:srgbClr val="C00000"/>
                </a:solidFill>
                <a:latin typeface="Times New Roman" panose="02020603050405020304" pitchFamily="18" charset="0"/>
                <a:cs typeface="Times New Roman" panose="02020603050405020304" pitchFamily="18" charset="0"/>
              </a:rPr>
              <a:t>«Русский язык», «Литература», «История», «Обществознание», «География» </a:t>
            </a:r>
            <a:r>
              <a:rPr lang="ru-RU" b="1" dirty="0">
                <a:solidFill>
                  <a:srgbClr val="C00000"/>
                </a:solidFill>
                <a:latin typeface="Times New Roman" panose="02020603050405020304" pitchFamily="18" charset="0"/>
                <a:cs typeface="Times New Roman" panose="02020603050405020304" pitchFamily="18" charset="0"/>
              </a:rPr>
              <a:t>и </a:t>
            </a:r>
            <a:r>
              <a:rPr lang="ru-RU" b="1" dirty="0" smtClean="0">
                <a:solidFill>
                  <a:srgbClr val="C00000"/>
                </a:solidFill>
                <a:latin typeface="Times New Roman" panose="02020603050405020304" pitchFamily="18" charset="0"/>
                <a:cs typeface="Times New Roman" panose="02020603050405020304" pitchFamily="18" charset="0"/>
              </a:rPr>
              <a:t>«Основы </a:t>
            </a:r>
            <a:r>
              <a:rPr lang="ru-RU" b="1" dirty="0">
                <a:solidFill>
                  <a:srgbClr val="C00000"/>
                </a:solidFill>
                <a:latin typeface="Times New Roman" panose="02020603050405020304" pitchFamily="18" charset="0"/>
                <a:cs typeface="Times New Roman" panose="02020603050405020304" pitchFamily="18" charset="0"/>
              </a:rPr>
              <a:t>безопасности </a:t>
            </a:r>
            <a:r>
              <a:rPr lang="ru-RU" b="1" dirty="0" smtClean="0">
                <a:solidFill>
                  <a:srgbClr val="C00000"/>
                </a:solidFill>
                <a:latin typeface="Times New Roman" panose="02020603050405020304" pitchFamily="18" charset="0"/>
                <a:cs typeface="Times New Roman" panose="02020603050405020304" pitchFamily="18" charset="0"/>
              </a:rPr>
              <a:t>жизнедеятельности»</a:t>
            </a:r>
            <a:endParaRPr lang="ru-RU" dirty="0">
              <a:solidFill>
                <a:srgbClr val="22272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29815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55230" y="218562"/>
            <a:ext cx="829128" cy="1030313"/>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2720611485"/>
              </p:ext>
            </p:extLst>
          </p:nvPr>
        </p:nvGraphicFramePr>
        <p:xfrm>
          <a:off x="1284358" y="246441"/>
          <a:ext cx="10725672" cy="640080"/>
        </p:xfrm>
        <a:graphic>
          <a:graphicData uri="http://schemas.openxmlformats.org/drawingml/2006/table">
            <a:tbl>
              <a:tblPr firstRow="1" bandRow="1">
                <a:tableStyleId>{5C22544A-7EE6-4342-B048-85BDC9FD1C3A}</a:tableStyleId>
              </a:tblPr>
              <a:tblGrid>
                <a:gridCol w="10725672">
                  <a:extLst>
                    <a:ext uri="{9D8B030D-6E8A-4147-A177-3AD203B41FA5}">
                      <a16:colId xmlns:a16="http://schemas.microsoft.com/office/drawing/2014/main" val="4202916965"/>
                    </a:ext>
                  </a:extLst>
                </a:gridCol>
              </a:tblGrid>
              <a:tr h="370840">
                <a:tc>
                  <a:txBody>
                    <a:bodyPr/>
                    <a:lstStyle/>
                    <a:p>
                      <a:pPr lvl="0" algn="ctr"/>
                      <a:r>
                        <a:rPr lang="ru-RU" sz="1800" b="1" kern="1200" dirty="0" smtClean="0">
                          <a:solidFill>
                            <a:srgbClr val="CCAF0A">
                              <a:lumMod val="75000"/>
                            </a:srgbClr>
                          </a:solidFill>
                          <a:latin typeface="Times New Roman" pitchFamily="18" charset="0"/>
                          <a:ea typeface="+mn-ea"/>
                          <a:cs typeface="Times New Roman" pitchFamily="18" charset="0"/>
                        </a:rPr>
                        <a:t>Федеральный закон от 24 сентября 2022 г. № 371-ФЗ "О внесении изменений в Федеральный закон "Об образовании в Российской Федерации"</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1443192"/>
                  </a:ext>
                </a:extLst>
              </a:tr>
            </a:tbl>
          </a:graphicData>
        </a:graphic>
      </p:graphicFrame>
      <p:sp>
        <p:nvSpPr>
          <p:cNvPr id="5" name="Прямоугольник 4"/>
          <p:cNvSpPr/>
          <p:nvPr/>
        </p:nvSpPr>
        <p:spPr>
          <a:xfrm>
            <a:off x="0" y="1248875"/>
            <a:ext cx="12191999" cy="5878532"/>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Статья 3</a:t>
            </a:r>
          </a:p>
          <a:p>
            <a:pPr algn="just"/>
            <a:r>
              <a:rPr lang="ru-RU" sz="2000" dirty="0">
                <a:latin typeface="Times New Roman" panose="02020603050405020304" pitchFamily="18" charset="0"/>
                <a:cs typeface="Times New Roman" panose="02020603050405020304" pitchFamily="18" charset="0"/>
              </a:rPr>
              <a:t>1. </a:t>
            </a:r>
            <a:r>
              <a:rPr lang="ru-RU" sz="2000" dirty="0" smtClean="0">
                <a:latin typeface="Times New Roman" panose="02020603050405020304" pitchFamily="18" charset="0"/>
                <a:cs typeface="Times New Roman" panose="02020603050405020304" pitchFamily="18" charset="0"/>
              </a:rPr>
              <a:t>Настоящий Федеральный закон вступает в силу </a:t>
            </a:r>
            <a:r>
              <a:rPr lang="ru-RU" sz="2000" b="1" dirty="0" smtClean="0">
                <a:solidFill>
                  <a:srgbClr val="C00000"/>
                </a:solidFill>
                <a:latin typeface="Times New Roman" panose="02020603050405020304" pitchFamily="18" charset="0"/>
                <a:cs typeface="Times New Roman" panose="02020603050405020304" pitchFamily="18" charset="0"/>
              </a:rPr>
              <a:t>со дня его официального опубликования</a:t>
            </a:r>
            <a:r>
              <a:rPr lang="ru-RU" sz="2000" dirty="0" smtClean="0">
                <a:latin typeface="Times New Roman" panose="02020603050405020304" pitchFamily="18" charset="0"/>
                <a:cs typeface="Times New Roman" panose="02020603050405020304" pitchFamily="18" charset="0"/>
              </a:rPr>
              <a:t>, за исключением положений, для которых настоящей статьей установлен иной срок вступления их в силу.</a:t>
            </a:r>
          </a:p>
          <a:p>
            <a:pPr algn="just"/>
            <a:r>
              <a:rPr lang="ru-RU" sz="2000" dirty="0" smtClean="0">
                <a:latin typeface="Times New Roman" panose="02020603050405020304" pitchFamily="18" charset="0"/>
                <a:cs typeface="Times New Roman" panose="02020603050405020304" pitchFamily="18" charset="0"/>
              </a:rPr>
              <a:t>3. Федеральные основные общеобразовательные программы утверждаются федеральным органом исполнительной власти, осуществляющим функции по выработке и реализации государственной политики и нормативно-правовому регулированию в сфере общего образования, </a:t>
            </a:r>
            <a:r>
              <a:rPr lang="ru-RU" sz="2000" b="1" dirty="0" smtClean="0">
                <a:solidFill>
                  <a:srgbClr val="C00000"/>
                </a:solidFill>
                <a:latin typeface="Times New Roman" panose="02020603050405020304" pitchFamily="18" charset="0"/>
                <a:cs typeface="Times New Roman" panose="02020603050405020304" pitchFamily="18" charset="0"/>
              </a:rPr>
              <a:t>не позднее 1 января 2023 года</a:t>
            </a:r>
            <a:r>
              <a:rPr lang="ru-RU" sz="2000" dirty="0" smtClean="0">
                <a:latin typeface="Times New Roman" panose="02020603050405020304" pitchFamily="18" charset="0"/>
                <a:cs typeface="Times New Roman" panose="02020603050405020304" pitchFamily="18" charset="0"/>
              </a:rPr>
              <a:t>.</a:t>
            </a:r>
          </a:p>
          <a:p>
            <a:pPr algn="just"/>
            <a:r>
              <a:rPr lang="ru-RU" sz="2000" dirty="0" smtClean="0">
                <a:latin typeface="Times New Roman" panose="02020603050405020304" pitchFamily="18" charset="0"/>
                <a:cs typeface="Times New Roman" panose="02020603050405020304" pitchFamily="18" charset="0"/>
              </a:rPr>
              <a:t>4</a:t>
            </a:r>
            <a:r>
              <a:rPr lang="ru-RU" sz="2000" dirty="0">
                <a:latin typeface="Times New Roman" panose="02020603050405020304" pitchFamily="18" charset="0"/>
                <a:cs typeface="Times New Roman" panose="02020603050405020304" pitchFamily="18" charset="0"/>
              </a:rPr>
              <a:t>. Основные общеобразовательные программы подлежат приведению в соответствие с федеральными основными общеобразовательными программами </a:t>
            </a:r>
            <a:r>
              <a:rPr lang="ru-RU" sz="2000" b="1" dirty="0">
                <a:solidFill>
                  <a:srgbClr val="C00000"/>
                </a:solidFill>
                <a:latin typeface="Times New Roman" panose="02020603050405020304" pitchFamily="18" charset="0"/>
                <a:cs typeface="Times New Roman" panose="02020603050405020304" pitchFamily="18" charset="0"/>
              </a:rPr>
              <a:t>не позднее 1 сентября 2023 года.</a:t>
            </a:r>
          </a:p>
          <a:p>
            <a:pPr algn="just"/>
            <a:r>
              <a:rPr lang="ru-RU" sz="2000" dirty="0">
                <a:latin typeface="Times New Roman" panose="02020603050405020304" pitchFamily="18" charset="0"/>
                <a:cs typeface="Times New Roman" panose="02020603050405020304" pitchFamily="18" charset="0"/>
              </a:rPr>
              <a:t>5. Установить, что учебники, входящие по состоянию на </a:t>
            </a:r>
            <a:r>
              <a:rPr lang="ru-RU" sz="2000" b="1" dirty="0">
                <a:solidFill>
                  <a:srgbClr val="C00000"/>
                </a:solidFill>
                <a:latin typeface="Times New Roman" panose="02020603050405020304" pitchFamily="18" charset="0"/>
                <a:cs typeface="Times New Roman" panose="02020603050405020304" pitchFamily="18" charset="0"/>
              </a:rPr>
              <a:t>31 декабря 2022 года </a:t>
            </a:r>
            <a:r>
              <a:rPr lang="ru-RU" sz="2000" dirty="0">
                <a:latin typeface="Times New Roman" panose="02020603050405020304" pitchFamily="18" charset="0"/>
                <a:cs typeface="Times New Roman" panose="02020603050405020304" pitchFamily="18" charset="0"/>
              </a:rPr>
              <a:t>в </a:t>
            </a:r>
            <a:r>
              <a:rPr lang="ru-RU" sz="2000" dirty="0" smtClean="0">
                <a:latin typeface="Times New Roman" panose="02020603050405020304" pitchFamily="18" charset="0"/>
                <a:cs typeface="Times New Roman" panose="02020603050405020304" pitchFamily="18" charset="0"/>
              </a:rPr>
              <a:t>федеральный перечень</a:t>
            </a:r>
            <a:r>
              <a:rPr lang="ru-RU" sz="2000" dirty="0">
                <a:latin typeface="Times New Roman" panose="02020603050405020304" pitchFamily="18" charset="0"/>
                <a:cs typeface="Times New Roman" panose="02020603050405020304" pitchFamily="18" charset="0"/>
              </a:rPr>
              <a:t> учебников, допущенных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 допускаются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 </a:t>
            </a:r>
            <a:r>
              <a:rPr lang="ru-RU" sz="2000" dirty="0">
                <a:solidFill>
                  <a:srgbClr val="C00000"/>
                </a:solidFill>
                <a:latin typeface="Times New Roman" panose="02020603050405020304" pitchFamily="18" charset="0"/>
                <a:cs typeface="Times New Roman" panose="02020603050405020304" pitchFamily="18" charset="0"/>
              </a:rPr>
              <a:t>на срок действия экспертных заключений </a:t>
            </a:r>
            <a:r>
              <a:rPr lang="ru-RU" sz="2000" b="1" dirty="0">
                <a:solidFill>
                  <a:srgbClr val="C00000"/>
                </a:solidFill>
                <a:latin typeface="Times New Roman" panose="02020603050405020304" pitchFamily="18" charset="0"/>
                <a:cs typeface="Times New Roman" panose="02020603050405020304" pitchFamily="18" charset="0"/>
              </a:rPr>
              <a:t>(пять лет) </a:t>
            </a:r>
            <a:r>
              <a:rPr lang="ru-RU" sz="2000" dirty="0">
                <a:latin typeface="Times New Roman" panose="02020603050405020304" pitchFamily="18" charset="0"/>
                <a:cs typeface="Times New Roman" panose="02020603050405020304" pitchFamily="18" charset="0"/>
              </a:rPr>
              <a:t>и исключаются из указанного федерального перечня учебников или включаются в него на новый срок действия экспертных заключений по основаниям, </a:t>
            </a:r>
            <a:r>
              <a:rPr lang="ru-RU" sz="2000" dirty="0" smtClean="0">
                <a:latin typeface="Times New Roman" panose="02020603050405020304" pitchFamily="18" charset="0"/>
                <a:cs typeface="Times New Roman" panose="02020603050405020304" pitchFamily="18" charset="0"/>
              </a:rPr>
              <a:t>предусмотренным порядком</a:t>
            </a:r>
            <a:r>
              <a:rPr lang="ru-RU" sz="2000" dirty="0">
                <a:latin typeface="Times New Roman" panose="02020603050405020304" pitchFamily="18" charset="0"/>
                <a:cs typeface="Times New Roman" panose="02020603050405020304" pitchFamily="18" charset="0"/>
              </a:rPr>
              <a:t> формирования федерального перечня учебников, допущенных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21575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63388" y="371365"/>
            <a:ext cx="829128" cy="1030313"/>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4283811221"/>
              </p:ext>
            </p:extLst>
          </p:nvPr>
        </p:nvGraphicFramePr>
        <p:xfrm>
          <a:off x="2076605" y="463188"/>
          <a:ext cx="8128000" cy="37084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4202916965"/>
                    </a:ext>
                  </a:extLst>
                </a:gridCol>
              </a:tblGrid>
              <a:tr h="370840">
                <a:tc>
                  <a:txBody>
                    <a:bodyPr/>
                    <a:lstStyle/>
                    <a:p>
                      <a:pPr marL="0" algn="ctr" defTabSz="914400" rtl="0" eaLnBrk="1" latinLnBrk="0" hangingPunct="1"/>
                      <a:r>
                        <a:rPr lang="ru-RU" sz="1800" b="1" kern="1200" dirty="0" smtClean="0">
                          <a:solidFill>
                            <a:srgbClr val="CCAF0A">
                              <a:lumMod val="75000"/>
                            </a:srgbClr>
                          </a:solidFill>
                          <a:latin typeface="Times New Roman" pitchFamily="18" charset="0"/>
                          <a:ea typeface="+mn-ea"/>
                          <a:cs typeface="Times New Roman" pitchFamily="18" charset="0"/>
                        </a:rPr>
                        <a:t>АККРЕДИТАЦИОННЫЕ ПОКАЗАТЕЛИ</a:t>
                      </a:r>
                      <a:endParaRPr lang="ru-RU" sz="1800" b="1" kern="1200" dirty="0">
                        <a:solidFill>
                          <a:srgbClr val="CCAF0A">
                            <a:lumMod val="75000"/>
                          </a:srgbClr>
                        </a:solidFill>
                        <a:latin typeface="Times New Roman" pitchFamily="18" charset="0"/>
                        <a:ea typeface="+mn-ea"/>
                        <a:cs typeface="Times New Roman"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1443192"/>
                  </a:ext>
                </a:extLst>
              </a:tr>
            </a:tbl>
          </a:graphicData>
        </a:graphic>
      </p:graphicFrame>
      <p:graphicFrame>
        <p:nvGraphicFramePr>
          <p:cNvPr id="4" name="Таблица 3"/>
          <p:cNvGraphicFramePr>
            <a:graphicFrameLocks noGrp="1"/>
          </p:cNvGraphicFramePr>
          <p:nvPr>
            <p:extLst>
              <p:ext uri="{D42A27DB-BD31-4B8C-83A1-F6EECF244321}">
                <p14:modId xmlns:p14="http://schemas.microsoft.com/office/powerpoint/2010/main" val="3605361488"/>
              </p:ext>
            </p:extLst>
          </p:nvPr>
        </p:nvGraphicFramePr>
        <p:xfrm>
          <a:off x="1492516" y="834028"/>
          <a:ext cx="9969190" cy="5669280"/>
        </p:xfrm>
        <a:graphic>
          <a:graphicData uri="http://schemas.openxmlformats.org/drawingml/2006/table">
            <a:tbl>
              <a:tblPr firstRow="1" bandRow="1">
                <a:tableStyleId>{5C22544A-7EE6-4342-B048-85BDC9FD1C3A}</a:tableStyleId>
              </a:tblPr>
              <a:tblGrid>
                <a:gridCol w="9969190">
                  <a:extLst>
                    <a:ext uri="{9D8B030D-6E8A-4147-A177-3AD203B41FA5}">
                      <a16:colId xmlns:a16="http://schemas.microsoft.com/office/drawing/2014/main" val="323115413"/>
                    </a:ext>
                  </a:extLst>
                </a:gridCol>
              </a:tblGrid>
              <a:tr h="5383485">
                <a:tc>
                  <a:txBody>
                    <a:bodyPr/>
                    <a:lstStyle/>
                    <a:p>
                      <a:pPr marL="0" marR="0" indent="0" algn="ctr" defTabSz="1219050" rtl="0" eaLnBrk="1" fontAlgn="auto" latinLnBrk="0" hangingPunct="1">
                        <a:lnSpc>
                          <a:spcPct val="100000"/>
                        </a:lnSpc>
                        <a:spcBef>
                          <a:spcPts val="0"/>
                        </a:spcBef>
                        <a:spcAft>
                          <a:spcPts val="0"/>
                        </a:spcAft>
                        <a:buClrTx/>
                        <a:buSzTx/>
                        <a:buFont typeface="Wingdings" panose="05000000000000000000" pitchFamily="2" charset="2"/>
                        <a:buNone/>
                        <a:tabLst/>
                        <a:defRPr/>
                      </a:pPr>
                      <a:r>
                        <a:rPr lang="ru-RU" sz="1800" b="0" i="0" u="none" strike="noStrike" kern="1200" baseline="0" dirty="0" smtClean="0">
                          <a:solidFill>
                            <a:srgbClr val="002060"/>
                          </a:solidFill>
                          <a:latin typeface="Times New Roman" panose="02020603050405020304" pitchFamily="18" charset="0"/>
                          <a:ea typeface="+mn-ea"/>
                          <a:cs typeface="Times New Roman" panose="02020603050405020304" pitchFamily="18" charset="0"/>
                        </a:rPr>
                        <a:t>Аккредитационные показатели представляют собой совокупность обязательных требований, </a:t>
                      </a:r>
                      <a:r>
                        <a:rPr lang="ru-RU" sz="1800" b="1" i="0" u="none" strike="noStrike" kern="1200" baseline="0" dirty="0" smtClean="0">
                          <a:solidFill>
                            <a:srgbClr val="002060"/>
                          </a:solidFill>
                          <a:latin typeface="Times New Roman" panose="02020603050405020304" pitchFamily="18" charset="0"/>
                          <a:ea typeface="+mn-ea"/>
                          <a:cs typeface="Times New Roman" panose="02020603050405020304" pitchFamily="18" charset="0"/>
                        </a:rPr>
                        <a:t>установленных в соответствии с Федеральным законом от 29.12.2012 № 273-ФЗ </a:t>
                      </a:r>
                    </a:p>
                    <a:p>
                      <a:pPr marL="0" marR="0" indent="0" algn="ctr" defTabSz="1219050" rtl="0" eaLnBrk="1" fontAlgn="auto" latinLnBrk="0" hangingPunct="1">
                        <a:lnSpc>
                          <a:spcPct val="100000"/>
                        </a:lnSpc>
                        <a:spcBef>
                          <a:spcPts val="0"/>
                        </a:spcBef>
                        <a:spcAft>
                          <a:spcPts val="0"/>
                        </a:spcAft>
                        <a:buClrTx/>
                        <a:buSzTx/>
                        <a:buFont typeface="Wingdings" panose="05000000000000000000" pitchFamily="2" charset="2"/>
                        <a:buNone/>
                        <a:tabLst/>
                        <a:defRPr/>
                      </a:pPr>
                      <a:r>
                        <a:rPr lang="ru-RU" sz="1800" b="1" i="0" u="none" strike="noStrike" kern="1200" baseline="0" dirty="0" smtClean="0">
                          <a:solidFill>
                            <a:srgbClr val="002060"/>
                          </a:solidFill>
                          <a:latin typeface="Times New Roman" panose="02020603050405020304" pitchFamily="18" charset="0"/>
                          <a:ea typeface="+mn-ea"/>
                          <a:cs typeface="Times New Roman" panose="02020603050405020304" pitchFamily="18" charset="0"/>
                        </a:rPr>
                        <a:t>«Об образовании в Российской Федерации» к качеству образования</a:t>
                      </a:r>
                      <a:endParaRPr lang="ru-RU" sz="1800" b="0" dirty="0" smtClean="0">
                        <a:solidFill>
                          <a:schemeClr val="tx1"/>
                        </a:solidFill>
                        <a:latin typeface="Times New Roman" panose="02020603050405020304" pitchFamily="18" charset="0"/>
                        <a:cs typeface="Times New Roman" panose="02020603050405020304" pitchFamily="18" charset="0"/>
                      </a:endParaRPr>
                    </a:p>
                    <a:p>
                      <a:pPr marL="0" indent="0" algn="just">
                        <a:lnSpc>
                          <a:spcPct val="100000"/>
                        </a:lnSpc>
                        <a:buFont typeface="Wingdings" panose="05000000000000000000" pitchFamily="2" charset="2"/>
                        <a:buNone/>
                      </a:pPr>
                      <a:endParaRPr lang="ru-RU" b="0" dirty="0" smtClean="0">
                        <a:solidFill>
                          <a:srgbClr val="002060"/>
                        </a:solidFill>
                        <a:latin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ü"/>
                      </a:pPr>
                      <a:r>
                        <a:rPr lang="ru-RU" b="0" dirty="0" smtClean="0">
                          <a:solidFill>
                            <a:srgbClr val="002060"/>
                          </a:solidFill>
                          <a:latin typeface="Times New Roman" panose="02020603050405020304" pitchFamily="18" charset="0"/>
                          <a:cs typeface="Times New Roman" panose="02020603050405020304" pitchFamily="18" charset="0"/>
                        </a:rPr>
                        <a:t>Приказ Минпросвещения России от 29.11.2021 № 868 «Об утверждении аккредитационных показателей по основным общеобразовательным программам - образовательным программам начального общего, основного общего и среднего общего образования»</a:t>
                      </a:r>
                    </a:p>
                    <a:p>
                      <a:pPr marL="342900" indent="-342900" algn="just">
                        <a:lnSpc>
                          <a:spcPct val="100000"/>
                        </a:lnSpc>
                        <a:buFont typeface="Wingdings" panose="05000000000000000000" pitchFamily="2" charset="2"/>
                        <a:buChar char="ü"/>
                      </a:pPr>
                      <a:r>
                        <a:rPr lang="ru-RU" b="0" dirty="0" smtClean="0">
                          <a:solidFill>
                            <a:srgbClr val="002060"/>
                          </a:solidFill>
                          <a:latin typeface="Times New Roman" panose="02020603050405020304" pitchFamily="18" charset="0"/>
                          <a:cs typeface="Times New Roman" panose="02020603050405020304" pitchFamily="18" charset="0"/>
                        </a:rPr>
                        <a:t>«Методика расчета аккредитационных показателей по основным общеобразовательным программам - образовательным программам начального общего, основного общего и среднего общего образования, утвержденных приказом Министерства просвещения Российской Федерации от 29.11.2021 N 868» (утв. Минпросвещения России, Рособрнадзором 04.05.2022)</a:t>
                      </a:r>
                    </a:p>
                    <a:p>
                      <a:pPr marL="342900" indent="-342900" algn="just">
                        <a:lnSpc>
                          <a:spcPct val="100000"/>
                        </a:lnSpc>
                        <a:buFont typeface="Wingdings" panose="05000000000000000000" pitchFamily="2" charset="2"/>
                        <a:buChar char="ü"/>
                      </a:pPr>
                      <a:endParaRPr lang="ru-RU" b="0" dirty="0" smtClean="0">
                        <a:solidFill>
                          <a:srgbClr val="002060"/>
                        </a:solidFill>
                        <a:latin typeface="Times New Roman" panose="02020603050405020304" pitchFamily="18" charset="0"/>
                        <a:cs typeface="Times New Roman" panose="02020603050405020304" pitchFamily="18" charset="0"/>
                      </a:endParaRPr>
                    </a:p>
                    <a:p>
                      <a:endParaRPr lang="ru-RU" b="0" dirty="0" smtClean="0">
                        <a:solidFill>
                          <a:srgbClr val="002060"/>
                        </a:solidFill>
                        <a:latin typeface="Times New Roman" panose="02020603050405020304" pitchFamily="18" charset="0"/>
                        <a:cs typeface="Times New Roman" panose="02020603050405020304" pitchFamily="18" charset="0"/>
                      </a:endParaRPr>
                    </a:p>
                  </a:txBody>
                  <a:tcPr>
                    <a:noFill/>
                  </a:tcPr>
                </a:tc>
                <a:extLst>
                  <a:ext uri="{0D108BD9-81ED-4DB2-BD59-A6C34878D82A}">
                    <a16:rowId xmlns:a16="http://schemas.microsoft.com/office/drawing/2014/main" val="3360141170"/>
                  </a:ext>
                </a:extLst>
              </a:tr>
            </a:tbl>
          </a:graphicData>
        </a:graphic>
      </p:graphicFrame>
    </p:spTree>
    <p:extLst>
      <p:ext uri="{BB962C8B-B14F-4D97-AF65-F5344CB8AC3E}">
        <p14:creationId xmlns:p14="http://schemas.microsoft.com/office/powerpoint/2010/main" val="11489902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663388" y="371365"/>
            <a:ext cx="829128" cy="1030313"/>
          </a:xfrm>
          <a:prstGeom prst="rect">
            <a:avLst/>
          </a:prstGeom>
        </p:spPr>
      </p:pic>
      <p:graphicFrame>
        <p:nvGraphicFramePr>
          <p:cNvPr id="3" name="Таблица 2"/>
          <p:cNvGraphicFramePr>
            <a:graphicFrameLocks noGrp="1"/>
          </p:cNvGraphicFramePr>
          <p:nvPr>
            <p:extLst/>
          </p:nvPr>
        </p:nvGraphicFramePr>
        <p:xfrm>
          <a:off x="2110059" y="272043"/>
          <a:ext cx="8128000" cy="37084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4202916965"/>
                    </a:ext>
                  </a:extLst>
                </a:gridCol>
              </a:tblGrid>
              <a:tr h="370840">
                <a:tc>
                  <a:txBody>
                    <a:bodyPr/>
                    <a:lstStyle/>
                    <a:p>
                      <a:pPr marL="0" algn="ctr" defTabSz="914400" rtl="0" eaLnBrk="1" latinLnBrk="0" hangingPunct="1"/>
                      <a:r>
                        <a:rPr lang="ru-RU" sz="1800" b="1" kern="1200" dirty="0" smtClean="0">
                          <a:solidFill>
                            <a:srgbClr val="CCAF0A">
                              <a:lumMod val="75000"/>
                            </a:srgbClr>
                          </a:solidFill>
                          <a:latin typeface="Times New Roman" pitchFamily="18" charset="0"/>
                          <a:ea typeface="+mn-ea"/>
                          <a:cs typeface="Times New Roman" pitchFamily="18" charset="0"/>
                        </a:rPr>
                        <a:t>АККРЕДИТАЦИОННЫЕ ПОКАЗАТЕЛИ</a:t>
                      </a:r>
                      <a:endParaRPr lang="ru-RU" sz="1800" b="1" kern="1200" dirty="0">
                        <a:solidFill>
                          <a:srgbClr val="CCAF0A">
                            <a:lumMod val="75000"/>
                          </a:srgbClr>
                        </a:solidFill>
                        <a:latin typeface="Times New Roman" pitchFamily="18" charset="0"/>
                        <a:ea typeface="+mn-ea"/>
                        <a:cs typeface="Times New Roman"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1443192"/>
                  </a:ext>
                </a:extLst>
              </a:tr>
            </a:tbl>
          </a:graphicData>
        </a:graphic>
      </p:graphicFrame>
      <p:graphicFrame>
        <p:nvGraphicFramePr>
          <p:cNvPr id="4" name="Таблица 3"/>
          <p:cNvGraphicFramePr>
            <a:graphicFrameLocks noGrp="1"/>
          </p:cNvGraphicFramePr>
          <p:nvPr>
            <p:extLst/>
          </p:nvPr>
        </p:nvGraphicFramePr>
        <p:xfrm>
          <a:off x="1492516" y="754395"/>
          <a:ext cx="10305474" cy="5546044"/>
        </p:xfrm>
        <a:graphic>
          <a:graphicData uri="http://schemas.openxmlformats.org/drawingml/2006/table">
            <a:tbl>
              <a:tblPr firstRow="1" bandRow="1">
                <a:tableStyleId>{5C22544A-7EE6-4342-B048-85BDC9FD1C3A}</a:tableStyleId>
              </a:tblPr>
              <a:tblGrid>
                <a:gridCol w="721757">
                  <a:extLst>
                    <a:ext uri="{9D8B030D-6E8A-4147-A177-3AD203B41FA5}">
                      <a16:colId xmlns:a16="http://schemas.microsoft.com/office/drawing/2014/main" val="935213565"/>
                    </a:ext>
                  </a:extLst>
                </a:gridCol>
                <a:gridCol w="5070370">
                  <a:extLst>
                    <a:ext uri="{9D8B030D-6E8A-4147-A177-3AD203B41FA5}">
                      <a16:colId xmlns:a16="http://schemas.microsoft.com/office/drawing/2014/main" val="3443352612"/>
                    </a:ext>
                  </a:extLst>
                </a:gridCol>
                <a:gridCol w="2188179">
                  <a:extLst>
                    <a:ext uri="{9D8B030D-6E8A-4147-A177-3AD203B41FA5}">
                      <a16:colId xmlns:a16="http://schemas.microsoft.com/office/drawing/2014/main" val="1379476981"/>
                    </a:ext>
                  </a:extLst>
                </a:gridCol>
                <a:gridCol w="2325168">
                  <a:extLst>
                    <a:ext uri="{9D8B030D-6E8A-4147-A177-3AD203B41FA5}">
                      <a16:colId xmlns:a16="http://schemas.microsoft.com/office/drawing/2014/main" val="1636173288"/>
                    </a:ext>
                  </a:extLst>
                </a:gridCol>
              </a:tblGrid>
              <a:tr h="701608">
                <a:tc gridSpan="4">
                  <a:txBody>
                    <a:bodyPr/>
                    <a:lstStyle/>
                    <a:p>
                      <a:pPr algn="ctr"/>
                      <a:r>
                        <a:rPr lang="ru-RU" sz="1800" b="1" kern="1200" dirty="0" smtClean="0">
                          <a:solidFill>
                            <a:srgbClr val="002060"/>
                          </a:solidFill>
                          <a:latin typeface="Times New Roman" panose="02020603050405020304" pitchFamily="18" charset="0"/>
                          <a:ea typeface="+mn-ea"/>
                          <a:cs typeface="Times New Roman" panose="02020603050405020304" pitchFamily="18" charset="0"/>
                        </a:rPr>
                        <a:t>Для целей осуществления федерального государственного контроля (надзора) в сфере образования (минимальное значение 30 баллов) </a:t>
                      </a:r>
                      <a:endParaRPr lang="ru-RU" sz="1800" dirty="0">
                        <a:solidFill>
                          <a:srgbClr val="00206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8035586"/>
                  </a:ext>
                </a:extLst>
              </a:tr>
              <a:tr h="406487">
                <a:tc rowSpan="2">
                  <a:txBody>
                    <a:bodyPr/>
                    <a:lstStyle/>
                    <a:p>
                      <a:pPr algn="ctr"/>
                      <a:r>
                        <a:rPr lang="ru-RU" dirty="0" smtClean="0">
                          <a:latin typeface="Times New Roman" panose="02020603050405020304" pitchFamily="18" charset="0"/>
                          <a:cs typeface="Times New Roman" panose="02020603050405020304" pitchFamily="18" charset="0"/>
                        </a:rPr>
                        <a:t>1</a:t>
                      </a:r>
                      <a:endParaRPr lang="ru-RU"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r>
                        <a:rPr lang="ru-RU" sz="1700" dirty="0" smtClean="0">
                          <a:latin typeface="Times New Roman" panose="02020603050405020304" pitchFamily="18" charset="0"/>
                          <a:cs typeface="Times New Roman" panose="02020603050405020304" pitchFamily="18" charset="0"/>
                        </a:rPr>
                        <a:t>Соответствие структуры и содержания образовательных программ основного общего образования требованиям, установленным федеральным государственным образовательным стандартом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Соответствует</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10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11063611"/>
                  </a:ext>
                </a:extLst>
              </a:tr>
              <a:tr h="1297418">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dirty="0"/>
                    </a:p>
                  </a:txBody>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Не соответствует</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8005910"/>
                  </a:ext>
                </a:extLst>
              </a:tr>
              <a:tr h="406487">
                <a:tc rowSpan="2">
                  <a:txBody>
                    <a:bodyPr/>
                    <a:lstStyle/>
                    <a:p>
                      <a:pPr algn="ctr"/>
                      <a:r>
                        <a:rPr lang="ru-RU" dirty="0" smtClean="0">
                          <a:latin typeface="Times New Roman" panose="02020603050405020304" pitchFamily="18" charset="0"/>
                          <a:cs typeface="Times New Roman" panose="02020603050405020304" pitchFamily="18" charset="0"/>
                        </a:rPr>
                        <a:t>2</a:t>
                      </a:r>
                      <a:endParaRPr lang="ru-RU"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Соответствие планируемых результатов освоения образовательных программ основного общего образования требованиям, установленным федеральным государственным образовательным стандартом </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Соответствует</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10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4641945"/>
                  </a:ext>
                </a:extLst>
              </a:tr>
              <a:tr h="1030139">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Не соответствует</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4321631"/>
                  </a:ext>
                </a:extLst>
              </a:tr>
              <a:tr h="406487">
                <a:tc rowSpan="3">
                  <a:txBody>
                    <a:bodyPr/>
                    <a:lstStyle/>
                    <a:p>
                      <a:pPr algn="ctr"/>
                      <a:r>
                        <a:rPr lang="ru-RU" dirty="0" smtClean="0">
                          <a:latin typeface="Times New Roman" panose="02020603050405020304" pitchFamily="18" charset="0"/>
                          <a:cs typeface="Times New Roman" panose="02020603050405020304" pitchFamily="18" charset="0"/>
                        </a:rPr>
                        <a:t>3</a:t>
                      </a:r>
                      <a:endParaRPr lang="ru-RU"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Доля педагогических работников, прошедших повышение квалификации по профилю преподаваемого предмета, за последние 3 года в общем числе педагогических работников, участвующих в реализации образовательных программ основного общего образования </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90% и более</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10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828566"/>
                  </a:ext>
                </a:extLst>
              </a:tr>
              <a:tr h="406487">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70% - 89%</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5</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1851274"/>
                  </a:ext>
                </a:extLst>
              </a:tr>
              <a:tr h="890931">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Менее 70 %</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1681192"/>
                  </a:ext>
                </a:extLst>
              </a:tr>
            </a:tbl>
          </a:graphicData>
        </a:graphic>
      </p:graphicFrame>
    </p:spTree>
    <p:extLst>
      <p:ext uri="{BB962C8B-B14F-4D97-AF65-F5344CB8AC3E}">
        <p14:creationId xmlns:p14="http://schemas.microsoft.com/office/powerpoint/2010/main" val="2252636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663388" y="371365"/>
            <a:ext cx="829128" cy="1030313"/>
          </a:xfrm>
          <a:prstGeom prst="rect">
            <a:avLst/>
          </a:prstGeom>
        </p:spPr>
      </p:pic>
      <p:graphicFrame>
        <p:nvGraphicFramePr>
          <p:cNvPr id="3" name="Таблица 2"/>
          <p:cNvGraphicFramePr>
            <a:graphicFrameLocks noGrp="1"/>
          </p:cNvGraphicFramePr>
          <p:nvPr>
            <p:extLst/>
          </p:nvPr>
        </p:nvGraphicFramePr>
        <p:xfrm>
          <a:off x="2110059" y="272043"/>
          <a:ext cx="8128000" cy="37084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4202916965"/>
                    </a:ext>
                  </a:extLst>
                </a:gridCol>
              </a:tblGrid>
              <a:tr h="370840">
                <a:tc>
                  <a:txBody>
                    <a:bodyPr/>
                    <a:lstStyle/>
                    <a:p>
                      <a:pPr marL="0" algn="ctr" defTabSz="914400" rtl="0" eaLnBrk="1" latinLnBrk="0" hangingPunct="1"/>
                      <a:r>
                        <a:rPr lang="ru-RU" sz="1800" b="1" kern="1200" dirty="0" smtClean="0">
                          <a:solidFill>
                            <a:srgbClr val="CCAF0A">
                              <a:lumMod val="75000"/>
                            </a:srgbClr>
                          </a:solidFill>
                          <a:latin typeface="Times New Roman" pitchFamily="18" charset="0"/>
                          <a:ea typeface="+mn-ea"/>
                          <a:cs typeface="Times New Roman" pitchFamily="18" charset="0"/>
                        </a:rPr>
                        <a:t>АККРЕДИТАЦИОННЫЕ ПОКАЗАТЕЛИ</a:t>
                      </a:r>
                      <a:endParaRPr lang="ru-RU" sz="1800" b="1" kern="1200" dirty="0">
                        <a:solidFill>
                          <a:srgbClr val="CCAF0A">
                            <a:lumMod val="75000"/>
                          </a:srgbClr>
                        </a:solidFill>
                        <a:latin typeface="Times New Roman" pitchFamily="18" charset="0"/>
                        <a:ea typeface="+mn-ea"/>
                        <a:cs typeface="Times New Roman"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1443192"/>
                  </a:ext>
                </a:extLst>
              </a:tr>
            </a:tbl>
          </a:graphicData>
        </a:graphic>
      </p:graphicFrame>
      <p:graphicFrame>
        <p:nvGraphicFramePr>
          <p:cNvPr id="4" name="Таблица 3"/>
          <p:cNvGraphicFramePr>
            <a:graphicFrameLocks noGrp="1"/>
          </p:cNvGraphicFramePr>
          <p:nvPr>
            <p:extLst/>
          </p:nvPr>
        </p:nvGraphicFramePr>
        <p:xfrm>
          <a:off x="1492516" y="754395"/>
          <a:ext cx="10394683" cy="5554346"/>
        </p:xfrm>
        <a:graphic>
          <a:graphicData uri="http://schemas.openxmlformats.org/drawingml/2006/table">
            <a:tbl>
              <a:tblPr firstRow="1" bandRow="1">
                <a:tableStyleId>{5C22544A-7EE6-4342-B048-85BDC9FD1C3A}</a:tableStyleId>
              </a:tblPr>
              <a:tblGrid>
                <a:gridCol w="728004">
                  <a:extLst>
                    <a:ext uri="{9D8B030D-6E8A-4147-A177-3AD203B41FA5}">
                      <a16:colId xmlns:a16="http://schemas.microsoft.com/office/drawing/2014/main" val="935213565"/>
                    </a:ext>
                  </a:extLst>
                </a:gridCol>
                <a:gridCol w="5114261">
                  <a:extLst>
                    <a:ext uri="{9D8B030D-6E8A-4147-A177-3AD203B41FA5}">
                      <a16:colId xmlns:a16="http://schemas.microsoft.com/office/drawing/2014/main" val="3443352612"/>
                    </a:ext>
                  </a:extLst>
                </a:gridCol>
                <a:gridCol w="3168944">
                  <a:extLst>
                    <a:ext uri="{9D8B030D-6E8A-4147-A177-3AD203B41FA5}">
                      <a16:colId xmlns:a16="http://schemas.microsoft.com/office/drawing/2014/main" val="1379476981"/>
                    </a:ext>
                  </a:extLst>
                </a:gridCol>
                <a:gridCol w="1383474">
                  <a:extLst>
                    <a:ext uri="{9D8B030D-6E8A-4147-A177-3AD203B41FA5}">
                      <a16:colId xmlns:a16="http://schemas.microsoft.com/office/drawing/2014/main" val="1636173288"/>
                    </a:ext>
                  </a:extLst>
                </a:gridCol>
              </a:tblGrid>
              <a:tr h="617076">
                <a:tc gridSpan="4">
                  <a:txBody>
                    <a:bodyPr/>
                    <a:lstStyle/>
                    <a:p>
                      <a:pPr algn="ctr"/>
                      <a:r>
                        <a:rPr lang="ru-RU" sz="1800" b="1" kern="1200" dirty="0" smtClean="0">
                          <a:solidFill>
                            <a:srgbClr val="002060"/>
                          </a:solidFill>
                          <a:latin typeface="Times New Roman" panose="02020603050405020304" pitchFamily="18" charset="0"/>
                          <a:ea typeface="+mn-ea"/>
                          <a:cs typeface="Times New Roman" panose="02020603050405020304" pitchFamily="18" charset="0"/>
                        </a:rPr>
                        <a:t>Для целей осуществления федерального государственного контроля (надзора) в сфере образования (минимальное значение 30 баллов) </a:t>
                      </a:r>
                      <a:endParaRPr lang="ru-RU" sz="1800" dirty="0">
                        <a:solidFill>
                          <a:srgbClr val="00206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8035586"/>
                  </a:ext>
                </a:extLst>
              </a:tr>
              <a:tr h="373858">
                <a:tc rowSpan="4">
                  <a:txBody>
                    <a:bodyPr/>
                    <a:lstStyle/>
                    <a:p>
                      <a:pPr algn="ctr"/>
                      <a:r>
                        <a:rPr lang="ru-RU" dirty="0" smtClean="0">
                          <a:latin typeface="Times New Roman" panose="02020603050405020304" pitchFamily="18" charset="0"/>
                          <a:cs typeface="Times New Roman" panose="02020603050405020304" pitchFamily="18" charset="0"/>
                        </a:rPr>
                        <a:t>4</a:t>
                      </a:r>
                      <a:endParaRPr lang="ru-RU"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4">
                  <a:txBody>
                    <a:bodyPr/>
                    <a:lstStyle/>
                    <a:p>
                      <a:pPr algn="ctr"/>
                      <a:r>
                        <a:rPr lang="ru-RU" sz="1700" dirty="0" smtClean="0">
                          <a:latin typeface="Times New Roman" panose="02020603050405020304" pitchFamily="18" charset="0"/>
                          <a:cs typeface="Times New Roman" panose="02020603050405020304" pitchFamily="18" charset="0"/>
                        </a:rPr>
                        <a:t>Обеспеченность каждого обучающегося учебником из федерального перечня учебников по каждому учебному предмету</a:t>
                      </a:r>
                    </a:p>
                    <a:p>
                      <a:pPr algn="ctr"/>
                      <a:endParaRPr lang="ru-RU" sz="17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r>
                        <a:rPr lang="ru-RU" sz="1700" dirty="0">
                          <a:effectLst/>
                          <a:latin typeface="Times New Roman" panose="02020603050405020304" pitchFamily="18" charset="0"/>
                          <a:ea typeface="Times New Roman" panose="02020603050405020304" pitchFamily="18" charset="0"/>
                          <a:cs typeface="Times New Roman" panose="02020603050405020304" pitchFamily="18" charset="0"/>
                        </a:rPr>
                        <a:t>С контингентом - 100%</a:t>
                      </a:r>
                      <a:endParaRPr lang="ru-RU" sz="1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9370" marR="39370" marT="64770" marB="647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10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11063611"/>
                  </a:ext>
                </a:extLst>
              </a:tr>
              <a:tr h="556248">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dirty="0"/>
                    </a:p>
                  </a:txBody>
                  <a:tcPr/>
                </a:tc>
                <a:tc>
                  <a:txBody>
                    <a:bodyPr/>
                    <a:lstStyle/>
                    <a:p>
                      <a:pPr algn="ctr">
                        <a:lnSpc>
                          <a:spcPct val="107000"/>
                        </a:lnSpc>
                        <a:spcAft>
                          <a:spcPts val="0"/>
                        </a:spcAft>
                      </a:pPr>
                      <a:r>
                        <a:rPr lang="ru-RU" sz="1700" dirty="0">
                          <a:effectLst/>
                          <a:latin typeface="Times New Roman" panose="02020603050405020304" pitchFamily="18" charset="0"/>
                          <a:ea typeface="Times New Roman" panose="02020603050405020304" pitchFamily="18" charset="0"/>
                          <a:cs typeface="Times New Roman" panose="02020603050405020304" pitchFamily="18" charset="0"/>
                        </a:rPr>
                        <a:t>С контингентом - менее </a:t>
                      </a:r>
                      <a:r>
                        <a:rPr lang="ru-RU" sz="1700" dirty="0" smtClean="0">
                          <a:effectLst/>
                          <a:latin typeface="Times New Roman" panose="02020603050405020304" pitchFamily="18" charset="0"/>
                          <a:ea typeface="Times New Roman" panose="02020603050405020304" pitchFamily="18" charset="0"/>
                          <a:cs typeface="Times New Roman" panose="02020603050405020304" pitchFamily="18" charset="0"/>
                        </a:rPr>
                        <a:t>100%</a:t>
                      </a:r>
                    </a:p>
                  </a:txBody>
                  <a:tcPr marL="39370" marR="39370" marT="64770" marB="647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8005910"/>
                  </a:ext>
                </a:extLst>
              </a:tr>
              <a:tr h="1020676">
                <a:tc vMerge="1">
                  <a:txBody>
                    <a:bodyPr/>
                    <a:lstStyle/>
                    <a:p>
                      <a:endParaRPr lang="ru-RU"/>
                    </a:p>
                  </a:txBody>
                  <a:tcPr/>
                </a:tc>
                <a:tc vMerge="1">
                  <a:txBody>
                    <a:bodyPr/>
                    <a:lstStyle/>
                    <a:p>
                      <a:endParaRPr lang="ru-RU"/>
                    </a:p>
                  </a:txBody>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Без контингента - 75% и более</a:t>
                      </a:r>
                    </a:p>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от проектной мощности организации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10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84291812"/>
                  </a:ext>
                </a:extLst>
              </a:tr>
              <a:tr h="837460">
                <a:tc vMerge="1">
                  <a:txBody>
                    <a:bodyPr/>
                    <a:lstStyle/>
                    <a:p>
                      <a:endParaRPr lang="ru-RU"/>
                    </a:p>
                  </a:txBody>
                  <a:tcPr/>
                </a:tc>
                <a:tc vMerge="1">
                  <a:txBody>
                    <a:bodyPr/>
                    <a:lstStyle/>
                    <a:p>
                      <a:endParaRPr lang="ru-RU"/>
                    </a:p>
                  </a:txBody>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Без контингента - менее 75%</a:t>
                      </a:r>
                    </a:p>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от проектной мощности организации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1229349"/>
                  </a:ext>
                </a:extLst>
              </a:tr>
              <a:tr h="587691">
                <a:tc rowSpan="3">
                  <a:txBody>
                    <a:bodyPr/>
                    <a:lstStyle/>
                    <a:p>
                      <a:pPr algn="ctr"/>
                      <a:r>
                        <a:rPr lang="ru-RU" dirty="0" smtClean="0">
                          <a:latin typeface="Times New Roman" panose="02020603050405020304" pitchFamily="18" charset="0"/>
                          <a:cs typeface="Times New Roman" panose="02020603050405020304" pitchFamily="18" charset="0"/>
                        </a:rPr>
                        <a:t>5</a:t>
                      </a:r>
                      <a:endParaRPr lang="ru-RU"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Сведения о результатах оценки качества подготовки обучающихся, участвующих в оценочных процедурах, преодолевших минимальный порог (60% правильных ответов), полученных в ходе оценивания достижения ими результатов обучения, по федеральным оценочным материалам </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700" kern="1200" dirty="0" smtClean="0">
                          <a:solidFill>
                            <a:schemeClr val="dk1"/>
                          </a:solidFill>
                          <a:latin typeface="Times New Roman" panose="02020603050405020304" pitchFamily="18" charset="0"/>
                          <a:ea typeface="+mn-ea"/>
                          <a:cs typeface="Times New Roman" panose="02020603050405020304" pitchFamily="18" charset="0"/>
                        </a:rPr>
                        <a:t>70% и более</a:t>
                      </a:r>
                    </a:p>
                    <a:p>
                      <a:pPr marL="0" algn="ctr" defTabSz="1219050" rtl="0" eaLnBrk="1" latinLnBrk="0" hangingPunct="1"/>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10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4641945"/>
                  </a:ext>
                </a:extLst>
              </a:tr>
              <a:tr h="842681">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700" kern="1200" dirty="0" smtClean="0">
                          <a:solidFill>
                            <a:schemeClr val="dk1"/>
                          </a:solidFill>
                          <a:latin typeface="Times New Roman" panose="02020603050405020304" pitchFamily="18" charset="0"/>
                          <a:ea typeface="+mn-ea"/>
                          <a:cs typeface="Times New Roman" panose="02020603050405020304" pitchFamily="18" charset="0"/>
                        </a:rPr>
                        <a:t>51% - 69%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5</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4321631"/>
                  </a:ext>
                </a:extLst>
              </a:tr>
              <a:tr h="587691">
                <a:tc vMerge="1">
                  <a:txBody>
                    <a:bodyPr/>
                    <a:lstStyle/>
                    <a:p>
                      <a:pPr algn="ctr"/>
                      <a:endParaRPr lang="ru-RU"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algn="ctr" defTabSz="1219050" rtl="0" eaLnBrk="1" latinLnBrk="0" hangingPunct="1"/>
                      <a:endParaRPr lang="ru-RU" sz="16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700" kern="1200" dirty="0" smtClean="0">
                          <a:solidFill>
                            <a:schemeClr val="dk1"/>
                          </a:solidFill>
                          <a:latin typeface="Times New Roman" panose="02020603050405020304" pitchFamily="18" charset="0"/>
                          <a:ea typeface="+mn-ea"/>
                          <a:cs typeface="Times New Roman" panose="02020603050405020304" pitchFamily="18" charset="0"/>
                        </a:rPr>
                        <a:t>Менее 51 %</a:t>
                      </a:r>
                    </a:p>
                    <a:p>
                      <a:pPr marL="0" algn="ctr" defTabSz="1219050" rtl="0" eaLnBrk="1" latinLnBrk="0" hangingPunct="1"/>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050" rtl="0" eaLnBrk="1" latinLnBrk="0" hangingPunct="1"/>
                      <a:r>
                        <a:rPr lang="ru-RU" sz="1700" kern="1200" dirty="0" smtClean="0">
                          <a:solidFill>
                            <a:schemeClr val="dk1"/>
                          </a:solidFill>
                          <a:latin typeface="Times New Roman" panose="02020603050405020304" pitchFamily="18" charset="0"/>
                          <a:ea typeface="+mn-ea"/>
                          <a:cs typeface="Times New Roman" panose="02020603050405020304" pitchFamily="18" charset="0"/>
                        </a:rPr>
                        <a:t>0</a:t>
                      </a:r>
                      <a:endParaRPr lang="ru-RU" sz="170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828566"/>
                  </a:ext>
                </a:extLst>
              </a:tr>
            </a:tbl>
          </a:graphicData>
        </a:graphic>
      </p:graphicFrame>
    </p:spTree>
    <p:extLst>
      <p:ext uri="{BB962C8B-B14F-4D97-AF65-F5344CB8AC3E}">
        <p14:creationId xmlns:p14="http://schemas.microsoft.com/office/powerpoint/2010/main" val="3134481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663388" y="172393"/>
            <a:ext cx="829128" cy="1030313"/>
          </a:xfrm>
          <a:prstGeom prst="rect">
            <a:avLst/>
          </a:prstGeom>
        </p:spPr>
      </p:pic>
      <p:sp>
        <p:nvSpPr>
          <p:cNvPr id="4" name="Прямоугольник 3"/>
          <p:cNvSpPr/>
          <p:nvPr/>
        </p:nvSpPr>
        <p:spPr>
          <a:xfrm>
            <a:off x="3310694" y="248890"/>
            <a:ext cx="5325304" cy="369332"/>
          </a:xfrm>
          <a:prstGeom prst="rect">
            <a:avLst/>
          </a:prstGeom>
        </p:spPr>
        <p:txBody>
          <a:bodyPr wrap="none">
            <a:spAutoFit/>
          </a:bodyPr>
          <a:lstStyle/>
          <a:p>
            <a:pPr algn="ctr"/>
            <a:r>
              <a:rPr lang="ru-RU" b="1" dirty="0" smtClean="0">
                <a:solidFill>
                  <a:srgbClr val="CCAF0A">
                    <a:lumMod val="75000"/>
                  </a:srgbClr>
                </a:solidFill>
                <a:latin typeface="Times New Roman" pitchFamily="18" charset="0"/>
                <a:cs typeface="Times New Roman" pitchFamily="18" charset="0"/>
              </a:rPr>
              <a:t>КАТЕГОРИРОВАНИЕ ОБЪЕКТОВ КОНТРОЛЯ</a:t>
            </a:r>
            <a:endParaRPr lang="ru-RU" b="1" dirty="0">
              <a:solidFill>
                <a:srgbClr val="CCAF0A">
                  <a:lumMod val="75000"/>
                </a:srgbClr>
              </a:solidFill>
              <a:latin typeface="Times New Roman" pitchFamily="18" charset="0"/>
              <a:cs typeface="Times New Roman" pitchFamily="18" charset="0"/>
            </a:endParaRPr>
          </a:p>
        </p:txBody>
      </p:sp>
      <p:sp>
        <p:nvSpPr>
          <p:cNvPr id="5" name="Прямоугольник 4"/>
          <p:cNvSpPr/>
          <p:nvPr/>
        </p:nvSpPr>
        <p:spPr>
          <a:xfrm>
            <a:off x="1623496" y="556375"/>
            <a:ext cx="8699699" cy="646331"/>
          </a:xfrm>
          <a:prstGeom prst="rect">
            <a:avLst/>
          </a:prstGeom>
        </p:spPr>
        <p:txBody>
          <a:bodyPr wrap="square">
            <a:spAutoFit/>
          </a:bodyPr>
          <a:lstStyle/>
          <a:p>
            <a:pPr algn="ctr" defTabSz="1219050"/>
            <a:r>
              <a:rPr lang="ru-RU" dirty="0">
                <a:solidFill>
                  <a:srgbClr val="002060"/>
                </a:solidFill>
                <a:latin typeface="Bahnschrift SemiBold Condensed" panose="020B0502040204020203" pitchFamily="34" charset="0"/>
              </a:rPr>
              <a:t>Постановление Правительства РФ от 25.06.2021 N 997 </a:t>
            </a:r>
            <a:endParaRPr lang="ru-RU" dirty="0" smtClean="0">
              <a:solidFill>
                <a:srgbClr val="002060"/>
              </a:solidFill>
              <a:latin typeface="Bahnschrift SemiBold Condensed" panose="020B0502040204020203" pitchFamily="34" charset="0"/>
            </a:endParaRPr>
          </a:p>
          <a:p>
            <a:pPr algn="ctr" defTabSz="1219050"/>
            <a:r>
              <a:rPr lang="ru-RU" dirty="0" smtClean="0">
                <a:solidFill>
                  <a:srgbClr val="002060"/>
                </a:solidFill>
                <a:latin typeface="Bahnschrift SemiBold Condensed" panose="020B0502040204020203" pitchFamily="34" charset="0"/>
              </a:rPr>
              <a:t>«Об </a:t>
            </a:r>
            <a:r>
              <a:rPr lang="ru-RU" dirty="0">
                <a:solidFill>
                  <a:srgbClr val="002060"/>
                </a:solidFill>
                <a:latin typeface="Bahnschrift SemiBold Condensed" panose="020B0502040204020203" pitchFamily="34" charset="0"/>
              </a:rPr>
              <a:t>утверждении Положения о федеральном государственном контроле (надзоре) в сфере </a:t>
            </a:r>
            <a:r>
              <a:rPr lang="ru-RU" dirty="0" smtClean="0">
                <a:solidFill>
                  <a:srgbClr val="002060"/>
                </a:solidFill>
                <a:latin typeface="Bahnschrift SemiBold Condensed" panose="020B0502040204020203" pitchFamily="34" charset="0"/>
              </a:rPr>
              <a:t>образования»</a:t>
            </a:r>
            <a:endParaRPr lang="ru-RU" dirty="0">
              <a:solidFill>
                <a:srgbClr val="002060"/>
              </a:solidFill>
              <a:latin typeface="Bahnschrift SemiBold Condensed" panose="020B0502040204020203" pitchFamily="34" charset="0"/>
            </a:endParaRPr>
          </a:p>
        </p:txBody>
      </p:sp>
      <p:sp>
        <p:nvSpPr>
          <p:cNvPr id="6" name="Прямоугольник 5"/>
          <p:cNvSpPr/>
          <p:nvPr/>
        </p:nvSpPr>
        <p:spPr>
          <a:xfrm>
            <a:off x="568712" y="1300878"/>
            <a:ext cx="10917044" cy="650585"/>
          </a:xfrm>
          <a:prstGeom prst="rect">
            <a:avLst/>
          </a:prstGeom>
        </p:spPr>
        <p:txBody>
          <a:bodyPr wrap="square">
            <a:spAutoFit/>
          </a:bodyPr>
          <a:lstStyle/>
          <a:p>
            <a:pPr algn="just"/>
            <a:r>
              <a:rPr lang="ru-RU" u="sng" dirty="0" smtClean="0">
                <a:solidFill>
                  <a:srgbClr val="0000FF"/>
                </a:solidFill>
                <a:latin typeface="Times New Roman" panose="02020603050405020304" pitchFamily="18" charset="0"/>
              </a:rPr>
              <a:t>ЕЖЕГОДНО</a:t>
            </a:r>
            <a:r>
              <a:rPr lang="ru-RU" dirty="0" smtClean="0">
                <a:latin typeface="Times New Roman" panose="02020603050405020304" pitchFamily="18" charset="0"/>
              </a:rPr>
              <a:t> на основе сопоставления характеристик объекта с утвержденными </a:t>
            </a:r>
            <a:r>
              <a:rPr lang="ru-RU" dirty="0" smtClean="0">
                <a:solidFill>
                  <a:srgbClr val="0000FF"/>
                </a:solidFill>
                <a:latin typeface="Times New Roman" panose="02020603050405020304" pitchFamily="18" charset="0"/>
                <a:hlinkClick r:id="rId4"/>
              </a:rPr>
              <a:t>критериями отнесения объектов государственного контроля (надзора) к категориям риска</a:t>
            </a:r>
            <a:endParaRPr lang="ru-RU" dirty="0">
              <a:solidFill>
                <a:srgbClr val="0000FF"/>
              </a:solidFill>
              <a:latin typeface="Times New Roman" panose="02020603050405020304" pitchFamily="18" charset="0"/>
              <a:hlinkClick r:id="rId4"/>
            </a:endParaRPr>
          </a:p>
        </p:txBody>
      </p:sp>
      <p:sp>
        <p:nvSpPr>
          <p:cNvPr id="8" name="Овал 7"/>
          <p:cNvSpPr/>
          <p:nvPr/>
        </p:nvSpPr>
        <p:spPr>
          <a:xfrm>
            <a:off x="2725599" y="1934321"/>
            <a:ext cx="3603591" cy="1043507"/>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Низкий риск</a:t>
            </a:r>
            <a:endParaRPr lang="ru-RU" b="1" dirty="0">
              <a:solidFill>
                <a:schemeClr val="tx1"/>
              </a:solidFill>
            </a:endParaRPr>
          </a:p>
        </p:txBody>
      </p:sp>
      <p:sp>
        <p:nvSpPr>
          <p:cNvPr id="9" name="Стрелка вправо 8"/>
          <p:cNvSpPr/>
          <p:nvPr/>
        </p:nvSpPr>
        <p:spPr>
          <a:xfrm>
            <a:off x="6483448" y="2294381"/>
            <a:ext cx="920961" cy="3233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7640332" y="1962386"/>
            <a:ext cx="2860397" cy="1043507"/>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Проверки не проводятся</a:t>
            </a:r>
            <a:endParaRPr lang="ru-RU" b="1" dirty="0">
              <a:solidFill>
                <a:schemeClr val="tx1"/>
              </a:solidFill>
            </a:endParaRPr>
          </a:p>
        </p:txBody>
      </p:sp>
      <p:sp>
        <p:nvSpPr>
          <p:cNvPr id="11" name="Овал 10"/>
          <p:cNvSpPr/>
          <p:nvPr/>
        </p:nvSpPr>
        <p:spPr>
          <a:xfrm>
            <a:off x="286980" y="2811806"/>
            <a:ext cx="3540621" cy="97234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rPr>
              <a:t>Наличие обоснованных обращений в течение календарного года</a:t>
            </a:r>
          </a:p>
        </p:txBody>
      </p:sp>
      <p:sp>
        <p:nvSpPr>
          <p:cNvPr id="12" name="Овал 11"/>
          <p:cNvSpPr/>
          <p:nvPr/>
        </p:nvSpPr>
        <p:spPr>
          <a:xfrm>
            <a:off x="240626" y="3969427"/>
            <a:ext cx="3661317" cy="131452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Наличие </a:t>
            </a:r>
            <a:r>
              <a:rPr lang="ru-RU" sz="1400" b="1" dirty="0">
                <a:solidFill>
                  <a:schemeClr val="tx1"/>
                </a:solidFill>
              </a:rPr>
              <a:t>вступившего в законную силу постановления о назначении административного </a:t>
            </a:r>
            <a:r>
              <a:rPr lang="ru-RU" sz="1400" b="1" dirty="0" smtClean="0">
                <a:solidFill>
                  <a:schemeClr val="tx1"/>
                </a:solidFill>
              </a:rPr>
              <a:t>наказания</a:t>
            </a:r>
            <a:endParaRPr lang="ru-RU" sz="1400" b="1" dirty="0">
              <a:solidFill>
                <a:schemeClr val="tx1"/>
              </a:solidFill>
            </a:endParaRPr>
          </a:p>
        </p:txBody>
      </p:sp>
      <p:sp>
        <p:nvSpPr>
          <p:cNvPr id="13" name="Стрелка вправо 12"/>
          <p:cNvSpPr/>
          <p:nvPr/>
        </p:nvSpPr>
        <p:spPr>
          <a:xfrm>
            <a:off x="4059041" y="3133493"/>
            <a:ext cx="1045721" cy="340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Овал 14"/>
          <p:cNvSpPr/>
          <p:nvPr/>
        </p:nvSpPr>
        <p:spPr>
          <a:xfrm>
            <a:off x="5307979" y="2832946"/>
            <a:ext cx="2689413" cy="97234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Средний риск</a:t>
            </a:r>
            <a:endParaRPr lang="ru-RU" b="1" dirty="0">
              <a:solidFill>
                <a:schemeClr val="tx1"/>
              </a:solidFill>
            </a:endParaRPr>
          </a:p>
        </p:txBody>
      </p:sp>
      <p:sp>
        <p:nvSpPr>
          <p:cNvPr id="16" name="Овал 15"/>
          <p:cNvSpPr/>
          <p:nvPr/>
        </p:nvSpPr>
        <p:spPr>
          <a:xfrm>
            <a:off x="5354553" y="4194798"/>
            <a:ext cx="2642839" cy="99245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Средний риск</a:t>
            </a:r>
            <a:endParaRPr lang="ru-RU" b="1" dirty="0">
              <a:solidFill>
                <a:schemeClr val="tx1"/>
              </a:solidFill>
            </a:endParaRPr>
          </a:p>
        </p:txBody>
      </p:sp>
      <p:sp>
        <p:nvSpPr>
          <p:cNvPr id="24" name="Стрелка вправо 23"/>
          <p:cNvSpPr/>
          <p:nvPr/>
        </p:nvSpPr>
        <p:spPr>
          <a:xfrm>
            <a:off x="7997391" y="3683638"/>
            <a:ext cx="730803" cy="5185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Овал 24"/>
          <p:cNvSpPr/>
          <p:nvPr/>
        </p:nvSpPr>
        <p:spPr>
          <a:xfrm>
            <a:off x="8802537" y="3458817"/>
            <a:ext cx="2430965" cy="96821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Один раз в четыре года</a:t>
            </a:r>
            <a:endParaRPr lang="ru-RU" b="1" dirty="0">
              <a:solidFill>
                <a:schemeClr val="tx1"/>
              </a:solidFill>
            </a:endParaRPr>
          </a:p>
        </p:txBody>
      </p:sp>
      <p:sp>
        <p:nvSpPr>
          <p:cNvPr id="26" name="Овал 25"/>
          <p:cNvSpPr/>
          <p:nvPr/>
        </p:nvSpPr>
        <p:spPr>
          <a:xfrm>
            <a:off x="468351" y="5508702"/>
            <a:ext cx="3256156" cy="109282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rPr>
              <a:t>При одновременном </a:t>
            </a:r>
            <a:r>
              <a:rPr lang="ru-RU" sz="1400" b="1" dirty="0" smtClean="0">
                <a:solidFill>
                  <a:schemeClr val="tx1"/>
                </a:solidFill>
              </a:rPr>
              <a:t>наличии </a:t>
            </a:r>
            <a:r>
              <a:rPr lang="ru-RU" sz="1400" b="1" dirty="0">
                <a:solidFill>
                  <a:schemeClr val="tx1"/>
                </a:solidFill>
              </a:rPr>
              <a:t>вышеуказанных критериев</a:t>
            </a:r>
          </a:p>
        </p:txBody>
      </p:sp>
      <p:sp>
        <p:nvSpPr>
          <p:cNvPr id="27" name="Овал 26"/>
          <p:cNvSpPr/>
          <p:nvPr/>
        </p:nvSpPr>
        <p:spPr>
          <a:xfrm>
            <a:off x="5461823" y="5621368"/>
            <a:ext cx="2535569" cy="86979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Высокий риск</a:t>
            </a:r>
          </a:p>
        </p:txBody>
      </p:sp>
      <p:sp>
        <p:nvSpPr>
          <p:cNvPr id="28" name="Овал 27"/>
          <p:cNvSpPr/>
          <p:nvPr/>
        </p:nvSpPr>
        <p:spPr>
          <a:xfrm>
            <a:off x="9001775" y="5477921"/>
            <a:ext cx="2316713" cy="107455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Один раз в три года</a:t>
            </a:r>
          </a:p>
        </p:txBody>
      </p:sp>
      <p:sp>
        <p:nvSpPr>
          <p:cNvPr id="29" name="Стрелка вправо 28"/>
          <p:cNvSpPr/>
          <p:nvPr/>
        </p:nvSpPr>
        <p:spPr>
          <a:xfrm>
            <a:off x="4059041" y="4495880"/>
            <a:ext cx="1045721" cy="340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Стрелка вправо 29"/>
          <p:cNvSpPr/>
          <p:nvPr/>
        </p:nvSpPr>
        <p:spPr>
          <a:xfrm>
            <a:off x="4070304" y="5926851"/>
            <a:ext cx="1045721" cy="340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Стрелка вправо 30"/>
          <p:cNvSpPr/>
          <p:nvPr/>
        </p:nvSpPr>
        <p:spPr>
          <a:xfrm>
            <a:off x="8134182" y="5795825"/>
            <a:ext cx="730803" cy="5185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729467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60060" y="274637"/>
            <a:ext cx="10422340" cy="1325564"/>
          </a:xfrm>
        </p:spPr>
        <p:txBody>
          <a:bodyPr>
            <a:noAutofit/>
          </a:bodyPr>
          <a:lstStyle/>
          <a:p>
            <a:r>
              <a:rPr lang="ru-RU" sz="3200" dirty="0"/>
              <a:t/>
            </a:r>
            <a:br>
              <a:rPr lang="ru-RU" sz="3200" dirty="0"/>
            </a:br>
            <a:r>
              <a:rPr lang="ru-RU" sz="2133" b="1" dirty="0">
                <a:solidFill>
                  <a:srgbClr val="A88000"/>
                </a:solidFill>
                <a:latin typeface="Times New Roman" pitchFamily="18" charset="0"/>
                <a:ea typeface="+mn-ea"/>
                <a:cs typeface="Times New Roman" pitchFamily="18" charset="0"/>
              </a:rPr>
              <a:t>ФЕДЕРАЛЬНЫЙ ЗАКОН ОТ 29.12.2012 № 273-ФЗ</a:t>
            </a:r>
            <a:br>
              <a:rPr lang="ru-RU" sz="2133" b="1" dirty="0">
                <a:solidFill>
                  <a:srgbClr val="A88000"/>
                </a:solidFill>
                <a:latin typeface="Times New Roman" pitchFamily="18" charset="0"/>
                <a:ea typeface="+mn-ea"/>
                <a:cs typeface="Times New Roman" pitchFamily="18" charset="0"/>
              </a:rPr>
            </a:br>
            <a:r>
              <a:rPr lang="ru-RU" sz="2133" b="1" dirty="0">
                <a:solidFill>
                  <a:srgbClr val="A88000"/>
                </a:solidFill>
                <a:latin typeface="Times New Roman" pitchFamily="18" charset="0"/>
                <a:ea typeface="+mn-ea"/>
                <a:cs typeface="Times New Roman" pitchFamily="18" charset="0"/>
              </a:rPr>
              <a:t>«ОБ ОБРАЗОВАНИИ В РОССИЙСКОЙ ФЕДЕРАЦИИ»</a:t>
            </a:r>
            <a:br>
              <a:rPr lang="ru-RU" sz="2133" b="1" dirty="0">
                <a:solidFill>
                  <a:srgbClr val="A88000"/>
                </a:solidFill>
                <a:latin typeface="Times New Roman" pitchFamily="18" charset="0"/>
                <a:ea typeface="+mn-ea"/>
                <a:cs typeface="Times New Roman" pitchFamily="18" charset="0"/>
              </a:rPr>
            </a:br>
            <a:r>
              <a:rPr lang="ru-RU" sz="2133" b="1" dirty="0">
                <a:solidFill>
                  <a:srgbClr val="A88000"/>
                </a:solidFill>
                <a:latin typeface="Times New Roman" pitchFamily="18" charset="0"/>
                <a:ea typeface="+mn-ea"/>
                <a:cs typeface="Times New Roman" pitchFamily="18" charset="0"/>
              </a:rPr>
              <a:t>СТАТЬЯ 93. ГОСУДАРСТВЕННЫЙ КОНТРОЛЬ (НАДЗОР) В СФЕРЕ ОБРАЗОВАНИЯ</a:t>
            </a:r>
            <a:br>
              <a:rPr lang="ru-RU" sz="2133" b="1" dirty="0">
                <a:solidFill>
                  <a:srgbClr val="A88000"/>
                </a:solidFill>
                <a:latin typeface="Times New Roman" pitchFamily="18" charset="0"/>
                <a:ea typeface="+mn-ea"/>
                <a:cs typeface="Times New Roman" pitchFamily="18" charset="0"/>
              </a:rPr>
            </a:br>
            <a:endParaRPr lang="ru-RU" sz="2133" b="1" dirty="0">
              <a:solidFill>
                <a:srgbClr val="A88000"/>
              </a:solidFill>
              <a:latin typeface="Times New Roman" pitchFamily="18" charset="0"/>
              <a:ea typeface="+mn-ea"/>
              <a:cs typeface="Times New Roman" pitchFamily="18" charset="0"/>
            </a:endParaRPr>
          </a:p>
        </p:txBody>
      </p:sp>
      <p:sp>
        <p:nvSpPr>
          <p:cNvPr id="3" name="Объект 2"/>
          <p:cNvSpPr>
            <a:spLocks noGrp="1"/>
          </p:cNvSpPr>
          <p:nvPr>
            <p:ph idx="1"/>
          </p:nvPr>
        </p:nvSpPr>
        <p:spPr>
          <a:xfrm>
            <a:off x="696036" y="1600201"/>
            <a:ext cx="10886364" cy="5128145"/>
          </a:xfrm>
        </p:spPr>
        <p:txBody>
          <a:bodyPr>
            <a:normAutofit fontScale="25000" lnSpcReduction="20000"/>
          </a:bodyPr>
          <a:lstStyle/>
          <a:p>
            <a:endParaRPr lang="ru-RU" dirty="0"/>
          </a:p>
          <a:p>
            <a:pPr marL="0" indent="0">
              <a:buNone/>
            </a:pPr>
            <a:r>
              <a:rPr lang="ru-RU" sz="6400" u="sng" dirty="0" smtClean="0">
                <a:solidFill>
                  <a:schemeClr val="accent1">
                    <a:lumMod val="50000"/>
                  </a:schemeClr>
                </a:solidFill>
                <a:latin typeface="Times New Roman" panose="02020603050405020304" pitchFamily="18" charset="0"/>
                <a:cs typeface="Times New Roman" panose="02020603050405020304" pitchFamily="18" charset="0"/>
              </a:rPr>
              <a:t>в </a:t>
            </a:r>
            <a:r>
              <a:rPr lang="ru-RU" sz="6400" u="sng" dirty="0">
                <a:solidFill>
                  <a:schemeClr val="accent1">
                    <a:lumMod val="50000"/>
                  </a:schemeClr>
                </a:solidFill>
                <a:latin typeface="Times New Roman" panose="02020603050405020304" pitchFamily="18" charset="0"/>
                <a:cs typeface="Times New Roman" panose="02020603050405020304" pitchFamily="18" charset="0"/>
              </a:rPr>
              <a:t>ред. Федерального закона от 11.06.2021 </a:t>
            </a:r>
            <a:r>
              <a:rPr lang="ru-RU" sz="6400" u="sng" dirty="0" smtClean="0">
                <a:solidFill>
                  <a:schemeClr val="accent1">
                    <a:lumMod val="50000"/>
                  </a:schemeClr>
                </a:solidFill>
                <a:latin typeface="Times New Roman" panose="02020603050405020304" pitchFamily="18" charset="0"/>
                <a:cs typeface="Times New Roman" panose="02020603050405020304" pitchFamily="18" charset="0"/>
              </a:rPr>
              <a:t>№ 170-ФЗ</a:t>
            </a:r>
            <a:endParaRPr lang="ru-RU" sz="6400" u="sng" dirty="0">
              <a:solidFill>
                <a:schemeClr val="accent1">
                  <a:lumMod val="50000"/>
                </a:schemeClr>
              </a:solidFill>
              <a:latin typeface="Times New Roman" panose="02020603050405020304" pitchFamily="18" charset="0"/>
              <a:cs typeface="Times New Roman" panose="02020603050405020304" pitchFamily="18" charset="0"/>
            </a:endParaRPr>
          </a:p>
          <a:p>
            <a:endParaRPr lang="ru-RU" dirty="0">
              <a:solidFill>
                <a:schemeClr val="accent1">
                  <a:lumMod val="50000"/>
                </a:schemeClr>
              </a:solidFill>
            </a:endParaRPr>
          </a:p>
          <a:p>
            <a:pPr marL="0" indent="0" algn="just">
              <a:buNone/>
            </a:pPr>
            <a:r>
              <a:rPr lang="ru-RU" sz="7200" dirty="0">
                <a:solidFill>
                  <a:schemeClr val="accent1">
                    <a:lumMod val="50000"/>
                  </a:schemeClr>
                </a:solidFill>
                <a:latin typeface="Times New Roman" panose="02020603050405020304" pitchFamily="18" charset="0"/>
                <a:cs typeface="Times New Roman" panose="02020603050405020304" pitchFamily="18" charset="0"/>
              </a:rPr>
              <a:t>1. Государственный контроль (надзор) в сфере образования включает в себя федеральный государственный контроль (надзор) в сфере образования, государственный контроль (надзор) за реализацией органами исполнительной власти субъектов Российской Федерации полномочий в сфере образования, государственный контроль (надзор) за реализацией органами местного самоуправления полномочий в сфере образования.</a:t>
            </a:r>
          </a:p>
          <a:p>
            <a:pPr marL="0" indent="0" algn="just">
              <a:buNone/>
            </a:pPr>
            <a:r>
              <a:rPr lang="ru-RU" sz="7200" dirty="0">
                <a:solidFill>
                  <a:schemeClr val="accent1">
                    <a:lumMod val="50000"/>
                  </a:schemeClr>
                </a:solidFill>
                <a:latin typeface="Times New Roman" panose="02020603050405020304" pitchFamily="18" charset="0"/>
                <a:cs typeface="Times New Roman" panose="02020603050405020304" pitchFamily="18" charset="0"/>
              </a:rPr>
              <a:t>2. Федеральный государственный контроль (надзор) в сфере образования осуществляется уполномоченным федеральным органом исполнительной власти и органами исполнительной власти субъектов Российской Федерации, осуществляющими переданные Российской Федерацией полномочия по федеральному государственному контролю (надзору) в сфере образования (далее - органы по контролю (надзору) в сфере образования).</a:t>
            </a:r>
          </a:p>
          <a:p>
            <a:pPr marL="0" indent="0" algn="just">
              <a:buNone/>
            </a:pPr>
            <a:r>
              <a:rPr lang="ru-RU" sz="7200" dirty="0">
                <a:solidFill>
                  <a:schemeClr val="accent1">
                    <a:lumMod val="50000"/>
                  </a:schemeClr>
                </a:solidFill>
                <a:latin typeface="Times New Roman" panose="02020603050405020304" pitchFamily="18" charset="0"/>
                <a:cs typeface="Times New Roman" panose="02020603050405020304" pitchFamily="18" charset="0"/>
              </a:rPr>
              <a:t>3. Предметом федерального государственного контроля (надзора) в сфере образования являются:</a:t>
            </a:r>
          </a:p>
          <a:p>
            <a:pPr marL="0" indent="0" algn="just">
              <a:buNone/>
            </a:pPr>
            <a:r>
              <a:rPr lang="ru-RU" sz="7200" dirty="0">
                <a:solidFill>
                  <a:schemeClr val="accent1">
                    <a:lumMod val="50000"/>
                  </a:schemeClr>
                </a:solidFill>
                <a:latin typeface="Times New Roman" panose="02020603050405020304" pitchFamily="18" charset="0"/>
                <a:cs typeface="Times New Roman" panose="02020603050405020304" pitchFamily="18" charset="0"/>
              </a:rPr>
              <a:t>1) </a:t>
            </a:r>
            <a:r>
              <a:rPr lang="ru-RU" sz="7200" b="1" dirty="0">
                <a:solidFill>
                  <a:schemeClr val="accent1">
                    <a:lumMod val="50000"/>
                  </a:schemeClr>
                </a:solidFill>
                <a:latin typeface="Times New Roman" panose="02020603050405020304" pitchFamily="18" charset="0"/>
                <a:cs typeface="Times New Roman" panose="02020603050405020304" pitchFamily="18" charset="0"/>
              </a:rPr>
              <a:t>соблюдение обязательных требований,</a:t>
            </a:r>
            <a:r>
              <a:rPr lang="ru-RU" sz="7200" dirty="0">
                <a:solidFill>
                  <a:schemeClr val="accent1">
                    <a:lumMod val="50000"/>
                  </a:schemeClr>
                </a:solidFill>
                <a:latin typeface="Times New Roman" panose="02020603050405020304" pitchFamily="18" charset="0"/>
                <a:cs typeface="Times New Roman" panose="02020603050405020304" pitchFamily="18" charset="0"/>
              </a:rPr>
              <a:t> установленных законодательством об образовании, в том числе лицензионных требований к образовательной деятельности и требований, </a:t>
            </a:r>
            <a:r>
              <a:rPr lang="ru-RU" sz="7200" b="1" dirty="0">
                <a:solidFill>
                  <a:schemeClr val="accent1">
                    <a:lumMod val="50000"/>
                  </a:schemeClr>
                </a:solidFill>
                <a:latin typeface="Times New Roman" panose="02020603050405020304" pitchFamily="18" charset="0"/>
                <a:cs typeface="Times New Roman" panose="02020603050405020304" pitchFamily="18" charset="0"/>
              </a:rPr>
              <a:t>установленных федеральными государственными образовательными стандартами, и требований к выполнению аккредитационных показателей;</a:t>
            </a:r>
          </a:p>
          <a:p>
            <a:pPr marL="0" indent="0" algn="just">
              <a:buNone/>
            </a:pPr>
            <a:r>
              <a:rPr lang="ru-RU" sz="7200" dirty="0">
                <a:solidFill>
                  <a:schemeClr val="accent1">
                    <a:lumMod val="50000"/>
                  </a:schemeClr>
                </a:solidFill>
                <a:latin typeface="Times New Roman" panose="02020603050405020304" pitchFamily="18" charset="0"/>
                <a:cs typeface="Times New Roman" panose="02020603050405020304" pitchFamily="18" charset="0"/>
              </a:rPr>
              <a:t>2) соблюдение требований по обеспечению доступности для инвалидов объектов социальной, инженерной и транспортной инфраструктур и предоставляемых услуг;</a:t>
            </a:r>
          </a:p>
          <a:p>
            <a:pPr marL="0" indent="0" algn="just">
              <a:buNone/>
            </a:pPr>
            <a:r>
              <a:rPr lang="ru-RU" sz="7200" dirty="0">
                <a:solidFill>
                  <a:schemeClr val="accent1">
                    <a:lumMod val="50000"/>
                  </a:schemeClr>
                </a:solidFill>
                <a:latin typeface="Times New Roman" panose="02020603050405020304" pitchFamily="18" charset="0"/>
                <a:cs typeface="Times New Roman" panose="02020603050405020304" pitchFamily="18" charset="0"/>
              </a:rPr>
              <a:t>3) исполнение решений, принимаемых по результатам контрольных (надзорных) мероприятий.</a:t>
            </a:r>
          </a:p>
          <a:p>
            <a:pPr algn="just"/>
            <a:endParaRPr lang="ru-RU" sz="7200" dirty="0"/>
          </a:p>
        </p:txBody>
      </p:sp>
      <p:pic>
        <p:nvPicPr>
          <p:cNvPr id="4" name="Рисунок 3"/>
          <p:cNvPicPr/>
          <p:nvPr/>
        </p:nvPicPr>
        <p:blipFill>
          <a:blip r:embed="rId2" cstate="print">
            <a:lum contrast="12000"/>
          </a:blip>
          <a:srcRect l="5005"/>
          <a:stretch>
            <a:fillRect/>
          </a:stretch>
        </p:blipFill>
        <p:spPr bwMode="auto">
          <a:xfrm>
            <a:off x="285712" y="285729"/>
            <a:ext cx="721725" cy="935027"/>
          </a:xfrm>
          <a:prstGeom prst="rect">
            <a:avLst/>
          </a:prstGeom>
          <a:noFill/>
          <a:ln w="9525">
            <a:noFill/>
            <a:miter lim="800000"/>
            <a:headEnd/>
            <a:tailEnd/>
          </a:ln>
        </p:spPr>
      </p:pic>
    </p:spTree>
    <p:extLst>
      <p:ext uri="{BB962C8B-B14F-4D97-AF65-F5344CB8AC3E}">
        <p14:creationId xmlns:p14="http://schemas.microsoft.com/office/powerpoint/2010/main" val="8154558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63388" y="172393"/>
            <a:ext cx="829128" cy="1030313"/>
          </a:xfrm>
          <a:prstGeom prst="rect">
            <a:avLst/>
          </a:prstGeom>
        </p:spPr>
      </p:pic>
      <p:sp>
        <p:nvSpPr>
          <p:cNvPr id="3" name="Прямоугольник 2"/>
          <p:cNvSpPr/>
          <p:nvPr/>
        </p:nvSpPr>
        <p:spPr>
          <a:xfrm>
            <a:off x="3713579" y="502883"/>
            <a:ext cx="4809458" cy="369332"/>
          </a:xfrm>
          <a:prstGeom prst="rect">
            <a:avLst/>
          </a:prstGeom>
        </p:spPr>
        <p:txBody>
          <a:bodyPr wrap="none">
            <a:spAutoFit/>
          </a:bodyPr>
          <a:lstStyle/>
          <a:p>
            <a:pPr algn="ctr"/>
            <a:r>
              <a:rPr lang="ru-RU" b="1" dirty="0" smtClean="0">
                <a:solidFill>
                  <a:srgbClr val="CCAF0A">
                    <a:lumMod val="75000"/>
                  </a:srgbClr>
                </a:solidFill>
                <a:latin typeface="Times New Roman" pitchFamily="18" charset="0"/>
                <a:cs typeface="Times New Roman" pitchFamily="18" charset="0"/>
              </a:rPr>
              <a:t>ПРОФИЛАКТИЧЕСКИЕ МЕРОПРИЯТИЯ</a:t>
            </a:r>
            <a:endParaRPr lang="ru-RU" b="1" dirty="0">
              <a:solidFill>
                <a:srgbClr val="CCAF0A">
                  <a:lumMod val="75000"/>
                </a:srgbClr>
              </a:solidFill>
              <a:latin typeface="Times New Roman" pitchFamily="18" charset="0"/>
              <a:cs typeface="Times New Roman" pitchFamily="18" charset="0"/>
            </a:endParaRPr>
          </a:p>
        </p:txBody>
      </p:sp>
      <p:sp>
        <p:nvSpPr>
          <p:cNvPr id="4" name="Прямоугольник 3"/>
          <p:cNvSpPr/>
          <p:nvPr/>
        </p:nvSpPr>
        <p:spPr>
          <a:xfrm>
            <a:off x="1492517" y="1202706"/>
            <a:ext cx="10026694" cy="1200329"/>
          </a:xfrm>
          <a:prstGeom prst="rect">
            <a:avLst/>
          </a:prstGeom>
        </p:spPr>
        <p:txBody>
          <a:bodyPr wrap="square">
            <a:spAutoFit/>
          </a:bodyPr>
          <a:lstStyle/>
          <a:p>
            <a:pPr algn="ctr" defTabSz="1219050"/>
            <a:r>
              <a:rPr lang="ru-RU" sz="2400" dirty="0">
                <a:solidFill>
                  <a:srgbClr val="002060"/>
                </a:solidFill>
                <a:latin typeface="Bahnschrift SemiBold Condensed" panose="020B0502040204020203" pitchFamily="34" charset="0"/>
              </a:rPr>
              <a:t>Программа профилактики рисков причинения вреда (ущерба) охраняемым законом </a:t>
            </a:r>
            <a:r>
              <a:rPr lang="ru-RU" sz="2400" dirty="0" smtClean="0">
                <a:solidFill>
                  <a:srgbClr val="002060"/>
                </a:solidFill>
                <a:latin typeface="Bahnschrift SemiBold Condensed" panose="020B0502040204020203" pitchFamily="34" charset="0"/>
              </a:rPr>
              <a:t>ценностям (</a:t>
            </a:r>
            <a:r>
              <a:rPr lang="ru-RU" sz="2400" b="1" dirty="0">
                <a:solidFill>
                  <a:srgbClr val="002060"/>
                </a:solidFill>
                <a:latin typeface="Bahnschrift SemiBold Condensed" panose="020B0502040204020203" pitchFamily="34" charset="0"/>
              </a:rPr>
              <a:t>утверждается Министерством образования Тверской области </a:t>
            </a:r>
            <a:r>
              <a:rPr lang="ru-RU" sz="2400" b="1" dirty="0" smtClean="0">
                <a:solidFill>
                  <a:srgbClr val="002060"/>
                </a:solidFill>
                <a:latin typeface="Bahnschrift SemiBold Condensed" panose="020B0502040204020203" pitchFamily="34" charset="0"/>
              </a:rPr>
              <a:t>ежегодно</a:t>
            </a:r>
            <a:r>
              <a:rPr lang="ru-RU" sz="2400" dirty="0" smtClean="0">
                <a:solidFill>
                  <a:srgbClr val="002060"/>
                </a:solidFill>
                <a:latin typeface="Bahnschrift SemiBold Condensed" panose="020B0502040204020203" pitchFamily="34" charset="0"/>
              </a:rPr>
              <a:t>)</a:t>
            </a:r>
            <a:endParaRPr lang="ru-RU" sz="2400" dirty="0">
              <a:solidFill>
                <a:srgbClr val="002060"/>
              </a:solidFill>
              <a:latin typeface="Bahnschrift SemiBold Condensed" panose="020B0502040204020203" pitchFamily="34" charset="0"/>
            </a:endParaRPr>
          </a:p>
          <a:p>
            <a:pPr algn="ctr" defTabSz="1219050"/>
            <a:endParaRPr lang="ru-RU" sz="2400" dirty="0">
              <a:solidFill>
                <a:srgbClr val="002060"/>
              </a:solidFill>
              <a:latin typeface="Bahnschrift SemiBold Condensed" panose="020B0502040204020203" pitchFamily="34" charset="0"/>
            </a:endParaRPr>
          </a:p>
        </p:txBody>
      </p:sp>
      <p:sp>
        <p:nvSpPr>
          <p:cNvPr id="8" name="Прямоугольник 7"/>
          <p:cNvSpPr/>
          <p:nvPr/>
        </p:nvSpPr>
        <p:spPr>
          <a:xfrm>
            <a:off x="3055930" y="2529990"/>
            <a:ext cx="5497551" cy="407072"/>
          </a:xfrm>
          <a:prstGeom prst="rect">
            <a:avLst/>
          </a:prstGeom>
          <a:solidFill>
            <a:srgbClr val="FFFFFF"/>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cs typeface="Times New Roman" panose="02020603050405020304" pitchFamily="18" charset="0"/>
              </a:rPr>
              <a:t>Профилактические мероприятия</a:t>
            </a:r>
            <a:endParaRPr lang="ru-RU" b="1" dirty="0">
              <a:solidFill>
                <a:schemeClr val="tx1"/>
              </a:solidFill>
              <a:cs typeface="Times New Roman" panose="02020603050405020304" pitchFamily="18" charset="0"/>
            </a:endParaRPr>
          </a:p>
        </p:txBody>
      </p:sp>
      <p:sp>
        <p:nvSpPr>
          <p:cNvPr id="10" name="Прямоугольник 9"/>
          <p:cNvSpPr/>
          <p:nvPr/>
        </p:nvSpPr>
        <p:spPr>
          <a:xfrm>
            <a:off x="399696" y="3284034"/>
            <a:ext cx="2185639" cy="74713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Информирование</a:t>
            </a:r>
            <a:endParaRPr lang="ru-RU" b="1" dirty="0">
              <a:solidFill>
                <a:schemeClr val="tx1"/>
              </a:solidFill>
            </a:endParaRPr>
          </a:p>
        </p:txBody>
      </p:sp>
      <p:sp>
        <p:nvSpPr>
          <p:cNvPr id="11" name="Прямоугольник 10"/>
          <p:cNvSpPr/>
          <p:nvPr/>
        </p:nvSpPr>
        <p:spPr>
          <a:xfrm>
            <a:off x="2442117" y="4388004"/>
            <a:ext cx="2509023" cy="1064941"/>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Обобщение правоприменительной практики</a:t>
            </a:r>
            <a:endParaRPr lang="ru-RU" b="1" dirty="0">
              <a:solidFill>
                <a:schemeClr val="tx1"/>
              </a:solidFill>
            </a:endParaRPr>
          </a:p>
        </p:txBody>
      </p:sp>
      <p:sp>
        <p:nvSpPr>
          <p:cNvPr id="12" name="Прямоугольник 11"/>
          <p:cNvSpPr/>
          <p:nvPr/>
        </p:nvSpPr>
        <p:spPr>
          <a:xfrm>
            <a:off x="5552434" y="3657600"/>
            <a:ext cx="2086151" cy="103706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Объявление предостережения</a:t>
            </a:r>
            <a:endParaRPr lang="ru-RU" b="1" dirty="0">
              <a:solidFill>
                <a:schemeClr val="tx1"/>
              </a:solidFill>
            </a:endParaRPr>
          </a:p>
        </p:txBody>
      </p:sp>
      <p:sp>
        <p:nvSpPr>
          <p:cNvPr id="13" name="Прямоугольник 12"/>
          <p:cNvSpPr/>
          <p:nvPr/>
        </p:nvSpPr>
        <p:spPr>
          <a:xfrm>
            <a:off x="8132034" y="4388004"/>
            <a:ext cx="2227449" cy="72483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Консультирование</a:t>
            </a:r>
            <a:endParaRPr lang="ru-RU" b="1" dirty="0">
              <a:solidFill>
                <a:schemeClr val="tx1"/>
              </a:solidFill>
            </a:endParaRPr>
          </a:p>
        </p:txBody>
      </p:sp>
      <p:sp>
        <p:nvSpPr>
          <p:cNvPr id="14" name="Прямоугольник 13"/>
          <p:cNvSpPr/>
          <p:nvPr/>
        </p:nvSpPr>
        <p:spPr>
          <a:xfrm>
            <a:off x="9468377" y="2620484"/>
            <a:ext cx="2185639" cy="118484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Профилактический визит</a:t>
            </a:r>
            <a:endParaRPr lang="ru-RU" b="1" dirty="0">
              <a:solidFill>
                <a:schemeClr val="tx1"/>
              </a:solidFill>
            </a:endParaRPr>
          </a:p>
        </p:txBody>
      </p:sp>
      <p:cxnSp>
        <p:nvCxnSpPr>
          <p:cNvPr id="16" name="Прямая со стрелкой 15"/>
          <p:cNvCxnSpPr>
            <a:stCxn id="8" idx="1"/>
          </p:cNvCxnSpPr>
          <p:nvPr/>
        </p:nvCxnSpPr>
        <p:spPr>
          <a:xfrm flipH="1">
            <a:off x="2207941" y="2733526"/>
            <a:ext cx="847989" cy="55050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Прямая со стрелкой 17"/>
          <p:cNvCxnSpPr>
            <a:endCxn id="11" idx="0"/>
          </p:cNvCxnSpPr>
          <p:nvPr/>
        </p:nvCxnSpPr>
        <p:spPr>
          <a:xfrm>
            <a:off x="3691054" y="2932771"/>
            <a:ext cx="5575" cy="14552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Прямая со стрелкой 26"/>
          <p:cNvCxnSpPr/>
          <p:nvPr/>
        </p:nvCxnSpPr>
        <p:spPr>
          <a:xfrm>
            <a:off x="6724185" y="2932771"/>
            <a:ext cx="0" cy="7248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Прямая со стрелкой 31"/>
          <p:cNvCxnSpPr/>
          <p:nvPr/>
        </p:nvCxnSpPr>
        <p:spPr>
          <a:xfrm>
            <a:off x="7638585" y="2932771"/>
            <a:ext cx="1170878" cy="14552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Прямая со стрелкой 35"/>
          <p:cNvCxnSpPr>
            <a:stCxn id="8" idx="3"/>
            <a:endCxn id="14" idx="1"/>
          </p:cNvCxnSpPr>
          <p:nvPr/>
        </p:nvCxnSpPr>
        <p:spPr>
          <a:xfrm>
            <a:off x="8553481" y="2733526"/>
            <a:ext cx="914896" cy="47938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32409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763749" y="239519"/>
            <a:ext cx="829128" cy="1030313"/>
          </a:xfrm>
          <a:prstGeom prst="rect">
            <a:avLst/>
          </a:prstGeom>
        </p:spPr>
      </p:pic>
      <p:sp>
        <p:nvSpPr>
          <p:cNvPr id="3" name="Прямоугольник 2"/>
          <p:cNvSpPr/>
          <p:nvPr/>
        </p:nvSpPr>
        <p:spPr>
          <a:xfrm>
            <a:off x="1592877" y="431511"/>
            <a:ext cx="8666245" cy="646331"/>
          </a:xfrm>
          <a:prstGeom prst="rect">
            <a:avLst/>
          </a:prstGeom>
        </p:spPr>
        <p:txBody>
          <a:bodyPr wrap="square">
            <a:spAutoFit/>
          </a:bodyPr>
          <a:lstStyle/>
          <a:p>
            <a:pPr algn="ctr"/>
            <a:r>
              <a:rPr lang="ru-RU" b="1" dirty="0" smtClean="0">
                <a:solidFill>
                  <a:srgbClr val="CCAF0A">
                    <a:lumMod val="75000"/>
                  </a:srgbClr>
                </a:solidFill>
                <a:latin typeface="Times New Roman" pitchFamily="18" charset="0"/>
                <a:cs typeface="Times New Roman" pitchFamily="18" charset="0"/>
              </a:rPr>
              <a:t>МЕТОДИЧЕСКАЯ ПОДДЕРЖКА ОБРАЗОВАТЕЛЬНЫХ ОРГАНИЗАЦИЙ В ПЕРИОД ВНЕДРЕНИЯ ОБНОВЛЕННЫХ ФГОС</a:t>
            </a:r>
            <a:endParaRPr lang="ru-RU" b="1" dirty="0">
              <a:solidFill>
                <a:srgbClr val="CCAF0A">
                  <a:lumMod val="75000"/>
                </a:srgbClr>
              </a:solidFill>
              <a:latin typeface="Times New Roman" pitchFamily="18" charset="0"/>
              <a:cs typeface="Times New Roman" pitchFamily="18" charset="0"/>
            </a:endParaRPr>
          </a:p>
        </p:txBody>
      </p:sp>
      <p:pic>
        <p:nvPicPr>
          <p:cNvPr id="5" name="Рисунок 4"/>
          <p:cNvPicPr>
            <a:picLocks noChangeAspect="1"/>
          </p:cNvPicPr>
          <p:nvPr/>
        </p:nvPicPr>
        <p:blipFill>
          <a:blip r:embed="rId3"/>
          <a:stretch>
            <a:fillRect/>
          </a:stretch>
        </p:blipFill>
        <p:spPr>
          <a:xfrm>
            <a:off x="6746488" y="1077842"/>
            <a:ext cx="4884234" cy="5679797"/>
          </a:xfrm>
          <a:prstGeom prst="rect">
            <a:avLst/>
          </a:prstGeom>
        </p:spPr>
      </p:pic>
      <p:graphicFrame>
        <p:nvGraphicFramePr>
          <p:cNvPr id="6" name="Таблица 5"/>
          <p:cNvGraphicFramePr>
            <a:graphicFrameLocks noGrp="1"/>
          </p:cNvGraphicFramePr>
          <p:nvPr>
            <p:extLst/>
          </p:nvPr>
        </p:nvGraphicFramePr>
        <p:xfrm>
          <a:off x="663388" y="1738823"/>
          <a:ext cx="5525539" cy="982075"/>
        </p:xfrm>
        <a:graphic>
          <a:graphicData uri="http://schemas.openxmlformats.org/drawingml/2006/table">
            <a:tbl>
              <a:tblPr firstRow="1" bandRow="1">
                <a:tableStyleId>{5C22544A-7EE6-4342-B048-85BDC9FD1C3A}</a:tableStyleId>
              </a:tblPr>
              <a:tblGrid>
                <a:gridCol w="5525539">
                  <a:extLst>
                    <a:ext uri="{9D8B030D-6E8A-4147-A177-3AD203B41FA5}">
                      <a16:colId xmlns:a16="http://schemas.microsoft.com/office/drawing/2014/main" val="1955430306"/>
                    </a:ext>
                  </a:extLst>
                </a:gridCol>
              </a:tblGrid>
              <a:tr h="982075">
                <a:tc>
                  <a:txBody>
                    <a:bodyPr/>
                    <a:lstStyle/>
                    <a:p>
                      <a:pPr marL="0" algn="ctr" defTabSz="1219050" rtl="0" eaLnBrk="1" latinLnBrk="0" hangingPunct="1"/>
                      <a:r>
                        <a:rPr lang="ru-RU" sz="2400" kern="1200" dirty="0" smtClean="0">
                          <a:solidFill>
                            <a:srgbClr val="002060"/>
                          </a:solidFill>
                          <a:latin typeface="Bahnschrift SemiBold Condensed" panose="020B0502040204020203" pitchFamily="34" charset="0"/>
                          <a:ea typeface="+mn-ea"/>
                          <a:cs typeface="+mn-cs"/>
                        </a:rPr>
                        <a:t>Портал «Единое содержание общего образования»</a:t>
                      </a:r>
                    </a:p>
                    <a:p>
                      <a:pPr marL="0" algn="ctr" defTabSz="1219050" rtl="0" eaLnBrk="1" latinLnBrk="0" hangingPunct="1"/>
                      <a:r>
                        <a:rPr lang="en-US" sz="2400" kern="1200" dirty="0" smtClean="0">
                          <a:solidFill>
                            <a:srgbClr val="002060"/>
                          </a:solidFill>
                          <a:latin typeface="Bahnschrift SemiBold Condensed" panose="020B0502040204020203" pitchFamily="34" charset="0"/>
                          <a:ea typeface="+mn-ea"/>
                          <a:cs typeface="+mn-cs"/>
                        </a:rPr>
                        <a:t>https://edsoo.ru/</a:t>
                      </a:r>
                      <a:endParaRPr lang="ru-RU" sz="2400" kern="1200" dirty="0">
                        <a:solidFill>
                          <a:srgbClr val="002060"/>
                        </a:solidFill>
                        <a:latin typeface="Bahnschrift SemiBold Condensed" panose="020B0502040204020203" pitchFamily="34" charset="0"/>
                        <a:ea typeface="+mn-ea"/>
                        <a:cs typeface="+mn-cs"/>
                      </a:endParaRPr>
                    </a:p>
                  </a:txBody>
                  <a:tcPr>
                    <a:noFill/>
                  </a:tcPr>
                </a:tc>
                <a:extLst>
                  <a:ext uri="{0D108BD9-81ED-4DB2-BD59-A6C34878D82A}">
                    <a16:rowId xmlns:a16="http://schemas.microsoft.com/office/drawing/2014/main" val="2593329858"/>
                  </a:ext>
                </a:extLst>
              </a:tr>
            </a:tbl>
          </a:graphicData>
        </a:graphic>
      </p:graphicFrame>
      <p:graphicFrame>
        <p:nvGraphicFramePr>
          <p:cNvPr id="7" name="Таблица 6"/>
          <p:cNvGraphicFramePr>
            <a:graphicFrameLocks noGrp="1"/>
          </p:cNvGraphicFramePr>
          <p:nvPr>
            <p:extLst/>
          </p:nvPr>
        </p:nvGraphicFramePr>
        <p:xfrm>
          <a:off x="423746" y="2732688"/>
          <a:ext cx="6166625" cy="1839311"/>
        </p:xfrm>
        <a:graphic>
          <a:graphicData uri="http://schemas.openxmlformats.org/drawingml/2006/table">
            <a:tbl>
              <a:tblPr firstRow="1" bandRow="1">
                <a:tableStyleId>{5C22544A-7EE6-4342-B048-85BDC9FD1C3A}</a:tableStyleId>
              </a:tblPr>
              <a:tblGrid>
                <a:gridCol w="6166625">
                  <a:extLst>
                    <a:ext uri="{9D8B030D-6E8A-4147-A177-3AD203B41FA5}">
                      <a16:colId xmlns:a16="http://schemas.microsoft.com/office/drawing/2014/main" val="1629583205"/>
                    </a:ext>
                  </a:extLst>
                </a:gridCol>
              </a:tblGrid>
              <a:tr h="1839311">
                <a:tc>
                  <a:txBody>
                    <a:bodyPr/>
                    <a:lstStyle/>
                    <a:p>
                      <a:pPr marL="0" algn="ctr" defTabSz="1219050" rtl="0" eaLnBrk="1" latinLnBrk="0" hangingPunct="1"/>
                      <a:endParaRPr lang="ru-RU" sz="2400" b="1" kern="1200" dirty="0" smtClean="0">
                        <a:solidFill>
                          <a:srgbClr val="002060"/>
                        </a:solidFill>
                        <a:latin typeface="Bahnschrift SemiBold Condensed" panose="020B0502040204020203" pitchFamily="34" charset="0"/>
                        <a:ea typeface="+mn-ea"/>
                        <a:cs typeface="+mn-cs"/>
                      </a:endParaRPr>
                    </a:p>
                    <a:p>
                      <a:pPr marL="0" algn="ctr" defTabSz="1219050" rtl="0" eaLnBrk="1" latinLnBrk="0" hangingPunct="1"/>
                      <a:r>
                        <a:rPr lang="ru-RU" sz="2400" b="1" kern="1200" dirty="0" smtClean="0">
                          <a:solidFill>
                            <a:srgbClr val="002060"/>
                          </a:solidFill>
                          <a:latin typeface="Bahnschrift SemiBold Condensed" panose="020B0502040204020203" pitchFamily="34" charset="0"/>
                          <a:ea typeface="+mn-ea"/>
                          <a:cs typeface="+mn-cs"/>
                        </a:rPr>
                        <a:t>Телефон горячей линии ГБОУ ТОИУУ  по вопросам ФГОС </a:t>
                      </a:r>
                    </a:p>
                    <a:p>
                      <a:pPr marL="0" algn="ctr" defTabSz="1219050" rtl="0" eaLnBrk="1" latinLnBrk="0" hangingPunct="1"/>
                      <a:r>
                        <a:rPr lang="ru-RU" sz="2400" b="1" kern="1200" dirty="0" smtClean="0">
                          <a:solidFill>
                            <a:srgbClr val="002060"/>
                          </a:solidFill>
                          <a:latin typeface="Bahnschrift SemiBold Condensed" panose="020B0502040204020203" pitchFamily="34" charset="0"/>
                          <a:ea typeface="+mn-ea"/>
                          <a:cs typeface="+mn-cs"/>
                        </a:rPr>
                        <a:t>8 (904) 001-86-24 </a:t>
                      </a:r>
                      <a:endParaRPr lang="ru-RU" sz="2400" b="1" kern="1200" dirty="0">
                        <a:solidFill>
                          <a:srgbClr val="002060"/>
                        </a:solidFill>
                        <a:latin typeface="Bahnschrift SemiBold Condensed" panose="020B0502040204020203" pitchFamily="34" charset="0"/>
                        <a:ea typeface="+mn-ea"/>
                        <a:cs typeface="+mn-cs"/>
                      </a:endParaRPr>
                    </a:p>
                  </a:txBody>
                  <a:tcPr>
                    <a:noFill/>
                  </a:tcPr>
                </a:tc>
                <a:extLst>
                  <a:ext uri="{0D108BD9-81ED-4DB2-BD59-A6C34878D82A}">
                    <a16:rowId xmlns:a16="http://schemas.microsoft.com/office/drawing/2014/main" val="1015570878"/>
                  </a:ext>
                </a:extLst>
              </a:tr>
            </a:tbl>
          </a:graphicData>
        </a:graphic>
      </p:graphicFrame>
    </p:spTree>
    <p:extLst>
      <p:ext uri="{BB962C8B-B14F-4D97-AF65-F5344CB8AC3E}">
        <p14:creationId xmlns:p14="http://schemas.microsoft.com/office/powerpoint/2010/main" val="224121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49905" y="274637"/>
            <a:ext cx="719390" cy="932769"/>
          </a:xfrm>
          <a:prstGeom prst="rect">
            <a:avLst/>
          </a:prstGeom>
        </p:spPr>
      </p:pic>
      <p:sp>
        <p:nvSpPr>
          <p:cNvPr id="2" name="Заголовок 1"/>
          <p:cNvSpPr>
            <a:spLocks noGrp="1"/>
          </p:cNvSpPr>
          <p:nvPr>
            <p:ph type="title"/>
          </p:nvPr>
        </p:nvSpPr>
        <p:spPr>
          <a:xfrm>
            <a:off x="1037230" y="274637"/>
            <a:ext cx="10545170" cy="1143000"/>
          </a:xfrm>
        </p:spPr>
        <p:txBody>
          <a:bodyPr>
            <a:normAutofit fontScale="90000"/>
          </a:bodyPr>
          <a:lstStyle/>
          <a:p>
            <a:r>
              <a:rPr lang="ru-RU" sz="2133" b="1" dirty="0" smtClean="0">
                <a:solidFill>
                  <a:srgbClr val="A88000"/>
                </a:solidFill>
                <a:latin typeface="Times New Roman" pitchFamily="18" charset="0"/>
                <a:cs typeface="Times New Roman" pitchFamily="18" charset="0"/>
              </a:rPr>
              <a:t/>
            </a:r>
            <a:br>
              <a:rPr lang="ru-RU" sz="2133" b="1" dirty="0" smtClean="0">
                <a:solidFill>
                  <a:srgbClr val="A88000"/>
                </a:solidFill>
                <a:latin typeface="Times New Roman" pitchFamily="18" charset="0"/>
                <a:cs typeface="Times New Roman" pitchFamily="18" charset="0"/>
              </a:rPr>
            </a:br>
            <a:r>
              <a:rPr lang="ru-RU" sz="2133" b="1" dirty="0">
                <a:solidFill>
                  <a:srgbClr val="A88000"/>
                </a:solidFill>
                <a:latin typeface="Times New Roman" pitchFamily="18" charset="0"/>
                <a:cs typeface="Times New Roman" pitchFamily="18" charset="0"/>
              </a:rPr>
              <a:t/>
            </a:r>
            <a:br>
              <a:rPr lang="ru-RU" sz="2133" b="1" dirty="0">
                <a:solidFill>
                  <a:srgbClr val="A88000"/>
                </a:solidFill>
                <a:latin typeface="Times New Roman" pitchFamily="18" charset="0"/>
                <a:cs typeface="Times New Roman" pitchFamily="18" charset="0"/>
              </a:rPr>
            </a:br>
            <a:r>
              <a:rPr lang="ru-RU" sz="2700" b="1" dirty="0">
                <a:solidFill>
                  <a:srgbClr val="A88000"/>
                </a:solidFill>
                <a:latin typeface="Times New Roman" pitchFamily="18" charset="0"/>
                <a:cs typeface="Times New Roman" pitchFamily="18" charset="0"/>
              </a:rPr>
              <a:t>ФЕДЕРАЛЬНЫЕ ГОСУДАРСТВЕННЫЕ ОБРАЗОВАТЕЛЬНЫЕ СТАНДАРТЫ </a:t>
            </a:r>
            <a:r>
              <a:rPr lang="ru-RU" sz="2133" b="1" dirty="0">
                <a:solidFill>
                  <a:srgbClr val="A88000"/>
                </a:solidFill>
                <a:latin typeface="Times New Roman" pitchFamily="18" charset="0"/>
                <a:cs typeface="Times New Roman" pitchFamily="18" charset="0"/>
              </a:rPr>
              <a:t/>
            </a:r>
            <a:br>
              <a:rPr lang="ru-RU" sz="2133" b="1" dirty="0">
                <a:solidFill>
                  <a:srgbClr val="A88000"/>
                </a:solidFill>
                <a:latin typeface="Times New Roman" pitchFamily="18" charset="0"/>
                <a:cs typeface="Times New Roman" pitchFamily="18" charset="0"/>
              </a:rPr>
            </a:br>
            <a:endParaRPr lang="ru-RU" dirty="0"/>
          </a:p>
        </p:txBody>
      </p:sp>
      <p:sp>
        <p:nvSpPr>
          <p:cNvPr id="3" name="Объект 2"/>
          <p:cNvSpPr>
            <a:spLocks noGrp="1"/>
          </p:cNvSpPr>
          <p:nvPr>
            <p:ph idx="1"/>
          </p:nvPr>
        </p:nvSpPr>
        <p:spPr>
          <a:xfrm>
            <a:off x="609600" y="1207407"/>
            <a:ext cx="10972800" cy="5234336"/>
          </a:xfrm>
        </p:spPr>
        <p:txBody>
          <a:bodyPr>
            <a:normAutofit fontScale="32500" lnSpcReduction="20000"/>
          </a:bodyPr>
          <a:lstStyle/>
          <a:p>
            <a:pPr algn="just">
              <a:buFont typeface="Wingdings" panose="05000000000000000000" pitchFamily="2" charset="2"/>
              <a:buChar char="ü"/>
            </a:pPr>
            <a:r>
              <a:rPr lang="ru-RU" sz="6200" dirty="0">
                <a:solidFill>
                  <a:srgbClr val="0070C0"/>
                </a:solidFill>
              </a:rPr>
              <a:t>приказ Минпросвещения России от 31.05.2021 № 286 «Об утверждении федерального государственного образовательного стандарта начального общего образования»;</a:t>
            </a:r>
          </a:p>
          <a:p>
            <a:pPr algn="just">
              <a:buFont typeface="Wingdings" panose="05000000000000000000" pitchFamily="2" charset="2"/>
              <a:buChar char="ü"/>
            </a:pPr>
            <a:r>
              <a:rPr lang="ru-RU" sz="6200" dirty="0" smtClean="0">
                <a:solidFill>
                  <a:schemeClr val="accent1">
                    <a:lumMod val="50000"/>
                  </a:schemeClr>
                </a:solidFill>
              </a:rPr>
              <a:t>приказ </a:t>
            </a:r>
            <a:r>
              <a:rPr lang="ru-RU" sz="6200" dirty="0">
                <a:solidFill>
                  <a:schemeClr val="accent1">
                    <a:lumMod val="50000"/>
                  </a:schemeClr>
                </a:solidFill>
              </a:rPr>
              <a:t>Минобрнауки России от 06.10.2009 </a:t>
            </a:r>
            <a:r>
              <a:rPr lang="ru-RU" sz="6200" dirty="0" smtClean="0">
                <a:solidFill>
                  <a:schemeClr val="accent1">
                    <a:lumMod val="50000"/>
                  </a:schemeClr>
                </a:solidFill>
              </a:rPr>
              <a:t>№ 373 «Об </a:t>
            </a:r>
            <a:r>
              <a:rPr lang="ru-RU" sz="6200" dirty="0">
                <a:solidFill>
                  <a:schemeClr val="accent1">
                    <a:lumMod val="50000"/>
                  </a:schemeClr>
                </a:solidFill>
              </a:rPr>
              <a:t>утверждении и введении в действие федерального государственного образовательного стандарта начального общего </a:t>
            </a:r>
            <a:r>
              <a:rPr lang="ru-RU" sz="6200" dirty="0" smtClean="0">
                <a:solidFill>
                  <a:schemeClr val="accent1">
                    <a:lumMod val="50000"/>
                  </a:schemeClr>
                </a:solidFill>
              </a:rPr>
              <a:t>образования»;</a:t>
            </a:r>
          </a:p>
          <a:p>
            <a:pPr algn="just">
              <a:buFont typeface="Wingdings" panose="05000000000000000000" pitchFamily="2" charset="2"/>
              <a:buChar char="ü"/>
            </a:pPr>
            <a:r>
              <a:rPr lang="ru-RU" sz="6200" dirty="0">
                <a:solidFill>
                  <a:srgbClr val="0070C0"/>
                </a:solidFill>
              </a:rPr>
              <a:t>приказ Минпросвещения России от 31.05.2021 № 287 «Об утверждении федерального государственного образовательного стандарта основного общего образования</a:t>
            </a:r>
            <a:r>
              <a:rPr lang="ru-RU" sz="6200" dirty="0" smtClean="0">
                <a:solidFill>
                  <a:srgbClr val="0070C0"/>
                </a:solidFill>
              </a:rPr>
              <a:t>»;</a:t>
            </a:r>
            <a:endParaRPr lang="ru-RU" sz="6200" dirty="0">
              <a:solidFill>
                <a:srgbClr val="0070C0"/>
              </a:solidFill>
            </a:endParaRPr>
          </a:p>
          <a:p>
            <a:pPr algn="just">
              <a:buFont typeface="Wingdings" panose="05000000000000000000" pitchFamily="2" charset="2"/>
              <a:buChar char="ü"/>
            </a:pPr>
            <a:r>
              <a:rPr lang="ru-RU" sz="6200" dirty="0" smtClean="0">
                <a:solidFill>
                  <a:schemeClr val="accent1">
                    <a:lumMod val="50000"/>
                  </a:schemeClr>
                </a:solidFill>
              </a:rPr>
              <a:t>приказ </a:t>
            </a:r>
            <a:r>
              <a:rPr lang="ru-RU" sz="6200" dirty="0">
                <a:solidFill>
                  <a:schemeClr val="accent1">
                    <a:lumMod val="50000"/>
                  </a:schemeClr>
                </a:solidFill>
              </a:rPr>
              <a:t>Минобрнауки России от 17.12.2010 </a:t>
            </a:r>
            <a:r>
              <a:rPr lang="ru-RU" sz="6200" dirty="0" smtClean="0">
                <a:solidFill>
                  <a:schemeClr val="accent1">
                    <a:lumMod val="50000"/>
                  </a:schemeClr>
                </a:solidFill>
              </a:rPr>
              <a:t>№ 1897 «Об </a:t>
            </a:r>
            <a:r>
              <a:rPr lang="ru-RU" sz="6200" dirty="0">
                <a:solidFill>
                  <a:schemeClr val="accent1">
                    <a:lumMod val="50000"/>
                  </a:schemeClr>
                </a:solidFill>
              </a:rPr>
              <a:t>утверждении федерального государственного образовательного стандарта основного общего </a:t>
            </a:r>
            <a:r>
              <a:rPr lang="ru-RU" sz="6200" dirty="0" smtClean="0">
                <a:solidFill>
                  <a:schemeClr val="accent1">
                    <a:lumMod val="50000"/>
                  </a:schemeClr>
                </a:solidFill>
              </a:rPr>
              <a:t>образования»;</a:t>
            </a:r>
            <a:endParaRPr lang="ru-RU" sz="6200" dirty="0">
              <a:solidFill>
                <a:schemeClr val="accent1">
                  <a:lumMod val="50000"/>
                </a:schemeClr>
              </a:solidFill>
            </a:endParaRPr>
          </a:p>
          <a:p>
            <a:pPr algn="just">
              <a:buFont typeface="Wingdings" panose="05000000000000000000" pitchFamily="2" charset="2"/>
              <a:buChar char="ü"/>
            </a:pPr>
            <a:r>
              <a:rPr lang="ru-RU" sz="6200" dirty="0" smtClean="0">
                <a:solidFill>
                  <a:srgbClr val="0070C0"/>
                </a:solidFill>
              </a:rPr>
              <a:t>приказ </a:t>
            </a:r>
            <a:r>
              <a:rPr lang="ru-RU" sz="6200" dirty="0">
                <a:solidFill>
                  <a:srgbClr val="0070C0"/>
                </a:solidFill>
              </a:rPr>
              <a:t>Минобрнауки России от 17.05.2012 </a:t>
            </a:r>
            <a:r>
              <a:rPr lang="ru-RU" sz="6200" dirty="0" smtClean="0">
                <a:solidFill>
                  <a:srgbClr val="0070C0"/>
                </a:solidFill>
              </a:rPr>
              <a:t>№ 413 «Об </a:t>
            </a:r>
            <a:r>
              <a:rPr lang="ru-RU" sz="6200" dirty="0">
                <a:solidFill>
                  <a:srgbClr val="0070C0"/>
                </a:solidFill>
              </a:rPr>
              <a:t>утверждении федерального государственного образовательного стандарта среднего общего </a:t>
            </a:r>
            <a:r>
              <a:rPr lang="ru-RU" sz="6200" dirty="0" smtClean="0">
                <a:solidFill>
                  <a:srgbClr val="0070C0"/>
                </a:solidFill>
              </a:rPr>
              <a:t>образования»</a:t>
            </a:r>
            <a:r>
              <a:rPr lang="ru-RU" sz="6200" dirty="0" smtClean="0">
                <a:solidFill>
                  <a:schemeClr val="accent1">
                    <a:lumMod val="50000"/>
                  </a:schemeClr>
                </a:solidFill>
              </a:rPr>
              <a:t>;</a:t>
            </a:r>
          </a:p>
          <a:p>
            <a:pPr algn="just">
              <a:buFont typeface="Wingdings" panose="05000000000000000000" pitchFamily="2" charset="2"/>
              <a:buChar char="ü"/>
            </a:pPr>
            <a:r>
              <a:rPr lang="ru-RU" sz="6200" dirty="0">
                <a:solidFill>
                  <a:schemeClr val="accent1">
                    <a:lumMod val="50000"/>
                  </a:schemeClr>
                </a:solidFill>
              </a:rPr>
              <a:t>п</a:t>
            </a:r>
            <a:r>
              <a:rPr lang="ru-RU" sz="6200" dirty="0" smtClean="0">
                <a:solidFill>
                  <a:schemeClr val="accent1">
                    <a:lumMod val="50000"/>
                  </a:schemeClr>
                </a:solidFill>
              </a:rPr>
              <a:t>риказ </a:t>
            </a:r>
            <a:r>
              <a:rPr lang="ru-RU" sz="6200" dirty="0">
                <a:solidFill>
                  <a:schemeClr val="accent1">
                    <a:lumMod val="50000"/>
                  </a:schemeClr>
                </a:solidFill>
              </a:rPr>
              <a:t>Минобрнауки России от 19.12.2014 </a:t>
            </a:r>
            <a:r>
              <a:rPr lang="ru-RU" sz="6200" dirty="0" smtClean="0">
                <a:solidFill>
                  <a:schemeClr val="accent1">
                    <a:lumMod val="50000"/>
                  </a:schemeClr>
                </a:solidFill>
              </a:rPr>
              <a:t>№ 1598 «Об </a:t>
            </a:r>
            <a:r>
              <a:rPr lang="ru-RU" sz="6200" dirty="0">
                <a:solidFill>
                  <a:schemeClr val="accent1">
                    <a:lumMod val="50000"/>
                  </a:schemeClr>
                </a:solidFill>
              </a:rPr>
              <a:t>утверждении федерального государственного образовательного стандарта начального общего образования обучающихся с ограниченными возможностями </a:t>
            </a:r>
            <a:r>
              <a:rPr lang="ru-RU" sz="6200" dirty="0" smtClean="0">
                <a:solidFill>
                  <a:schemeClr val="accent1">
                    <a:lumMod val="50000"/>
                  </a:schemeClr>
                </a:solidFill>
              </a:rPr>
              <a:t>здоровья»;</a:t>
            </a:r>
          </a:p>
          <a:p>
            <a:pPr algn="just">
              <a:buFont typeface="Wingdings" panose="05000000000000000000" pitchFamily="2" charset="2"/>
              <a:buChar char="ü"/>
            </a:pPr>
            <a:r>
              <a:rPr lang="ru-RU" sz="6200" dirty="0">
                <a:solidFill>
                  <a:schemeClr val="accent1">
                    <a:lumMod val="50000"/>
                  </a:schemeClr>
                </a:solidFill>
              </a:rPr>
              <a:t>п</a:t>
            </a:r>
            <a:r>
              <a:rPr lang="ru-RU" sz="6200" dirty="0" smtClean="0">
                <a:solidFill>
                  <a:schemeClr val="accent1">
                    <a:lumMod val="50000"/>
                  </a:schemeClr>
                </a:solidFill>
              </a:rPr>
              <a:t>риказ </a:t>
            </a:r>
            <a:r>
              <a:rPr lang="ru-RU" sz="6200" dirty="0">
                <a:solidFill>
                  <a:schemeClr val="accent1">
                    <a:lumMod val="50000"/>
                  </a:schemeClr>
                </a:solidFill>
              </a:rPr>
              <a:t>Минобрнауки России от 19.12.2014 </a:t>
            </a:r>
            <a:r>
              <a:rPr lang="ru-RU" sz="6200" dirty="0" smtClean="0">
                <a:solidFill>
                  <a:schemeClr val="accent1">
                    <a:lumMod val="50000"/>
                  </a:schemeClr>
                </a:solidFill>
              </a:rPr>
              <a:t>№ 1599 «Об </a:t>
            </a:r>
            <a:r>
              <a:rPr lang="ru-RU" sz="6200" dirty="0">
                <a:solidFill>
                  <a:schemeClr val="accent1">
                    <a:lumMod val="50000"/>
                  </a:schemeClr>
                </a:solidFill>
              </a:rPr>
              <a:t>утверждении федерального государственного образовательного стандарта образования обучающихся с умственной отсталостью (интеллектуальными нарушениями</a:t>
            </a:r>
            <a:r>
              <a:rPr lang="ru-RU" sz="6200" dirty="0" smtClean="0">
                <a:solidFill>
                  <a:schemeClr val="accent1">
                    <a:lumMod val="50000"/>
                  </a:schemeClr>
                </a:solidFill>
              </a:rPr>
              <a:t>)»</a:t>
            </a:r>
            <a:endParaRPr lang="ru-RU" sz="6200" dirty="0">
              <a:solidFill>
                <a:schemeClr val="accent1">
                  <a:lumMod val="50000"/>
                </a:schemeClr>
              </a:solidFill>
            </a:endParaRPr>
          </a:p>
          <a:p>
            <a:pPr marL="0" indent="0">
              <a:buNone/>
            </a:pPr>
            <a:endParaRPr lang="ru-RU" dirty="0"/>
          </a:p>
        </p:txBody>
      </p:sp>
    </p:spTree>
    <p:extLst>
      <p:ext uri="{BB962C8B-B14F-4D97-AF65-F5344CB8AC3E}">
        <p14:creationId xmlns:p14="http://schemas.microsoft.com/office/powerpoint/2010/main" val="8121955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6"/>
          <p:cNvSpPr>
            <a:spLocks noChangeArrowheads="1"/>
          </p:cNvSpPr>
          <p:nvPr/>
        </p:nvSpPr>
        <p:spPr bwMode="auto">
          <a:xfrm>
            <a:off x="152400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p>
        </p:txBody>
      </p:sp>
      <p:sp>
        <p:nvSpPr>
          <p:cNvPr id="21" name="Rectangle 3"/>
          <p:cNvSpPr txBox="1">
            <a:spLocks noChangeArrowheads="1"/>
          </p:cNvSpPr>
          <p:nvPr/>
        </p:nvSpPr>
        <p:spPr bwMode="auto">
          <a:xfrm>
            <a:off x="1343473" y="188566"/>
            <a:ext cx="10441160" cy="792162"/>
          </a:xfrm>
          <a:prstGeom prst="rect">
            <a:avLst/>
          </a:prstGeom>
          <a:noFill/>
          <a:ln w="9525">
            <a:noFill/>
            <a:miter lim="800000"/>
            <a:headEnd/>
            <a:tailEnd/>
          </a:ln>
          <a:effectLst/>
        </p:spPr>
        <p:txBody>
          <a:bodyPr anchor="ctr"/>
          <a:lstStyle/>
          <a:p>
            <a:pPr algn="ctr">
              <a:defRPr/>
            </a:pPr>
            <a:r>
              <a:rPr lang="ru-RU" sz="2200" b="1" dirty="0" smtClean="0">
                <a:solidFill>
                  <a:srgbClr val="CCAF0A">
                    <a:lumMod val="75000"/>
                  </a:srgbClr>
                </a:solidFill>
                <a:latin typeface="Times New Roman" pitchFamily="18" charset="0"/>
                <a:cs typeface="Times New Roman" pitchFamily="18" charset="0"/>
              </a:rPr>
              <a:t>ВВЕДЕНИЕ ОБНОВЛЕННЫХ ФЕДЕРАЛЬНЫХ ОБРАЗОВАТЕЛЬНЫХ СТАНДАРТОВ ОБЩЕГО ОБРАЗОВАНИЯ</a:t>
            </a:r>
          </a:p>
        </p:txBody>
      </p:sp>
      <p:graphicFrame>
        <p:nvGraphicFramePr>
          <p:cNvPr id="2" name="Таблица 1"/>
          <p:cNvGraphicFramePr>
            <a:graphicFrameLocks noGrp="1"/>
          </p:cNvGraphicFramePr>
          <p:nvPr>
            <p:extLst>
              <p:ext uri="{D42A27DB-BD31-4B8C-83A1-F6EECF244321}">
                <p14:modId xmlns:p14="http://schemas.microsoft.com/office/powerpoint/2010/main" val="908344494"/>
              </p:ext>
            </p:extLst>
          </p:nvPr>
        </p:nvGraphicFramePr>
        <p:xfrm>
          <a:off x="652616" y="4003504"/>
          <a:ext cx="8026398" cy="2743200"/>
        </p:xfrm>
        <a:graphic>
          <a:graphicData uri="http://schemas.openxmlformats.org/drawingml/2006/table">
            <a:tbl>
              <a:tblPr firstRow="1" bandRow="1">
                <a:tableStyleId>{5C22544A-7EE6-4342-B048-85BDC9FD1C3A}</a:tableStyleId>
              </a:tblPr>
              <a:tblGrid>
                <a:gridCol w="1713627">
                  <a:extLst>
                    <a:ext uri="{9D8B030D-6E8A-4147-A177-3AD203B41FA5}">
                      <a16:colId xmlns:a16="http://schemas.microsoft.com/office/drawing/2014/main" val="2652426903"/>
                    </a:ext>
                  </a:extLst>
                </a:gridCol>
                <a:gridCol w="1393602">
                  <a:extLst>
                    <a:ext uri="{9D8B030D-6E8A-4147-A177-3AD203B41FA5}">
                      <a16:colId xmlns:a16="http://schemas.microsoft.com/office/drawing/2014/main" val="2827687221"/>
                    </a:ext>
                  </a:extLst>
                </a:gridCol>
                <a:gridCol w="690496">
                  <a:extLst>
                    <a:ext uri="{9D8B030D-6E8A-4147-A177-3AD203B41FA5}">
                      <a16:colId xmlns:a16="http://schemas.microsoft.com/office/drawing/2014/main" val="225477423"/>
                    </a:ext>
                  </a:extLst>
                </a:gridCol>
                <a:gridCol w="632955">
                  <a:extLst>
                    <a:ext uri="{9D8B030D-6E8A-4147-A177-3AD203B41FA5}">
                      <a16:colId xmlns:a16="http://schemas.microsoft.com/office/drawing/2014/main" val="2042236897"/>
                    </a:ext>
                  </a:extLst>
                </a:gridCol>
                <a:gridCol w="572075">
                  <a:extLst>
                    <a:ext uri="{9D8B030D-6E8A-4147-A177-3AD203B41FA5}">
                      <a16:colId xmlns:a16="http://schemas.microsoft.com/office/drawing/2014/main" val="2002120091"/>
                    </a:ext>
                  </a:extLst>
                </a:gridCol>
                <a:gridCol w="1264433">
                  <a:extLst>
                    <a:ext uri="{9D8B030D-6E8A-4147-A177-3AD203B41FA5}">
                      <a16:colId xmlns:a16="http://schemas.microsoft.com/office/drawing/2014/main" val="19002560"/>
                    </a:ext>
                  </a:extLst>
                </a:gridCol>
                <a:gridCol w="482284">
                  <a:extLst>
                    <a:ext uri="{9D8B030D-6E8A-4147-A177-3AD203B41FA5}">
                      <a16:colId xmlns:a16="http://schemas.microsoft.com/office/drawing/2014/main" val="3248097780"/>
                    </a:ext>
                  </a:extLst>
                </a:gridCol>
                <a:gridCol w="668866">
                  <a:extLst>
                    <a:ext uri="{9D8B030D-6E8A-4147-A177-3AD203B41FA5}">
                      <a16:colId xmlns:a16="http://schemas.microsoft.com/office/drawing/2014/main" val="213741451"/>
                    </a:ext>
                  </a:extLst>
                </a:gridCol>
                <a:gridCol w="608060">
                  <a:extLst>
                    <a:ext uri="{9D8B030D-6E8A-4147-A177-3AD203B41FA5}">
                      <a16:colId xmlns:a16="http://schemas.microsoft.com/office/drawing/2014/main" val="3656030145"/>
                    </a:ext>
                  </a:extLst>
                </a:gridCol>
              </a:tblGrid>
              <a:tr h="353822">
                <a:tc gridSpan="9">
                  <a:txBody>
                    <a:bodyPr/>
                    <a:lstStyle/>
                    <a:p>
                      <a:pPr algn="ctr"/>
                      <a:r>
                        <a:rPr lang="ru-RU" sz="1800" dirty="0" smtClean="0">
                          <a:solidFill>
                            <a:schemeClr val="accent1">
                              <a:lumMod val="50000"/>
                            </a:schemeClr>
                          </a:solidFill>
                          <a:latin typeface="Times New Roman" panose="02020603050405020304" pitchFamily="18" charset="0"/>
                          <a:cs typeface="Times New Roman" panose="02020603050405020304" pitchFamily="18" charset="0"/>
                        </a:rPr>
                        <a:t>ГРАФИК ПЕРЕХОДА НА ОБНОВЛЕННЫЕ ФГОС </a:t>
                      </a:r>
                    </a:p>
                    <a:p>
                      <a:pPr algn="ctr"/>
                      <a:r>
                        <a:rPr lang="ru-RU" sz="1800" dirty="0" smtClean="0">
                          <a:solidFill>
                            <a:schemeClr val="accent1">
                              <a:lumMod val="50000"/>
                            </a:schemeClr>
                          </a:solidFill>
                          <a:latin typeface="Times New Roman" panose="02020603050405020304" pitchFamily="18" charset="0"/>
                          <a:cs typeface="Times New Roman" panose="02020603050405020304" pitchFamily="18" charset="0"/>
                        </a:rPr>
                        <a:t>в Тверской</a:t>
                      </a:r>
                      <a:r>
                        <a:rPr lang="ru-RU" sz="1800" baseline="0" dirty="0" smtClean="0">
                          <a:solidFill>
                            <a:schemeClr val="accent1">
                              <a:lumMod val="50000"/>
                            </a:schemeClr>
                          </a:solidFill>
                          <a:latin typeface="Times New Roman" panose="02020603050405020304" pitchFamily="18" charset="0"/>
                          <a:cs typeface="Times New Roman" panose="02020603050405020304" pitchFamily="18" charset="0"/>
                        </a:rPr>
                        <a:t> области в 2022/2023 учебном году</a:t>
                      </a:r>
                      <a:endParaRPr lang="ru-RU" sz="1800" dirty="0">
                        <a:solidFill>
                          <a:schemeClr val="accent1">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5648123"/>
                  </a:ext>
                </a:extLst>
              </a:tr>
              <a:tr h="353822">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Класс</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1</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2</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3</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4</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5</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6</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7</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8</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6382357"/>
                  </a:ext>
                </a:extLst>
              </a:tr>
              <a:tr h="605312">
                <a:tc rowSpan="2">
                  <a:txBody>
                    <a:bodyPr/>
                    <a:lstStyle/>
                    <a:p>
                      <a:pPr marL="0" algn="ctr" defTabSz="1219050" rtl="0" eaLnBrk="1" latinLnBrk="0" hangingPunct="1"/>
                      <a:r>
                        <a:rPr lang="ru-RU" sz="1800" kern="1200" dirty="0" smtClean="0">
                          <a:solidFill>
                            <a:schemeClr val="tx1"/>
                          </a:solidFill>
                          <a:latin typeface="Times New Roman" panose="02020603050405020304" pitchFamily="18" charset="0"/>
                          <a:ea typeface="+mn-ea"/>
                          <a:cs typeface="Times New Roman" panose="02020603050405020304" pitchFamily="18" charset="0"/>
                        </a:rPr>
                        <a:t>2022-2023 </a:t>
                      </a:r>
                    </a:p>
                    <a:p>
                      <a:pPr marL="0" algn="ctr" defTabSz="1219050" rtl="0" eaLnBrk="1" latinLnBrk="0" hangingPunct="1"/>
                      <a:r>
                        <a:rPr lang="ru-RU" sz="1800" kern="1200" dirty="0" smtClean="0">
                          <a:solidFill>
                            <a:schemeClr val="tx1"/>
                          </a:solidFill>
                          <a:latin typeface="Times New Roman" panose="02020603050405020304" pitchFamily="18" charset="0"/>
                          <a:ea typeface="+mn-ea"/>
                          <a:cs typeface="Times New Roman" panose="02020603050405020304" pitchFamily="18" charset="0"/>
                        </a:rPr>
                        <a:t>учебный год</a:t>
                      </a:r>
                      <a:endParaRPr lang="ru-RU" sz="1800" kern="1200" dirty="0">
                        <a:solidFill>
                          <a:schemeClr val="tx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b="1" dirty="0" smtClean="0">
                          <a:solidFill>
                            <a:schemeClr val="tx1"/>
                          </a:solidFill>
                          <a:latin typeface="Times New Roman" panose="02020603050405020304" pitchFamily="18" charset="0"/>
                          <a:cs typeface="Times New Roman" panose="02020603050405020304" pitchFamily="18" charset="0"/>
                        </a:rPr>
                        <a:t>715 классов</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gridSpan="3">
                  <a:txBody>
                    <a:bodyPr/>
                    <a:lstStyle/>
                    <a:p>
                      <a:pPr algn="ctr"/>
                      <a:r>
                        <a:rPr lang="ru-RU" b="1" dirty="0" smtClean="0">
                          <a:solidFill>
                            <a:schemeClr val="tx1"/>
                          </a:solidFill>
                          <a:latin typeface="Times New Roman" panose="02020603050405020304" pitchFamily="18" charset="0"/>
                          <a:cs typeface="Times New Roman" panose="02020603050405020304" pitchFamily="18" charset="0"/>
                        </a:rPr>
                        <a:t>26 классов</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b="1" dirty="0" smtClean="0">
                          <a:solidFill>
                            <a:schemeClr val="tx1"/>
                          </a:solidFill>
                          <a:latin typeface="Times New Roman" panose="02020603050405020304" pitchFamily="18" charset="0"/>
                          <a:cs typeface="Times New Roman" panose="02020603050405020304" pitchFamily="18" charset="0"/>
                        </a:rPr>
                        <a:t>698 классов</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gridSpan="3">
                  <a:txBody>
                    <a:bodyPr/>
                    <a:lstStyle/>
                    <a:p>
                      <a:pPr algn="ctr"/>
                      <a:r>
                        <a:rPr lang="ru-RU" b="1" dirty="0" smtClean="0">
                          <a:solidFill>
                            <a:schemeClr val="tx1"/>
                          </a:solidFill>
                          <a:latin typeface="Times New Roman" panose="02020603050405020304" pitchFamily="18" charset="0"/>
                          <a:cs typeface="Times New Roman" panose="02020603050405020304" pitchFamily="18" charset="0"/>
                        </a:rPr>
                        <a:t>34 класса</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hMerge="1">
                  <a:txBody>
                    <a:bodyPr/>
                    <a:lstStyle/>
                    <a:p>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86669079"/>
                  </a:ext>
                </a:extLst>
              </a:tr>
              <a:tr h="358736">
                <a:tc vMerge="1">
                  <a:txBody>
                    <a:bodyPr/>
                    <a:lstStyle/>
                    <a:p>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b="0" dirty="0" smtClean="0">
                          <a:solidFill>
                            <a:schemeClr val="tx1"/>
                          </a:solidFill>
                          <a:latin typeface="Times New Roman" panose="02020603050405020304" pitchFamily="18" charset="0"/>
                          <a:cs typeface="Times New Roman" panose="02020603050405020304" pitchFamily="18" charset="0"/>
                        </a:rPr>
                        <a:t>100%</a:t>
                      </a:r>
                      <a:endParaRPr lang="ru-RU"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gridSpan="3">
                  <a:txBody>
                    <a:bodyPr/>
                    <a:lstStyle/>
                    <a:p>
                      <a:pPr algn="ctr"/>
                      <a:r>
                        <a:rPr lang="ru-RU" b="0" dirty="0" smtClean="0">
                          <a:solidFill>
                            <a:schemeClr val="tx1"/>
                          </a:solidFill>
                          <a:latin typeface="Times New Roman" panose="02020603050405020304" pitchFamily="18" charset="0"/>
                          <a:cs typeface="Times New Roman" panose="02020603050405020304" pitchFamily="18" charset="0"/>
                        </a:rPr>
                        <a:t>пилотные</a:t>
                      </a:r>
                      <a:r>
                        <a:rPr lang="ru-RU" b="0" baseline="0" dirty="0" smtClean="0">
                          <a:solidFill>
                            <a:schemeClr val="tx1"/>
                          </a:solidFill>
                          <a:latin typeface="Times New Roman" panose="02020603050405020304" pitchFamily="18" charset="0"/>
                          <a:cs typeface="Times New Roman" panose="02020603050405020304" pitchFamily="18" charset="0"/>
                        </a:rPr>
                        <a:t> школы</a:t>
                      </a:r>
                      <a:endParaRPr lang="ru-RU"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hMerge="1">
                  <a:txBody>
                    <a:bodyPr/>
                    <a:lstStyle/>
                    <a:p>
                      <a:endParaRPr lang="ru-RU"/>
                    </a:p>
                  </a:txBody>
                  <a:tcPr/>
                </a:tc>
                <a:tc hMerge="1">
                  <a:txBody>
                    <a:bodyPr/>
                    <a:lstStyle/>
                    <a:p>
                      <a:endParaRPr lang="ru-RU"/>
                    </a:p>
                  </a:txBody>
                  <a:tcPr/>
                </a:tc>
                <a:tc>
                  <a:txBody>
                    <a:bodyPr/>
                    <a:lstStyle/>
                    <a:p>
                      <a:pPr algn="ctr"/>
                      <a:r>
                        <a:rPr lang="ru-RU" b="0" dirty="0" smtClean="0">
                          <a:solidFill>
                            <a:schemeClr val="tx1"/>
                          </a:solidFill>
                          <a:latin typeface="Times New Roman" panose="02020603050405020304" pitchFamily="18" charset="0"/>
                          <a:cs typeface="Times New Roman" panose="02020603050405020304" pitchFamily="18" charset="0"/>
                        </a:rPr>
                        <a:t>100%</a:t>
                      </a:r>
                      <a:endParaRPr lang="ru-RU"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gridSpan="3">
                  <a:txBody>
                    <a:bodyPr/>
                    <a:lstStyle/>
                    <a:p>
                      <a:pPr algn="ctr"/>
                      <a:r>
                        <a:rPr lang="ru-RU" b="0" dirty="0" smtClean="0">
                          <a:solidFill>
                            <a:schemeClr val="tx1"/>
                          </a:solidFill>
                          <a:latin typeface="Times New Roman" panose="02020603050405020304" pitchFamily="18" charset="0"/>
                          <a:cs typeface="Times New Roman" panose="02020603050405020304" pitchFamily="18" charset="0"/>
                        </a:rPr>
                        <a:t>пилотные школы</a:t>
                      </a:r>
                      <a:endParaRPr lang="ru-RU"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630869055"/>
                  </a:ext>
                </a:extLst>
              </a:tr>
            </a:tbl>
          </a:graphicData>
        </a:graphic>
      </p:graphicFrame>
      <p:pic>
        <p:nvPicPr>
          <p:cNvPr id="9" name="Рисунок 1"/>
          <p:cNvPicPr>
            <a:picLocks noChangeAspect="1" noChangeArrowheads="1"/>
          </p:cNvPicPr>
          <p:nvPr/>
        </p:nvPicPr>
        <p:blipFill>
          <a:blip r:embed="rId3">
            <a:lum contrast="12000"/>
            <a:extLst>
              <a:ext uri="{28A0092B-C50C-407E-A947-70E740481C1C}">
                <a14:useLocalDpi xmlns:a14="http://schemas.microsoft.com/office/drawing/2010/main" val="0"/>
              </a:ext>
            </a:extLst>
          </a:blip>
          <a:srcRect l="5005"/>
          <a:stretch>
            <a:fillRect/>
          </a:stretch>
        </p:blipFill>
        <p:spPr bwMode="auto">
          <a:xfrm>
            <a:off x="238280" y="117587"/>
            <a:ext cx="8286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Номер слайда 3"/>
          <p:cNvSpPr>
            <a:spLocks noGrp="1"/>
          </p:cNvSpPr>
          <p:nvPr>
            <p:ph type="sldNum" sz="quarter" idx="12"/>
          </p:nvPr>
        </p:nvSpPr>
        <p:spPr>
          <a:xfrm>
            <a:off x="9192344" y="6381328"/>
            <a:ext cx="2844800" cy="365125"/>
          </a:xfrm>
        </p:spPr>
        <p:txBody>
          <a:bodyPr/>
          <a:lstStyle/>
          <a:p>
            <a:pPr>
              <a:defRPr/>
            </a:pPr>
            <a:r>
              <a:rPr lang="ru-RU" dirty="0" smtClean="0">
                <a:latin typeface="Times New Roman" panose="02020603050405020304" pitchFamily="18" charset="0"/>
                <a:cs typeface="Times New Roman" panose="02020603050405020304" pitchFamily="18" charset="0"/>
              </a:rPr>
              <a:t>35</a:t>
            </a:r>
            <a:endParaRPr lang="ru-RU" dirty="0">
              <a:latin typeface="Times New Roman" panose="02020603050405020304" pitchFamily="18" charset="0"/>
              <a:cs typeface="Times New Roman" panose="02020603050405020304"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437753848"/>
              </p:ext>
            </p:extLst>
          </p:nvPr>
        </p:nvGraphicFramePr>
        <p:xfrm>
          <a:off x="652617" y="1441443"/>
          <a:ext cx="8026397" cy="2377584"/>
        </p:xfrm>
        <a:graphic>
          <a:graphicData uri="http://schemas.openxmlformats.org/drawingml/2006/table">
            <a:tbl>
              <a:tblPr firstRow="1" bandRow="1">
                <a:tableStyleId>{5940675A-B579-460E-94D1-54222C63F5DA}</a:tableStyleId>
              </a:tblPr>
              <a:tblGrid>
                <a:gridCol w="1697129">
                  <a:extLst>
                    <a:ext uri="{9D8B030D-6E8A-4147-A177-3AD203B41FA5}">
                      <a16:colId xmlns:a16="http://schemas.microsoft.com/office/drawing/2014/main" val="20000"/>
                    </a:ext>
                  </a:extLst>
                </a:gridCol>
                <a:gridCol w="703252">
                  <a:extLst>
                    <a:ext uri="{9D8B030D-6E8A-4147-A177-3AD203B41FA5}">
                      <a16:colId xmlns:a16="http://schemas.microsoft.com/office/drawing/2014/main" val="20001"/>
                    </a:ext>
                  </a:extLst>
                </a:gridCol>
                <a:gridCol w="703252">
                  <a:extLst>
                    <a:ext uri="{9D8B030D-6E8A-4147-A177-3AD203B41FA5}">
                      <a16:colId xmlns:a16="http://schemas.microsoft.com/office/drawing/2014/main" val="20002"/>
                    </a:ext>
                  </a:extLst>
                </a:gridCol>
                <a:gridCol w="703252">
                  <a:extLst>
                    <a:ext uri="{9D8B030D-6E8A-4147-A177-3AD203B41FA5}">
                      <a16:colId xmlns:a16="http://schemas.microsoft.com/office/drawing/2014/main" val="20003"/>
                    </a:ext>
                  </a:extLst>
                </a:gridCol>
                <a:gridCol w="703252">
                  <a:extLst>
                    <a:ext uri="{9D8B030D-6E8A-4147-A177-3AD203B41FA5}">
                      <a16:colId xmlns:a16="http://schemas.microsoft.com/office/drawing/2014/main" val="20004"/>
                    </a:ext>
                  </a:extLst>
                </a:gridCol>
                <a:gridCol w="703252">
                  <a:extLst>
                    <a:ext uri="{9D8B030D-6E8A-4147-A177-3AD203B41FA5}">
                      <a16:colId xmlns:a16="http://schemas.microsoft.com/office/drawing/2014/main" val="20005"/>
                    </a:ext>
                  </a:extLst>
                </a:gridCol>
                <a:gridCol w="703252">
                  <a:extLst>
                    <a:ext uri="{9D8B030D-6E8A-4147-A177-3AD203B41FA5}">
                      <a16:colId xmlns:a16="http://schemas.microsoft.com/office/drawing/2014/main" val="20006"/>
                    </a:ext>
                  </a:extLst>
                </a:gridCol>
                <a:gridCol w="703252">
                  <a:extLst>
                    <a:ext uri="{9D8B030D-6E8A-4147-A177-3AD203B41FA5}">
                      <a16:colId xmlns:a16="http://schemas.microsoft.com/office/drawing/2014/main" val="20007"/>
                    </a:ext>
                  </a:extLst>
                </a:gridCol>
                <a:gridCol w="703252">
                  <a:extLst>
                    <a:ext uri="{9D8B030D-6E8A-4147-A177-3AD203B41FA5}">
                      <a16:colId xmlns:a16="http://schemas.microsoft.com/office/drawing/2014/main" val="20008"/>
                    </a:ext>
                  </a:extLst>
                </a:gridCol>
                <a:gridCol w="703252">
                  <a:extLst>
                    <a:ext uri="{9D8B030D-6E8A-4147-A177-3AD203B41FA5}">
                      <a16:colId xmlns:a16="http://schemas.microsoft.com/office/drawing/2014/main" val="20009"/>
                    </a:ext>
                  </a:extLst>
                </a:gridCol>
              </a:tblGrid>
              <a:tr h="307152">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Класс</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1</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solidFill>
                      <a:srgbClr val="92D050"/>
                    </a:solidFill>
                  </a:tcPr>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2</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3</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4</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5</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solidFill>
                      <a:srgbClr val="92D050"/>
                    </a:solidFill>
                  </a:tcPr>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6</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7</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8</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ctr" defTabSz="1219050" rtl="0" eaLnBrk="1" latinLnBrk="0" hangingPunct="1"/>
                      <a:r>
                        <a:rPr lang="ru-RU" sz="2400" kern="1200" dirty="0" smtClean="0">
                          <a:solidFill>
                            <a:schemeClr val="tx1"/>
                          </a:solidFill>
                          <a:latin typeface="Times New Roman" panose="02020603050405020304" pitchFamily="18" charset="0"/>
                          <a:ea typeface="+mn-ea"/>
                          <a:cs typeface="Times New Roman" panose="02020603050405020304" pitchFamily="18" charset="0"/>
                        </a:rPr>
                        <a:t>9</a:t>
                      </a:r>
                      <a:endParaRPr lang="ru-RU" sz="24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extLst>
                  <a:ext uri="{0D108BD9-81ED-4DB2-BD59-A6C34878D82A}">
                    <a16:rowId xmlns:a16="http://schemas.microsoft.com/office/drawing/2014/main" val="10000"/>
                  </a:ext>
                </a:extLst>
              </a:tr>
              <a:tr h="579183">
                <a:tc>
                  <a:txBody>
                    <a:bodyPr/>
                    <a:lstStyle/>
                    <a:p>
                      <a:pPr marL="0" algn="ctr" defTabSz="1219050" rtl="0" eaLnBrk="1" latinLnBrk="0" hangingPunct="1"/>
                      <a:r>
                        <a:rPr lang="ru-RU" sz="1800" kern="1200" dirty="0" smtClean="0">
                          <a:solidFill>
                            <a:schemeClr val="tx1"/>
                          </a:solidFill>
                          <a:latin typeface="Times New Roman" panose="02020603050405020304" pitchFamily="18" charset="0"/>
                          <a:ea typeface="+mn-ea"/>
                          <a:cs typeface="Times New Roman" panose="02020603050405020304" pitchFamily="18" charset="0"/>
                        </a:rPr>
                        <a:t>2022/2023  </a:t>
                      </a:r>
                    </a:p>
                    <a:p>
                      <a:pPr marL="0" algn="ctr" defTabSz="1219050" rtl="0" eaLnBrk="1" latinLnBrk="0" hangingPunct="1"/>
                      <a:r>
                        <a:rPr lang="ru-RU" sz="1800" kern="1200" dirty="0" smtClean="0">
                          <a:solidFill>
                            <a:schemeClr val="tx1"/>
                          </a:solidFill>
                          <a:latin typeface="Times New Roman" panose="02020603050405020304" pitchFamily="18" charset="0"/>
                          <a:ea typeface="+mn-ea"/>
                          <a:cs typeface="Times New Roman" panose="02020603050405020304" pitchFamily="18" charset="0"/>
                        </a:rPr>
                        <a:t>учебный год</a:t>
                      </a:r>
                      <a:endParaRPr lang="ru-RU" sz="18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chemeClr val="accent6">
                        <a:lumMod val="40000"/>
                        <a:lumOff val="60000"/>
                      </a:schemeClr>
                    </a:solidFill>
                  </a:tcPr>
                </a:tc>
                <a:extLst>
                  <a:ext uri="{0D108BD9-81ED-4DB2-BD59-A6C34878D82A}">
                    <a16:rowId xmlns:a16="http://schemas.microsoft.com/office/drawing/2014/main" val="10001"/>
                  </a:ext>
                </a:extLst>
              </a:tr>
              <a:tr h="579183">
                <a:tc>
                  <a:txBody>
                    <a:bodyPr/>
                    <a:lstStyle/>
                    <a:p>
                      <a:pPr marL="0" algn="ctr" defTabSz="1219050" rtl="0" eaLnBrk="1" latinLnBrk="0" hangingPunct="1"/>
                      <a:r>
                        <a:rPr lang="ru-RU" sz="1800" kern="1200" dirty="0" smtClean="0">
                          <a:solidFill>
                            <a:schemeClr val="tx1"/>
                          </a:solidFill>
                          <a:latin typeface="Times New Roman" panose="02020603050405020304" pitchFamily="18" charset="0"/>
                          <a:ea typeface="+mn-ea"/>
                          <a:cs typeface="Times New Roman" panose="02020603050405020304" pitchFamily="18" charset="0"/>
                        </a:rPr>
                        <a:t>2023/2024  учебный год</a:t>
                      </a:r>
                      <a:endParaRPr lang="ru-RU" sz="18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rgbClr val="92D050"/>
                    </a:solidFill>
                  </a:tcPr>
                </a:tc>
                <a:tc>
                  <a:txBody>
                    <a:bodyPr/>
                    <a:lstStyle/>
                    <a:p>
                      <a:endParaRPr lang="ru-RU" sz="1400" dirty="0"/>
                    </a:p>
                  </a:txBody>
                  <a:tcPr marL="91449" marR="91449" marT="45738" marB="45738">
                    <a:solidFill>
                      <a:schemeClr val="accent6">
                        <a:lumMod val="40000"/>
                        <a:lumOff val="60000"/>
                      </a:schemeClr>
                    </a:solidFill>
                  </a:tcPr>
                </a:tc>
                <a:tc>
                  <a:txBody>
                    <a:bodyPr/>
                    <a:lstStyle/>
                    <a:p>
                      <a:endParaRPr lang="ru-RU" sz="1400" dirty="0"/>
                    </a:p>
                  </a:txBody>
                  <a:tcPr marL="91449" marR="91449" marT="45738" marB="45738">
                    <a:solidFill>
                      <a:schemeClr val="accent6">
                        <a:lumMod val="40000"/>
                        <a:lumOff val="60000"/>
                      </a:schemeClr>
                    </a:solidFill>
                  </a:tcPr>
                </a:tc>
                <a:extLst>
                  <a:ext uri="{0D108BD9-81ED-4DB2-BD59-A6C34878D82A}">
                    <a16:rowId xmlns:a16="http://schemas.microsoft.com/office/drawing/2014/main" val="10002"/>
                  </a:ext>
                </a:extLst>
              </a:tr>
              <a:tr h="579183">
                <a:tc>
                  <a:txBody>
                    <a:bodyPr/>
                    <a:lstStyle/>
                    <a:p>
                      <a:pPr marL="0" algn="ctr" defTabSz="1219050" rtl="0" eaLnBrk="1" latinLnBrk="0" hangingPunct="1"/>
                      <a:r>
                        <a:rPr lang="ru-RU" sz="1800" kern="1200" dirty="0" smtClean="0">
                          <a:solidFill>
                            <a:schemeClr val="tx1"/>
                          </a:solidFill>
                          <a:latin typeface="Times New Roman" panose="02020603050405020304" pitchFamily="18" charset="0"/>
                          <a:ea typeface="+mn-ea"/>
                          <a:cs typeface="Times New Roman" panose="02020603050405020304" pitchFamily="18" charset="0"/>
                        </a:rPr>
                        <a:t>2024/2025  учебный год</a:t>
                      </a:r>
                      <a:endParaRPr lang="ru-RU" sz="1800" kern="1200" dirty="0">
                        <a:solidFill>
                          <a:schemeClr val="tx1"/>
                        </a:solidFill>
                        <a:latin typeface="Times New Roman" panose="02020603050405020304" pitchFamily="18" charset="0"/>
                        <a:ea typeface="+mn-ea"/>
                        <a:cs typeface="Times New Roman" panose="02020603050405020304" pitchFamily="18" charset="0"/>
                      </a:endParaRPr>
                    </a:p>
                  </a:txBody>
                  <a:tcPr marL="91449" marR="91449" marT="45738" marB="45738"/>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tc>
                  <a:txBody>
                    <a:bodyPr/>
                    <a:lstStyle/>
                    <a:p>
                      <a:pPr marL="0" algn="l" defTabSz="914400" rtl="0" eaLnBrk="1" latinLnBrk="0" hangingPunct="1"/>
                      <a:endParaRPr lang="ru-RU" sz="1400" kern="1200" dirty="0">
                        <a:solidFill>
                          <a:schemeClr val="tx1"/>
                        </a:solidFill>
                        <a:latin typeface="+mn-lt"/>
                        <a:ea typeface="+mn-ea"/>
                        <a:cs typeface="+mn-cs"/>
                      </a:endParaRPr>
                    </a:p>
                  </a:txBody>
                  <a:tcPr marL="91449" marR="91449" marT="45738" marB="45738">
                    <a:solidFill>
                      <a:srgbClr val="92D050"/>
                    </a:solidFill>
                  </a:tcPr>
                </a:tc>
                <a:extLst>
                  <a:ext uri="{0D108BD9-81ED-4DB2-BD59-A6C34878D82A}">
                    <a16:rowId xmlns:a16="http://schemas.microsoft.com/office/drawing/2014/main" val="10003"/>
                  </a:ext>
                </a:extLst>
              </a:tr>
            </a:tbl>
          </a:graphicData>
        </a:graphic>
      </p:graphicFrame>
      <p:sp>
        <p:nvSpPr>
          <p:cNvPr id="4" name="TextBox 3"/>
          <p:cNvSpPr txBox="1"/>
          <p:nvPr/>
        </p:nvSpPr>
        <p:spPr>
          <a:xfrm>
            <a:off x="1343473" y="1037097"/>
            <a:ext cx="6125084" cy="369332"/>
          </a:xfrm>
          <a:prstGeom prst="rect">
            <a:avLst/>
          </a:prstGeom>
          <a:noFill/>
        </p:spPr>
        <p:txBody>
          <a:bodyPr wrap="square" rtlCol="0">
            <a:spAutoFit/>
          </a:bodyPr>
          <a:lstStyle/>
          <a:p>
            <a:pPr algn="ctr"/>
            <a:r>
              <a:rPr lang="ru-RU" b="1" dirty="0">
                <a:solidFill>
                  <a:schemeClr val="accent1">
                    <a:lumMod val="50000"/>
                  </a:schemeClr>
                </a:solidFill>
                <a:latin typeface="Times New Roman" panose="02020603050405020304" pitchFamily="18" charset="0"/>
                <a:cs typeface="Times New Roman" panose="02020603050405020304" pitchFamily="18" charset="0"/>
              </a:rPr>
              <a:t>МОДЕЛЬ ВВЕДЕНИЯ ОБНОВЛЕННЫХ ФГОС в РФ</a:t>
            </a:r>
          </a:p>
        </p:txBody>
      </p:sp>
      <p:pic>
        <p:nvPicPr>
          <p:cNvPr id="5" name="Рисунок 4"/>
          <p:cNvPicPr>
            <a:picLocks noChangeAspect="1"/>
          </p:cNvPicPr>
          <p:nvPr/>
        </p:nvPicPr>
        <p:blipFill>
          <a:blip r:embed="rId4"/>
          <a:stretch>
            <a:fillRect/>
          </a:stretch>
        </p:blipFill>
        <p:spPr>
          <a:xfrm>
            <a:off x="9426943" y="2938223"/>
            <a:ext cx="2765057" cy="1445086"/>
          </a:xfrm>
          <a:prstGeom prst="rect">
            <a:avLst/>
          </a:prstGeom>
        </p:spPr>
      </p:pic>
      <p:sp>
        <p:nvSpPr>
          <p:cNvPr id="12" name="Прямоугольник 11"/>
          <p:cNvSpPr/>
          <p:nvPr/>
        </p:nvSpPr>
        <p:spPr>
          <a:xfrm>
            <a:off x="9703558" y="2978747"/>
            <a:ext cx="300251" cy="21441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703558" y="3682797"/>
            <a:ext cx="300251" cy="210871"/>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9491153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6662" y="274637"/>
            <a:ext cx="10473992" cy="650914"/>
          </a:xfrm>
        </p:spPr>
        <p:txBody>
          <a:bodyPr>
            <a:normAutofit/>
          </a:bodyPr>
          <a:lstStyle/>
          <a:p>
            <a:r>
              <a:rPr lang="ru-RU" sz="1800" b="1" dirty="0">
                <a:solidFill>
                  <a:srgbClr val="CCAF0A">
                    <a:lumMod val="75000"/>
                  </a:srgbClr>
                </a:solidFill>
                <a:latin typeface="Times New Roman" pitchFamily="18" charset="0"/>
                <a:ea typeface="+mn-ea"/>
                <a:cs typeface="Times New Roman" pitchFamily="18" charset="0"/>
              </a:rPr>
              <a:t>ИЗМЕНЕНИЯ </a:t>
            </a:r>
            <a:r>
              <a:rPr lang="ru-RU" sz="1800" b="1" dirty="0" smtClean="0">
                <a:solidFill>
                  <a:srgbClr val="CCAF0A">
                    <a:lumMod val="75000"/>
                  </a:srgbClr>
                </a:solidFill>
                <a:latin typeface="Times New Roman" pitchFamily="18" charset="0"/>
                <a:ea typeface="+mn-ea"/>
                <a:cs typeface="Times New Roman" pitchFamily="18" charset="0"/>
              </a:rPr>
              <a:t>В </a:t>
            </a:r>
            <a:r>
              <a:rPr lang="ru-RU" sz="1800" b="1" dirty="0">
                <a:solidFill>
                  <a:srgbClr val="CCAF0A">
                    <a:lumMod val="75000"/>
                  </a:srgbClr>
                </a:solidFill>
                <a:latin typeface="Times New Roman" pitchFamily="18" charset="0"/>
                <a:ea typeface="+mn-ea"/>
                <a:cs typeface="Times New Roman" pitchFamily="18" charset="0"/>
              </a:rPr>
              <a:t>ФЕДЕРАЛЬНЫХ ГОСУДАРСТВЕННЫХ ОБРАЗОВАТЕЛЬНЫХ СТАНДАРТАХ</a:t>
            </a:r>
          </a:p>
        </p:txBody>
      </p:sp>
      <p:sp>
        <p:nvSpPr>
          <p:cNvPr id="3" name="Объект 2"/>
          <p:cNvSpPr>
            <a:spLocks noGrp="1"/>
          </p:cNvSpPr>
          <p:nvPr>
            <p:ph idx="1"/>
          </p:nvPr>
        </p:nvSpPr>
        <p:spPr>
          <a:xfrm>
            <a:off x="609600" y="1600201"/>
            <a:ext cx="7709210" cy="4990170"/>
          </a:xfrm>
        </p:spPr>
        <p:txBody>
          <a:bodyPr>
            <a:normAutofit fontScale="85000" lnSpcReduction="10000"/>
          </a:bodyPr>
          <a:lstStyle/>
          <a:p>
            <a:pPr algn="just">
              <a:buFont typeface="Wingdings" panose="05000000000000000000" pitchFamily="2" charset="2"/>
              <a:buChar char="ü"/>
            </a:pP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приказ </a:t>
            </a:r>
            <a:r>
              <a:rPr lang="ru-RU" sz="2000" dirty="0">
                <a:solidFill>
                  <a:schemeClr val="accent1">
                    <a:lumMod val="50000"/>
                  </a:schemeClr>
                </a:solidFill>
                <a:latin typeface="Times New Roman" panose="02020603050405020304" pitchFamily="18" charset="0"/>
                <a:cs typeface="Times New Roman" panose="02020603050405020304" pitchFamily="18" charset="0"/>
              </a:rPr>
              <a:t>Минпросвещения России от 18.07.2022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№568 «О </a:t>
            </a:r>
            <a:r>
              <a:rPr lang="ru-RU" sz="2000" dirty="0">
                <a:solidFill>
                  <a:schemeClr val="accent1">
                    <a:lumMod val="50000"/>
                  </a:schemeClr>
                </a:solidFill>
                <a:latin typeface="Times New Roman" panose="02020603050405020304" pitchFamily="18" charset="0"/>
                <a:cs typeface="Times New Roman" panose="02020603050405020304" pitchFamily="18" charset="0"/>
              </a:rPr>
              <a:t>внесении изменений в федеральный государственный образовательный стандарт основного общего образования, утвержденный приказом Министерства просвещения Российской Федерации от 31 мая 2021 г.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 287» </a:t>
            </a:r>
          </a:p>
          <a:p>
            <a:pPr marL="0" indent="0" algn="just">
              <a:buNone/>
            </a:pPr>
            <a:r>
              <a:rPr lang="ru-RU" sz="2000" dirty="0">
                <a:solidFill>
                  <a:schemeClr val="accent1">
                    <a:lumMod val="50000"/>
                  </a:schemeClr>
                </a:solidFill>
                <a:latin typeface="Times New Roman" panose="02020603050405020304" pitchFamily="18" charset="0"/>
                <a:cs typeface="Times New Roman" panose="02020603050405020304" pitchFamily="18" charset="0"/>
              </a:rPr>
              <a:t>                                                                                (вступил в силу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28.08.2022</a:t>
            </a:r>
            <a:r>
              <a:rPr lang="ru-RU" sz="2000" dirty="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buNone/>
            </a:pPr>
            <a:endParaRPr lang="ru-RU" sz="2000" dirty="0">
              <a:solidFill>
                <a:schemeClr val="accent1">
                  <a:lumMod val="50000"/>
                </a:schemeClr>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приказ </a:t>
            </a:r>
            <a:r>
              <a:rPr lang="ru-RU" sz="2000" dirty="0">
                <a:solidFill>
                  <a:schemeClr val="accent1">
                    <a:lumMod val="50000"/>
                  </a:schemeClr>
                </a:solidFill>
                <a:latin typeface="Times New Roman" panose="02020603050405020304" pitchFamily="18" charset="0"/>
                <a:cs typeface="Times New Roman" panose="02020603050405020304" pitchFamily="18" charset="0"/>
              </a:rPr>
              <a:t>Минпросвещения России от 18.07.2022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№569 «О </a:t>
            </a:r>
            <a:r>
              <a:rPr lang="ru-RU" sz="2000" dirty="0">
                <a:solidFill>
                  <a:schemeClr val="accent1">
                    <a:lumMod val="50000"/>
                  </a:schemeClr>
                </a:solidFill>
                <a:latin typeface="Times New Roman" panose="02020603050405020304" pitchFamily="18" charset="0"/>
                <a:cs typeface="Times New Roman" panose="02020603050405020304" pitchFamily="18" charset="0"/>
              </a:rPr>
              <a:t>внесении изменений в федеральный государственный образовательный стандарт начального общего образования, утвержденный приказом Министерства просвещения Российской Федерации от 31 мая 2021 г.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 286»</a:t>
            </a:r>
          </a:p>
          <a:p>
            <a:pPr marL="0" indent="0" algn="just">
              <a:buNone/>
            </a:pPr>
            <a:r>
              <a:rPr lang="ru-RU" sz="2000" dirty="0">
                <a:solidFill>
                  <a:schemeClr val="accent1">
                    <a:lumMod val="50000"/>
                  </a:schemeClr>
                </a:solidFill>
                <a:latin typeface="Times New Roman" panose="02020603050405020304" pitchFamily="18" charset="0"/>
                <a:cs typeface="Times New Roman" panose="02020603050405020304" pitchFamily="18" charset="0"/>
              </a:rPr>
              <a:t>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000" dirty="0">
                <a:solidFill>
                  <a:schemeClr val="accent1">
                    <a:lumMod val="50000"/>
                  </a:schemeClr>
                </a:solidFill>
                <a:latin typeface="Times New Roman" panose="02020603050405020304" pitchFamily="18" charset="0"/>
                <a:cs typeface="Times New Roman" panose="02020603050405020304" pitchFamily="18" charset="0"/>
              </a:rPr>
              <a:t>вступил в силу 28.08.2022</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a:t>
            </a:r>
          </a:p>
          <a:p>
            <a:pPr marL="0" indent="0" algn="just">
              <a:buNone/>
            </a:pPr>
            <a:endParaRPr lang="ru-RU" sz="2000" dirty="0" smtClean="0">
              <a:solidFill>
                <a:schemeClr val="accent1">
                  <a:lumMod val="50000"/>
                </a:schemeClr>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ru-RU" sz="2000" dirty="0">
                <a:solidFill>
                  <a:schemeClr val="accent1">
                    <a:lumMod val="50000"/>
                  </a:schemeClr>
                </a:solidFill>
                <a:latin typeface="Times New Roman" panose="02020603050405020304" pitchFamily="18" charset="0"/>
                <a:cs typeface="Times New Roman" panose="02020603050405020304" pitchFamily="18" charset="0"/>
              </a:rPr>
              <a:t>приказ Минпросвещения России от 12.08.2022 №732 «О внесении изменений в федеральный государственный образовательный стандарт среднего общего образования, утвержденный приказом Министерства образования и науки Российской Федерации от 17 мая 2012 г. № 413»</a:t>
            </a:r>
          </a:p>
          <a:p>
            <a:pPr marL="0" indent="0" algn="just">
              <a:buNone/>
            </a:pPr>
            <a:r>
              <a:rPr lang="ru-RU" sz="2000" dirty="0">
                <a:solidFill>
                  <a:schemeClr val="accent1">
                    <a:lumMod val="50000"/>
                  </a:schemeClr>
                </a:solidFill>
                <a:latin typeface="Times New Roman" panose="02020603050405020304" pitchFamily="18" charset="0"/>
                <a:cs typeface="Times New Roman" panose="02020603050405020304" pitchFamily="18" charset="0"/>
              </a:rPr>
              <a:t>      </a:t>
            </a: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000" dirty="0">
                <a:solidFill>
                  <a:schemeClr val="accent1">
                    <a:lumMod val="50000"/>
                  </a:schemeClr>
                </a:solidFill>
                <a:latin typeface="Times New Roman" panose="02020603050405020304" pitchFamily="18" charset="0"/>
                <a:cs typeface="Times New Roman" panose="02020603050405020304" pitchFamily="18" charset="0"/>
              </a:rPr>
              <a:t>(вступил в силу 23.09.2022)</a:t>
            </a:r>
          </a:p>
        </p:txBody>
      </p:sp>
      <p:pic>
        <p:nvPicPr>
          <p:cNvPr id="5" name="Рисунок 4"/>
          <p:cNvPicPr>
            <a:picLocks noChangeAspect="1"/>
          </p:cNvPicPr>
          <p:nvPr/>
        </p:nvPicPr>
        <p:blipFill>
          <a:blip r:embed="rId2"/>
          <a:stretch>
            <a:fillRect/>
          </a:stretch>
        </p:blipFill>
        <p:spPr>
          <a:xfrm>
            <a:off x="609600" y="274637"/>
            <a:ext cx="719390" cy="932769"/>
          </a:xfrm>
          <a:prstGeom prst="rect">
            <a:avLst/>
          </a:prstGeom>
        </p:spPr>
      </p:pic>
      <p:pic>
        <p:nvPicPr>
          <p:cNvPr id="6" name="Рисунок 5"/>
          <p:cNvPicPr>
            <a:picLocks noChangeAspect="1"/>
          </p:cNvPicPr>
          <p:nvPr/>
        </p:nvPicPr>
        <p:blipFill>
          <a:blip r:embed="rId3"/>
          <a:stretch>
            <a:fillRect/>
          </a:stretch>
        </p:blipFill>
        <p:spPr>
          <a:xfrm>
            <a:off x="8702748" y="3238037"/>
            <a:ext cx="2681259" cy="1675787"/>
          </a:xfrm>
          <a:prstGeom prst="rect">
            <a:avLst/>
          </a:prstGeom>
        </p:spPr>
      </p:pic>
      <p:pic>
        <p:nvPicPr>
          <p:cNvPr id="7" name="Рисунок 6"/>
          <p:cNvPicPr>
            <a:picLocks noChangeAspect="1"/>
          </p:cNvPicPr>
          <p:nvPr/>
        </p:nvPicPr>
        <p:blipFill>
          <a:blip r:embed="rId4"/>
          <a:stretch>
            <a:fillRect/>
          </a:stretch>
        </p:blipFill>
        <p:spPr>
          <a:xfrm>
            <a:off x="8702748" y="2638120"/>
            <a:ext cx="2619375" cy="400050"/>
          </a:xfrm>
          <a:prstGeom prst="rect">
            <a:avLst/>
          </a:prstGeom>
        </p:spPr>
      </p:pic>
    </p:spTree>
    <p:extLst>
      <p:ext uri="{BB962C8B-B14F-4D97-AF65-F5344CB8AC3E}">
        <p14:creationId xmlns:p14="http://schemas.microsoft.com/office/powerpoint/2010/main" val="2466804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58809" y="266177"/>
            <a:ext cx="829128" cy="1030313"/>
          </a:xfrm>
          <a:prstGeom prst="rect">
            <a:avLst/>
          </a:prstGeom>
        </p:spPr>
      </p:pic>
      <p:sp>
        <p:nvSpPr>
          <p:cNvPr id="3" name="Прямоугольник 2"/>
          <p:cNvSpPr/>
          <p:nvPr/>
        </p:nvSpPr>
        <p:spPr>
          <a:xfrm>
            <a:off x="1341376" y="423961"/>
            <a:ext cx="10475688" cy="369332"/>
          </a:xfrm>
          <a:prstGeom prst="rect">
            <a:avLst/>
          </a:prstGeom>
        </p:spPr>
        <p:txBody>
          <a:bodyPr wrap="none">
            <a:spAutoFit/>
          </a:bodyPr>
          <a:lstStyle/>
          <a:p>
            <a:pPr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СТАНДАРТАХ</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275927590"/>
              </p:ext>
            </p:extLst>
          </p:nvPr>
        </p:nvGraphicFramePr>
        <p:xfrm>
          <a:off x="1187937" y="951076"/>
          <a:ext cx="9791512" cy="2304196"/>
        </p:xfrm>
        <a:graphic>
          <a:graphicData uri="http://schemas.openxmlformats.org/drawingml/2006/table">
            <a:tbl>
              <a:tblPr firstRow="1" bandRow="1">
                <a:tableStyleId>{5C22544A-7EE6-4342-B048-85BDC9FD1C3A}</a:tableStyleId>
              </a:tblPr>
              <a:tblGrid>
                <a:gridCol w="2483892">
                  <a:extLst>
                    <a:ext uri="{9D8B030D-6E8A-4147-A177-3AD203B41FA5}">
                      <a16:colId xmlns:a16="http://schemas.microsoft.com/office/drawing/2014/main" val="1709204137"/>
                    </a:ext>
                  </a:extLst>
                </a:gridCol>
                <a:gridCol w="1826905">
                  <a:extLst>
                    <a:ext uri="{9D8B030D-6E8A-4147-A177-3AD203B41FA5}">
                      <a16:colId xmlns:a16="http://schemas.microsoft.com/office/drawing/2014/main" val="3328718951"/>
                    </a:ext>
                  </a:extLst>
                </a:gridCol>
                <a:gridCol w="1826905">
                  <a:extLst>
                    <a:ext uri="{9D8B030D-6E8A-4147-A177-3AD203B41FA5}">
                      <a16:colId xmlns:a16="http://schemas.microsoft.com/office/drawing/2014/main" val="3457224281"/>
                    </a:ext>
                  </a:extLst>
                </a:gridCol>
                <a:gridCol w="1826905">
                  <a:extLst>
                    <a:ext uri="{9D8B030D-6E8A-4147-A177-3AD203B41FA5}">
                      <a16:colId xmlns:a16="http://schemas.microsoft.com/office/drawing/2014/main" val="1790638049"/>
                    </a:ext>
                  </a:extLst>
                </a:gridCol>
                <a:gridCol w="1826905">
                  <a:extLst>
                    <a:ext uri="{9D8B030D-6E8A-4147-A177-3AD203B41FA5}">
                      <a16:colId xmlns:a16="http://schemas.microsoft.com/office/drawing/2014/main" val="1165996143"/>
                    </a:ext>
                  </a:extLst>
                </a:gridCol>
              </a:tblGrid>
              <a:tr h="627796">
                <a:tc rowSpan="3">
                  <a:txBody>
                    <a:bodyPr/>
                    <a:lstStyle/>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r>
                        <a:rPr kumimoji="0" lang="ru-RU" altLang="ru-RU" sz="2000" b="0"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Количество </a:t>
                      </a:r>
                    </a:p>
                    <a:p>
                      <a:pPr algn="ctr"/>
                      <a:r>
                        <a:rPr kumimoji="0" lang="ru-RU" altLang="ru-RU" sz="2000" b="0"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часов </a:t>
                      </a:r>
                    </a:p>
                    <a:p>
                      <a:pPr algn="ctr"/>
                      <a:r>
                        <a:rPr kumimoji="0" lang="ru-RU" altLang="ru-RU" sz="2000" b="0"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за весь </a:t>
                      </a:r>
                    </a:p>
                    <a:p>
                      <a:pPr algn="ctr"/>
                      <a:r>
                        <a:rPr kumimoji="0" lang="ru-RU" altLang="ru-RU" sz="2000" b="0"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период </a:t>
                      </a:r>
                    </a:p>
                    <a:p>
                      <a:pPr algn="ctr"/>
                      <a:r>
                        <a:rPr kumimoji="0" lang="ru-RU" altLang="ru-RU" sz="2000" b="0"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обучения</a:t>
                      </a:r>
                      <a:endParaRPr lang="ru-RU" sz="2000" i="0" dirty="0">
                        <a:solidFill>
                          <a:srgbClr val="C00000"/>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ru-RU" sz="1400" b="0" dirty="0" smtClean="0">
                          <a:solidFill>
                            <a:schemeClr val="accent1">
                              <a:lumMod val="50000"/>
                            </a:schemeClr>
                          </a:solidFill>
                          <a:latin typeface="Times New Roman" panose="02020603050405020304" pitchFamily="18" charset="0"/>
                          <a:cs typeface="Times New Roman" panose="02020603050405020304" pitchFamily="18" charset="0"/>
                        </a:rPr>
                        <a:t>Уровень начального общего образования</a:t>
                      </a:r>
                      <a:endParaRPr lang="ru-RU" sz="1400" b="0" dirty="0">
                        <a:solidFill>
                          <a:schemeClr val="accent1">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400" b="0" dirty="0" smtClean="0">
                          <a:solidFill>
                            <a:schemeClr val="accent1">
                              <a:lumMod val="50000"/>
                            </a:schemeClr>
                          </a:solidFill>
                          <a:latin typeface="Times New Roman" panose="02020603050405020304" pitchFamily="18" charset="0"/>
                          <a:cs typeface="Times New Roman" panose="02020603050405020304" pitchFamily="18" charset="0"/>
                        </a:rPr>
                        <a:t>Уровень основного общего образования</a:t>
                      </a:r>
                      <a:endParaRPr lang="ru-RU" sz="14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3971912"/>
                  </a:ext>
                </a:extLst>
              </a:tr>
              <a:tr h="841156">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ФГОС НОО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приказ 286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 (2021 год)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ФГОС НОО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приказ 286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 (изменения 2022 г.)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smtClean="0">
                        <a:ln>
                          <a:noFill/>
                        </a:ln>
                        <a:solidFill>
                          <a:schemeClr val="accent2"/>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ФГОС ООО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приказ 287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(2021 год)</a:t>
                      </a:r>
                      <a:endParaRPr lang="ru-RU" sz="1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ФГОС ООО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приказ 287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 (изменения 2022 г.)</a:t>
                      </a:r>
                      <a:endParaRPr kumimoji="0" lang="ru-RU" sz="1400" b="0" i="0" u="none" strike="noStrike" kern="1200" cap="none" spc="0" normalizeH="0" baseline="0" dirty="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4079254"/>
                  </a:ext>
                </a:extLst>
              </a:tr>
              <a:tr h="476538">
                <a:tc vMerge="1">
                  <a:txBody>
                    <a:bodyPr/>
                    <a:lstStyle/>
                    <a:p>
                      <a:pPr algn="just"/>
                      <a:endParaRPr lang="ru-RU" sz="2000" i="0"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nSpc>
                          <a:spcPct val="100000"/>
                        </a:lnSpc>
                        <a:spcAft>
                          <a:spcPts val="0"/>
                        </a:spcAft>
                      </a:pPr>
                      <a:r>
                        <a:rPr lang="ru-RU" sz="1400" b="0" dirty="0" smtClean="0">
                          <a:effectLst/>
                          <a:latin typeface="Times New Roman" panose="02020603050405020304" pitchFamily="18" charset="0"/>
                          <a:cs typeface="Times New Roman" panose="02020603050405020304" pitchFamily="18" charset="0"/>
                        </a:rPr>
                        <a:t>не менее </a:t>
                      </a:r>
                      <a:r>
                        <a:rPr lang="ru-RU" sz="1400" b="1" dirty="0" smtClean="0">
                          <a:solidFill>
                            <a:schemeClr val="tx1"/>
                          </a:solidFill>
                          <a:effectLst/>
                          <a:latin typeface="Times New Roman" panose="02020603050405020304" pitchFamily="18" charset="0"/>
                          <a:cs typeface="Times New Roman" panose="02020603050405020304" pitchFamily="18" charset="0"/>
                        </a:rPr>
                        <a:t>2954</a:t>
                      </a:r>
                      <a:r>
                        <a:rPr lang="ru-RU" sz="1400" b="0" dirty="0" smtClean="0">
                          <a:solidFill>
                            <a:srgbClr val="FF0000"/>
                          </a:solidFill>
                          <a:effectLst/>
                          <a:latin typeface="Times New Roman" panose="02020603050405020304" pitchFamily="18" charset="0"/>
                          <a:cs typeface="Times New Roman" panose="02020603050405020304" pitchFamily="18" charset="0"/>
                        </a:rPr>
                        <a:t> </a:t>
                      </a:r>
                      <a:r>
                        <a:rPr lang="ru-RU" sz="1400" b="0" dirty="0" smtClean="0">
                          <a:effectLst/>
                          <a:latin typeface="Times New Roman" panose="02020603050405020304" pitchFamily="18" charset="0"/>
                          <a:cs typeface="Times New Roman" panose="02020603050405020304" pitchFamily="18" charset="0"/>
                        </a:rPr>
                        <a:t>часов – </a:t>
                      </a:r>
                    </a:p>
                    <a:p>
                      <a:pPr marL="0">
                        <a:lnSpc>
                          <a:spcPct val="100000"/>
                        </a:lnSpc>
                        <a:spcAft>
                          <a:spcPts val="0"/>
                        </a:spcAft>
                      </a:pPr>
                      <a:r>
                        <a:rPr lang="ru-RU" sz="1400" b="0" dirty="0" smtClean="0">
                          <a:effectLst/>
                          <a:latin typeface="Times New Roman" panose="02020603050405020304" pitchFamily="18" charset="0"/>
                          <a:cs typeface="Times New Roman" panose="02020603050405020304" pitchFamily="18" charset="0"/>
                        </a:rPr>
                        <a:t>не более </a:t>
                      </a:r>
                      <a:r>
                        <a:rPr lang="ru-RU" sz="1400" b="1" dirty="0" smtClean="0">
                          <a:solidFill>
                            <a:schemeClr val="tx1"/>
                          </a:solidFill>
                          <a:effectLst/>
                          <a:latin typeface="Times New Roman" panose="02020603050405020304" pitchFamily="18" charset="0"/>
                          <a:cs typeface="Times New Roman" panose="02020603050405020304" pitchFamily="18" charset="0"/>
                        </a:rPr>
                        <a:t>3190</a:t>
                      </a:r>
                      <a:r>
                        <a:rPr lang="ru-RU" sz="1400" b="0" dirty="0" smtClean="0">
                          <a:effectLst/>
                          <a:latin typeface="Times New Roman" panose="02020603050405020304" pitchFamily="18" charset="0"/>
                          <a:cs typeface="Times New Roman" panose="02020603050405020304" pitchFamily="18" charset="0"/>
                        </a:rPr>
                        <a:t> часов</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457200" rtl="0" eaLnBrk="1" latinLnBrk="0" hangingPunct="1">
                        <a:lnSpc>
                          <a:spcPct val="100000"/>
                        </a:lnSpc>
                        <a:spcAft>
                          <a:spcPts val="0"/>
                        </a:spcAft>
                      </a:pP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не менее </a:t>
                      </a:r>
                      <a:r>
                        <a:rPr lang="ru-RU" sz="1400" b="1" kern="1200" dirty="0" smtClean="0">
                          <a:solidFill>
                            <a:schemeClr val="dk1"/>
                          </a:solidFill>
                          <a:effectLst/>
                          <a:latin typeface="Times New Roman" panose="02020603050405020304" pitchFamily="18" charset="0"/>
                          <a:ea typeface="+mn-ea"/>
                          <a:cs typeface="Times New Roman" panose="02020603050405020304" pitchFamily="18" charset="0"/>
                        </a:rPr>
                        <a:t>2954 </a:t>
                      </a: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часов – </a:t>
                      </a:r>
                    </a:p>
                    <a:p>
                      <a:pPr marL="0" algn="l" defTabSz="457200" rtl="0" eaLnBrk="1" latinLnBrk="0" hangingPunct="1">
                        <a:lnSpc>
                          <a:spcPct val="100000"/>
                        </a:lnSpc>
                        <a:spcAft>
                          <a:spcPts val="0"/>
                        </a:spcAft>
                      </a:pPr>
                      <a:r>
                        <a:rPr lang="ru-RU" sz="1400" b="0" strike="noStrike" kern="1200" dirty="0" smtClean="0">
                          <a:solidFill>
                            <a:schemeClr val="dk1"/>
                          </a:solidFill>
                          <a:effectLst/>
                          <a:latin typeface="Times New Roman" panose="02020603050405020304" pitchFamily="18" charset="0"/>
                          <a:ea typeface="+mn-ea"/>
                          <a:cs typeface="Times New Roman" panose="02020603050405020304" pitchFamily="18" charset="0"/>
                        </a:rPr>
                        <a:t>не более </a:t>
                      </a:r>
                      <a:r>
                        <a:rPr lang="ru-RU" sz="14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3345</a:t>
                      </a:r>
                      <a:r>
                        <a:rPr lang="ru-RU" sz="1400" b="0" strike="noStrike" kern="1200" dirty="0" smtClean="0">
                          <a:solidFill>
                            <a:srgbClr val="C00000"/>
                          </a:solidFill>
                          <a:effectLst/>
                          <a:latin typeface="Times New Roman" panose="02020603050405020304" pitchFamily="18" charset="0"/>
                          <a:ea typeface="+mn-ea"/>
                          <a:cs typeface="Times New Roman" panose="02020603050405020304" pitchFamily="18" charset="0"/>
                        </a:rPr>
                        <a:t> </a:t>
                      </a:r>
                      <a:r>
                        <a:rPr lang="ru-RU" sz="1400" b="0" strike="noStrike" kern="1200" dirty="0" smtClean="0">
                          <a:solidFill>
                            <a:schemeClr val="dk1"/>
                          </a:solidFill>
                          <a:effectLst/>
                          <a:latin typeface="Times New Roman" panose="02020603050405020304" pitchFamily="18" charset="0"/>
                          <a:ea typeface="+mn-ea"/>
                          <a:cs typeface="Times New Roman" panose="02020603050405020304" pitchFamily="18" charset="0"/>
                        </a:rPr>
                        <a:t>часов</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457200" rtl="0" eaLnBrk="1" latinLnBrk="0" hangingPunct="1">
                        <a:lnSpc>
                          <a:spcPct val="100000"/>
                        </a:lnSpc>
                        <a:spcAft>
                          <a:spcPts val="0"/>
                        </a:spcAft>
                      </a:pP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не менее </a:t>
                      </a:r>
                      <a:r>
                        <a:rPr lang="ru-RU" sz="1400" b="1" kern="1200" dirty="0" smtClean="0">
                          <a:solidFill>
                            <a:schemeClr val="dk1"/>
                          </a:solidFill>
                          <a:effectLst/>
                          <a:latin typeface="Times New Roman" panose="02020603050405020304" pitchFamily="18" charset="0"/>
                          <a:ea typeface="+mn-ea"/>
                          <a:cs typeface="Times New Roman" panose="02020603050405020304" pitchFamily="18" charset="0"/>
                        </a:rPr>
                        <a:t>5058 </a:t>
                      </a: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часов – </a:t>
                      </a:r>
                    </a:p>
                    <a:p>
                      <a:pPr marL="0" algn="l" defTabSz="457200" rtl="0" eaLnBrk="1" latinLnBrk="0" hangingPunct="1">
                        <a:lnSpc>
                          <a:spcPct val="100000"/>
                        </a:lnSpc>
                        <a:spcAft>
                          <a:spcPts val="0"/>
                        </a:spcAft>
                      </a:pP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не более 5549 часов</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457200" rtl="0" eaLnBrk="1" latinLnBrk="0" hangingPunct="1">
                        <a:lnSpc>
                          <a:spcPct val="100000"/>
                        </a:lnSpc>
                        <a:spcAft>
                          <a:spcPts val="0"/>
                        </a:spcAft>
                      </a:pP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не менее </a:t>
                      </a:r>
                      <a:r>
                        <a:rPr lang="ru-RU" sz="1400" b="1" kern="1200" dirty="0" smtClean="0">
                          <a:solidFill>
                            <a:schemeClr val="dk1"/>
                          </a:solidFill>
                          <a:effectLst/>
                          <a:latin typeface="Times New Roman" panose="02020603050405020304" pitchFamily="18" charset="0"/>
                          <a:ea typeface="+mn-ea"/>
                          <a:cs typeface="Times New Roman" panose="02020603050405020304" pitchFamily="18" charset="0"/>
                        </a:rPr>
                        <a:t>5058</a:t>
                      </a: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 часов – </a:t>
                      </a:r>
                    </a:p>
                    <a:p>
                      <a:pPr marL="0" algn="l" defTabSz="457200" rtl="0" eaLnBrk="1" latinLnBrk="0" hangingPunct="1">
                        <a:lnSpc>
                          <a:spcPct val="100000"/>
                        </a:lnSpc>
                        <a:spcAft>
                          <a:spcPts val="0"/>
                        </a:spcAft>
                      </a:pP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не более </a:t>
                      </a:r>
                      <a:r>
                        <a:rPr lang="ru-RU" sz="14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5848 </a:t>
                      </a:r>
                      <a:r>
                        <a:rPr lang="ru-RU" sz="1400" b="0" kern="1200" dirty="0" smtClean="0">
                          <a:solidFill>
                            <a:schemeClr val="dk1"/>
                          </a:solidFill>
                          <a:effectLst/>
                          <a:latin typeface="Times New Roman" panose="02020603050405020304" pitchFamily="18" charset="0"/>
                          <a:ea typeface="+mn-ea"/>
                          <a:cs typeface="Times New Roman" panose="02020603050405020304" pitchFamily="18" charset="0"/>
                        </a:rPr>
                        <a:t>часов</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2171829"/>
                  </a:ext>
                </a:extLst>
              </a:tr>
            </a:tbl>
          </a:graphicData>
        </a:graphic>
      </p:graphicFrame>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6766" y="4271356"/>
            <a:ext cx="1242339" cy="1242339"/>
          </a:xfrm>
          <a:prstGeom prst="rect">
            <a:avLst/>
          </a:prstGeom>
        </p:spPr>
      </p:pic>
      <p:graphicFrame>
        <p:nvGraphicFramePr>
          <p:cNvPr id="8" name="Диаграмма 7"/>
          <p:cNvGraphicFramePr/>
          <p:nvPr>
            <p:extLst>
              <p:ext uri="{D42A27DB-BD31-4B8C-83A1-F6EECF244321}">
                <p14:modId xmlns:p14="http://schemas.microsoft.com/office/powerpoint/2010/main" val="1447138050"/>
              </p:ext>
            </p:extLst>
          </p:nvPr>
        </p:nvGraphicFramePr>
        <p:xfrm>
          <a:off x="3780430" y="3871941"/>
          <a:ext cx="3630304" cy="29393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Диаграмма 22"/>
          <p:cNvGraphicFramePr/>
          <p:nvPr>
            <p:extLst>
              <p:ext uri="{D42A27DB-BD31-4B8C-83A1-F6EECF244321}">
                <p14:modId xmlns:p14="http://schemas.microsoft.com/office/powerpoint/2010/main" val="765707210"/>
              </p:ext>
            </p:extLst>
          </p:nvPr>
        </p:nvGraphicFramePr>
        <p:xfrm>
          <a:off x="7410734" y="3817742"/>
          <a:ext cx="3725838" cy="2664945"/>
        </p:xfrm>
        <a:graphic>
          <a:graphicData uri="http://schemas.openxmlformats.org/drawingml/2006/chart">
            <c:chart xmlns:c="http://schemas.openxmlformats.org/drawingml/2006/chart" xmlns:r="http://schemas.openxmlformats.org/officeDocument/2006/relationships" r:id="rId5"/>
          </a:graphicData>
        </a:graphic>
      </p:graphicFrame>
      <p:cxnSp>
        <p:nvCxnSpPr>
          <p:cNvPr id="7" name="Прямая соединительная линия 6"/>
          <p:cNvCxnSpPr/>
          <p:nvPr/>
        </p:nvCxnSpPr>
        <p:spPr>
          <a:xfrm>
            <a:off x="6579220" y="4427034"/>
            <a:ext cx="3902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975836" y="4311618"/>
            <a:ext cx="434898" cy="230832"/>
          </a:xfrm>
          <a:prstGeom prst="rect">
            <a:avLst/>
          </a:prstGeom>
          <a:noFill/>
        </p:spPr>
        <p:txBody>
          <a:bodyPr wrap="square" rtlCol="0">
            <a:spAutoFit/>
          </a:bodyPr>
          <a:lstStyle/>
          <a:p>
            <a:r>
              <a:rPr lang="ru-RU" sz="900" dirty="0" smtClean="0"/>
              <a:t>3190</a:t>
            </a:r>
            <a:endParaRPr lang="ru-RU" sz="900" dirty="0"/>
          </a:p>
        </p:txBody>
      </p:sp>
      <p:cxnSp>
        <p:nvCxnSpPr>
          <p:cNvPr id="11" name="Прямая соединительная линия 10"/>
          <p:cNvCxnSpPr/>
          <p:nvPr/>
        </p:nvCxnSpPr>
        <p:spPr>
          <a:xfrm>
            <a:off x="10292576" y="4627756"/>
            <a:ext cx="44604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738624" y="4520147"/>
            <a:ext cx="568713" cy="230832"/>
          </a:xfrm>
          <a:prstGeom prst="rect">
            <a:avLst/>
          </a:prstGeom>
          <a:noFill/>
        </p:spPr>
        <p:txBody>
          <a:bodyPr wrap="square" rtlCol="0">
            <a:spAutoFit/>
          </a:bodyPr>
          <a:lstStyle/>
          <a:p>
            <a:r>
              <a:rPr lang="ru-RU" sz="900" dirty="0" smtClean="0">
                <a:latin typeface="Times New Roman" panose="02020603050405020304" pitchFamily="18" charset="0"/>
                <a:cs typeface="Times New Roman" panose="02020603050405020304" pitchFamily="18" charset="0"/>
              </a:rPr>
              <a:t>5549</a:t>
            </a:r>
            <a:endParaRPr lang="ru-RU"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5630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829128" cy="1030313"/>
          </a:xfrm>
          <a:prstGeom prst="rect">
            <a:avLst/>
          </a:prstGeom>
        </p:spPr>
      </p:pic>
      <p:sp>
        <p:nvSpPr>
          <p:cNvPr id="3" name="Прямоугольник 2"/>
          <p:cNvSpPr/>
          <p:nvPr/>
        </p:nvSpPr>
        <p:spPr>
          <a:xfrm>
            <a:off x="1187936" y="266177"/>
            <a:ext cx="10732717" cy="646331"/>
          </a:xfrm>
          <a:prstGeom prst="rect">
            <a:avLst/>
          </a:prstGeom>
        </p:spPr>
        <p:txBody>
          <a:bodyPr wrap="square">
            <a:spAutoFit/>
          </a:bodyPr>
          <a:lstStyle/>
          <a:p>
            <a:pPr lvl="0"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СТАНДАРТАХ</a:t>
            </a:r>
            <a:endParaRPr lang="ru-RU" dirty="0">
              <a:solidFill>
                <a:prstClr val="black"/>
              </a:solidFill>
            </a:endParaRPr>
          </a:p>
          <a:p>
            <a:pPr algn="ct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4288870036"/>
              </p:ext>
            </p:extLst>
          </p:nvPr>
        </p:nvGraphicFramePr>
        <p:xfrm>
          <a:off x="829128" y="697063"/>
          <a:ext cx="10790443" cy="6221008"/>
        </p:xfrm>
        <a:graphic>
          <a:graphicData uri="http://schemas.openxmlformats.org/drawingml/2006/table">
            <a:tbl>
              <a:tblPr firstRow="1" bandRow="1">
                <a:tableStyleId>{5C22544A-7EE6-4342-B048-85BDC9FD1C3A}</a:tableStyleId>
              </a:tblPr>
              <a:tblGrid>
                <a:gridCol w="1736651">
                  <a:extLst>
                    <a:ext uri="{9D8B030D-6E8A-4147-A177-3AD203B41FA5}">
                      <a16:colId xmlns:a16="http://schemas.microsoft.com/office/drawing/2014/main" val="1709204137"/>
                    </a:ext>
                  </a:extLst>
                </a:gridCol>
                <a:gridCol w="4107976">
                  <a:extLst>
                    <a:ext uri="{9D8B030D-6E8A-4147-A177-3AD203B41FA5}">
                      <a16:colId xmlns:a16="http://schemas.microsoft.com/office/drawing/2014/main" val="3328718951"/>
                    </a:ext>
                  </a:extLst>
                </a:gridCol>
                <a:gridCol w="4945816">
                  <a:extLst>
                    <a:ext uri="{9D8B030D-6E8A-4147-A177-3AD203B41FA5}">
                      <a16:colId xmlns:a16="http://schemas.microsoft.com/office/drawing/2014/main" val="3457224281"/>
                    </a:ext>
                  </a:extLst>
                </a:gridCol>
              </a:tblGrid>
              <a:tr h="470253">
                <a:tc rowSpan="3">
                  <a:txBody>
                    <a:bodyPr/>
                    <a:lstStyle/>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r>
                        <a:rPr lang="ru-RU" sz="1600" b="0" kern="1200" dirty="0" smtClean="0">
                          <a:solidFill>
                            <a:srgbClr val="C00000"/>
                          </a:solidFill>
                          <a:effectLst/>
                          <a:latin typeface="Times New Roman" panose="02020603050405020304" pitchFamily="18" charset="0"/>
                          <a:ea typeface="+mn-ea"/>
                          <a:cs typeface="Times New Roman" panose="02020603050405020304" pitchFamily="18" charset="0"/>
                        </a:rPr>
                        <a:t>Организация образовательной деятельности</a:t>
                      </a: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 </a:t>
                      </a:r>
                      <a:endParaRPr kumimoji="0" lang="ru-RU" altLang="ru-RU"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Начальное общее и основное общее образование</a:t>
                      </a:r>
                      <a:endParaRPr lang="ru-RU" sz="1600" b="1" dirty="0">
                        <a:solidFill>
                          <a:schemeClr val="accent1">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3971912"/>
                  </a:ext>
                </a:extLst>
              </a:tr>
              <a:tr h="477715">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обновленные ФГОС  НОО и ООО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chemeClr val="accent2"/>
                          </a:solidFill>
                          <a:effectLst/>
                          <a:uLnTx/>
                          <a:uFillTx/>
                          <a:latin typeface="Times New Roman" panose="02020603050405020304" pitchFamily="18" charset="0"/>
                          <a:ea typeface="+mn-ea"/>
                          <a:cs typeface="Times New Roman" panose="02020603050405020304" pitchFamily="18" charset="0"/>
                        </a:rPr>
                        <a:t>изменения 2022 года</a:t>
                      </a:r>
                      <a:endParaRPr lang="ru-RU" sz="1600" b="1" dirty="0">
                        <a:solidFill>
                          <a:schemeClr val="accent2"/>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4079254"/>
                  </a:ext>
                </a:extLst>
              </a:tr>
              <a:tr h="5212969">
                <a:tc vMerge="1">
                  <a:txBody>
                    <a:bodyPr/>
                    <a:lstStyle/>
                    <a:p>
                      <a:pPr algn="just"/>
                      <a:endParaRPr lang="ru-RU" sz="2000" i="0"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457200" rtl="0" eaLnBrk="1" latinLnBrk="0" hangingPunct="1">
                        <a:lnSpc>
                          <a:spcPct val="100000"/>
                        </a:lnSpc>
                        <a:spcAft>
                          <a:spcPts val="0"/>
                        </a:spcAft>
                      </a:pP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Организация образовательной деятельности по программе начального/основного общего образования может быть основана может быть основана на делении обучающихся на группы и </a:t>
                      </a:r>
                      <a:r>
                        <a:rPr lang="ru-RU" sz="1800" b="0" strike="sngStrike" kern="1200" dirty="0" smtClean="0">
                          <a:solidFill>
                            <a:schemeClr val="dk1"/>
                          </a:solidFill>
                          <a:effectLst/>
                          <a:latin typeface="Times New Roman" panose="02020603050405020304" pitchFamily="18" charset="0"/>
                          <a:ea typeface="+mn-ea"/>
                          <a:cs typeface="Times New Roman" panose="02020603050405020304" pitchFamily="18" charset="0"/>
                        </a:rPr>
                        <a:t>различное построение </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учебного процесса в выделенных группах с учетом их успеваемости, образовательных потребностей и интересов, </a:t>
                      </a:r>
                      <a:r>
                        <a:rPr lang="ru-RU" sz="1800" b="0" strike="sngStrike" kern="1200" dirty="0" smtClean="0">
                          <a:solidFill>
                            <a:schemeClr val="dk1"/>
                          </a:solidFill>
                          <a:effectLst/>
                          <a:latin typeface="Times New Roman" panose="02020603050405020304" pitchFamily="18" charset="0"/>
                          <a:ea typeface="+mn-ea"/>
                          <a:cs typeface="Times New Roman" panose="02020603050405020304" pitchFamily="18" charset="0"/>
                        </a:rPr>
                        <a:t>психического и физического здоровья</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 пола, общественных и профессиональных целей, в том числе обеспечивающей углубленное изучение отдельных предметных областей, учебных предметов </a:t>
                      </a:r>
                      <a:r>
                        <a:rPr lang="ru-RU" sz="1800" b="1" strike="sngStrike" kern="1200" dirty="0" smtClean="0">
                          <a:solidFill>
                            <a:srgbClr val="C00000"/>
                          </a:solidFill>
                          <a:effectLst/>
                          <a:latin typeface="Times New Roman" panose="02020603050405020304" pitchFamily="18" charset="0"/>
                          <a:ea typeface="+mn-ea"/>
                          <a:cs typeface="Times New Roman" panose="02020603050405020304" pitchFamily="18" charset="0"/>
                        </a:rPr>
                        <a:t>(профильное обучение) </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(далее - дифференциация обучения).</a:t>
                      </a:r>
                    </a:p>
                    <a:p>
                      <a:pPr marL="0">
                        <a:lnSpc>
                          <a:spcPct val="100000"/>
                        </a:lnSpc>
                        <a:spcAft>
                          <a:spcPts val="0"/>
                        </a:spcAft>
                      </a:pPr>
                      <a:endParaRPr lang="ru-R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Организация образовательной деятельности по программам начального/основного общего образования может быть основана на делении обучающихся на </a:t>
                      </a:r>
                      <a:r>
                        <a:rPr lang="ru-RU" sz="1800" b="1" i="0" u="none" strike="noStrike" kern="1200" baseline="0" dirty="0" smtClean="0">
                          <a:solidFill>
                            <a:srgbClr val="C00000"/>
                          </a:solidFill>
                          <a:latin typeface="Times New Roman" panose="02020603050405020304" pitchFamily="18" charset="0"/>
                          <a:ea typeface="+mn-ea"/>
                          <a:cs typeface="Times New Roman" panose="02020603050405020304" pitchFamily="18" charset="0"/>
                        </a:rPr>
                        <a:t>две и более </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группы и различное построение </a:t>
                      </a:r>
                      <a:r>
                        <a:rPr lang="ru-RU" sz="1800" b="1" i="0" u="none" strike="noStrike" kern="1200" baseline="0" dirty="0" smtClean="0">
                          <a:solidFill>
                            <a:srgbClr val="C00000"/>
                          </a:solidFill>
                          <a:latin typeface="Times New Roman" panose="02020603050405020304" pitchFamily="18" charset="0"/>
                          <a:ea typeface="+mn-ea"/>
                          <a:cs typeface="Times New Roman" panose="02020603050405020304" pitchFamily="18" charset="0"/>
                        </a:rPr>
                        <a:t>образовательного</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 процесса в выделенных группах с учетом их успеваемости, образовательных потребностей и интересов, пола, общественных и профессиональных целей, в том числе </a:t>
                      </a:r>
                      <a:r>
                        <a:rPr lang="ru-RU" sz="1800" b="1" i="0" u="none" strike="noStrike" kern="1200" baseline="0" dirty="0" smtClean="0">
                          <a:solidFill>
                            <a:srgbClr val="C00000"/>
                          </a:solidFill>
                          <a:latin typeface="Times New Roman" panose="02020603050405020304" pitchFamily="18" charset="0"/>
                          <a:ea typeface="+mn-ea"/>
                          <a:cs typeface="Times New Roman" panose="02020603050405020304" pitchFamily="18" charset="0"/>
                        </a:rPr>
                        <a:t>обеспечивающих изучение родного языка в образовательных организациях, в которых наряду с русским языком изучается родной язык, государственный язык республик Российской Федерации, иностранный язык, а также</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 углубленное изучение отдельных предметных областей </a:t>
                      </a:r>
                      <a:r>
                        <a:rPr lang="ru-RU" sz="1800" b="1" i="0" u="none" strike="noStrike" kern="1200" baseline="0" dirty="0" smtClean="0">
                          <a:solidFill>
                            <a:srgbClr val="C00000"/>
                          </a:solidFill>
                          <a:latin typeface="Times New Roman" panose="02020603050405020304" pitchFamily="18" charset="0"/>
                          <a:ea typeface="+mn-ea"/>
                          <a:cs typeface="Times New Roman" panose="02020603050405020304" pitchFamily="18" charset="0"/>
                        </a:rPr>
                        <a:t>или </a:t>
                      </a:r>
                      <a:r>
                        <a:rPr lang="ru-RU" sz="1800" b="0" kern="1200" dirty="0" smtClean="0">
                          <a:solidFill>
                            <a:schemeClr val="dk1"/>
                          </a:solidFill>
                          <a:effectLst/>
                          <a:latin typeface="Times New Roman" panose="02020603050405020304" pitchFamily="18" charset="0"/>
                          <a:ea typeface="+mn-ea"/>
                          <a:cs typeface="Times New Roman" panose="02020603050405020304" pitchFamily="18" charset="0"/>
                        </a:rPr>
                        <a:t>учебных предметов (далее - дифференциация обучения).</a:t>
                      </a:r>
                    </a:p>
                    <a:p>
                      <a:pPr marL="0" algn="l" defTabSz="457200" rtl="0" eaLnBrk="1" latinLnBrk="0" hangingPunct="1">
                        <a:lnSpc>
                          <a:spcPct val="100000"/>
                        </a:lnSpc>
                        <a:spcAft>
                          <a:spcPts val="0"/>
                        </a:spcAft>
                      </a:pPr>
                      <a:endParaRPr lang="ru-R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2171829"/>
                  </a:ext>
                </a:extLst>
              </a:tr>
            </a:tbl>
          </a:graphicData>
        </a:graphic>
      </p:graphicFrame>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90756"/>
            <a:ext cx="2254592" cy="1652322"/>
          </a:xfrm>
          <a:prstGeom prst="rect">
            <a:avLst/>
          </a:prstGeom>
        </p:spPr>
      </p:pic>
    </p:spTree>
    <p:extLst>
      <p:ext uri="{BB962C8B-B14F-4D97-AF65-F5344CB8AC3E}">
        <p14:creationId xmlns:p14="http://schemas.microsoft.com/office/powerpoint/2010/main" val="42368560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58809" y="266177"/>
            <a:ext cx="829128" cy="1030313"/>
          </a:xfrm>
          <a:prstGeom prst="rect">
            <a:avLst/>
          </a:prstGeom>
        </p:spPr>
      </p:pic>
      <p:sp>
        <p:nvSpPr>
          <p:cNvPr id="3" name="Прямоугольник 2"/>
          <p:cNvSpPr/>
          <p:nvPr/>
        </p:nvSpPr>
        <p:spPr>
          <a:xfrm>
            <a:off x="1413220" y="275876"/>
            <a:ext cx="10475689" cy="646331"/>
          </a:xfrm>
          <a:prstGeom prst="rect">
            <a:avLst/>
          </a:prstGeom>
        </p:spPr>
        <p:txBody>
          <a:bodyPr wrap="none">
            <a:spAutoFit/>
          </a:bodyPr>
          <a:lstStyle/>
          <a:p>
            <a:pPr lvl="0"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СТАНДАРТАХ</a:t>
            </a:r>
            <a:endParaRPr lang="ru-RU" dirty="0">
              <a:solidFill>
                <a:prstClr val="black"/>
              </a:solidFill>
            </a:endParaRPr>
          </a:p>
          <a:p>
            <a:pPr lvl="0" algn="ctr"/>
            <a:endParaRPr lang="ru-RU" dirty="0">
              <a:solidFill>
                <a:prstClr val="black"/>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651048745"/>
              </p:ext>
            </p:extLst>
          </p:nvPr>
        </p:nvGraphicFramePr>
        <p:xfrm>
          <a:off x="875658" y="877935"/>
          <a:ext cx="11273882" cy="5913120"/>
        </p:xfrm>
        <a:graphic>
          <a:graphicData uri="http://schemas.openxmlformats.org/drawingml/2006/table">
            <a:tbl>
              <a:tblPr firstRow="1" bandRow="1">
                <a:tableStyleId>{5C22544A-7EE6-4342-B048-85BDC9FD1C3A}</a:tableStyleId>
              </a:tblPr>
              <a:tblGrid>
                <a:gridCol w="1080702">
                  <a:extLst>
                    <a:ext uri="{9D8B030D-6E8A-4147-A177-3AD203B41FA5}">
                      <a16:colId xmlns:a16="http://schemas.microsoft.com/office/drawing/2014/main" val="1709204137"/>
                    </a:ext>
                  </a:extLst>
                </a:gridCol>
                <a:gridCol w="5045626">
                  <a:extLst>
                    <a:ext uri="{9D8B030D-6E8A-4147-A177-3AD203B41FA5}">
                      <a16:colId xmlns:a16="http://schemas.microsoft.com/office/drawing/2014/main" val="3328718951"/>
                    </a:ext>
                  </a:extLst>
                </a:gridCol>
                <a:gridCol w="5147554">
                  <a:extLst>
                    <a:ext uri="{9D8B030D-6E8A-4147-A177-3AD203B41FA5}">
                      <a16:colId xmlns:a16="http://schemas.microsoft.com/office/drawing/2014/main" val="1790638049"/>
                    </a:ext>
                  </a:extLst>
                </a:gridCol>
              </a:tblGrid>
              <a:tr h="334442">
                <a:tc rowSpan="3">
                  <a:txBody>
                    <a:bodyPr/>
                    <a:lstStyle/>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r>
                        <a:rPr kumimoji="0" lang="ru-RU" altLang="ru-RU" sz="14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Учебники и учебные пособия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Уровень начального общего образования</a:t>
                      </a:r>
                      <a:endParaRPr lang="ru-RU" sz="1600" b="1" dirty="0">
                        <a:solidFill>
                          <a:schemeClr val="accent1">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Уровень основного общего образования</a:t>
                      </a:r>
                      <a:endParaRPr lang="ru-RU" sz="16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3971912"/>
                  </a:ext>
                </a:extLst>
              </a:tr>
              <a:tr h="2021061">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r>
                        <a:rPr lang="ru-RU" sz="1600" b="0" strike="noStrike" kern="1200" dirty="0" smtClean="0">
                          <a:solidFill>
                            <a:schemeClr val="dk1"/>
                          </a:solidFill>
                          <a:effectLst/>
                          <a:latin typeface="Times New Roman" panose="02020603050405020304" pitchFamily="18" charset="0"/>
                          <a:ea typeface="+mn-ea"/>
                          <a:cs typeface="Times New Roman" panose="02020603050405020304" pitchFamily="18" charset="0"/>
                        </a:rPr>
                        <a:t>Организация должна предоставлять </a:t>
                      </a:r>
                      <a:r>
                        <a:rPr lang="ru-RU" sz="16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не менее одного учебника </a:t>
                      </a:r>
                      <a:r>
                        <a:rPr lang="ru-RU" sz="1600" b="0" strike="noStrike" kern="1200" baseline="0" dirty="0" smtClean="0">
                          <a:solidFill>
                            <a:schemeClr val="dk1"/>
                          </a:solidFill>
                          <a:effectLst/>
                          <a:latin typeface="Times New Roman" panose="02020603050405020304" pitchFamily="18" charset="0"/>
                          <a:ea typeface="+mn-ea"/>
                          <a:cs typeface="Times New Roman" panose="02020603050405020304" pitchFamily="18" charset="0"/>
                        </a:rPr>
                        <a:t>из </a:t>
                      </a:r>
                      <a:r>
                        <a:rPr lang="en-US" sz="1600" b="0" strike="noStrike" kern="1200" baseline="0" dirty="0" smtClean="0">
                          <a:solidFill>
                            <a:schemeClr val="dk1"/>
                          </a:solidFill>
                          <a:effectLst/>
                          <a:latin typeface="Times New Roman" panose="02020603050405020304" pitchFamily="18" charset="0"/>
                          <a:ea typeface="+mn-ea"/>
                          <a:cs typeface="Times New Roman" panose="02020603050405020304" pitchFamily="18" charset="0"/>
                        </a:rPr>
                        <a:t>&lt;…&gt; </a:t>
                      </a:r>
                      <a:r>
                        <a:rPr lang="ru-RU" sz="16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и (или) учебного пособия в печатной форме</a:t>
                      </a:r>
                      <a:r>
                        <a:rPr lang="ru-RU" sz="1600" b="0" strike="noStrike" kern="1200" dirty="0" smtClean="0">
                          <a:solidFill>
                            <a:schemeClr val="dk1"/>
                          </a:solidFill>
                          <a:effectLst/>
                          <a:latin typeface="Times New Roman" panose="02020603050405020304" pitchFamily="18" charset="0"/>
                          <a:ea typeface="+mn-ea"/>
                          <a:cs typeface="Times New Roman" panose="02020603050405020304" pitchFamily="18" charset="0"/>
                        </a:rPr>
                        <a:t>, выпущенных организациями, входящими в перечень организаций, осуществляющих выпуск учебных пособий, которые допускаются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 необходимого для освоения программы начального общего образования </a:t>
                      </a:r>
                      <a:r>
                        <a:rPr lang="ru-RU" sz="16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на каждого обучающегося </a:t>
                      </a:r>
                      <a:r>
                        <a:rPr lang="ru-RU" sz="1600" b="1" strike="noStrike" kern="1200" baseline="0" dirty="0" smtClean="0">
                          <a:solidFill>
                            <a:srgbClr val="C00000"/>
                          </a:solidFill>
                          <a:effectLst/>
                          <a:latin typeface="Times New Roman" panose="02020603050405020304" pitchFamily="18" charset="0"/>
                          <a:ea typeface="+mn-ea"/>
                          <a:cs typeface="Times New Roman" panose="02020603050405020304" pitchFamily="18" charset="0"/>
                        </a:rPr>
                        <a:t>по каждому учебному предмету, курсу, модулю</a:t>
                      </a:r>
                      <a:r>
                        <a:rPr lang="ru-RU" sz="1600" b="0" strike="noStrike" kern="1200" baseline="0" dirty="0" smtClean="0">
                          <a:solidFill>
                            <a:schemeClr val="dk1"/>
                          </a:solidFill>
                          <a:effectLst/>
                          <a:latin typeface="Times New Roman" panose="02020603050405020304" pitchFamily="18" charset="0"/>
                          <a:ea typeface="+mn-ea"/>
                          <a:cs typeface="Times New Roman" panose="02020603050405020304" pitchFamily="18" charset="0"/>
                        </a:rPr>
                        <a:t>, входящему </a:t>
                      </a:r>
                      <a:r>
                        <a:rPr lang="ru-RU" sz="1600" b="0" strike="noStrike" kern="1200" dirty="0" smtClean="0">
                          <a:solidFill>
                            <a:schemeClr val="dk1"/>
                          </a:solidFill>
                          <a:effectLst/>
                          <a:latin typeface="Times New Roman" panose="02020603050405020304" pitchFamily="18" charset="0"/>
                          <a:ea typeface="+mn-ea"/>
                          <a:cs typeface="Times New Roman" panose="02020603050405020304" pitchFamily="18" charset="0"/>
                        </a:rPr>
                        <a:t>как в обязательную часть указанной программы, так и в часть </a:t>
                      </a:r>
                      <a:r>
                        <a:rPr lang="ru-RU" sz="1600" b="0" strike="noStrike" kern="1200" baseline="0" dirty="0" smtClean="0">
                          <a:solidFill>
                            <a:schemeClr val="dk1"/>
                          </a:solidFill>
                          <a:effectLst/>
                          <a:latin typeface="Times New Roman" panose="02020603050405020304" pitchFamily="18" charset="0"/>
                          <a:ea typeface="+mn-ea"/>
                          <a:cs typeface="Times New Roman" panose="02020603050405020304" pitchFamily="18" charset="0"/>
                        </a:rPr>
                        <a:t>программы</a:t>
                      </a:r>
                      <a:r>
                        <a:rPr lang="ru-RU" sz="1600" b="0" strike="noStrike" kern="1200" dirty="0" smtClean="0">
                          <a:solidFill>
                            <a:schemeClr val="dk1"/>
                          </a:solidFill>
                          <a:effectLst/>
                          <a:latin typeface="Times New Roman" panose="02020603050405020304" pitchFamily="18" charset="0"/>
                          <a:ea typeface="+mn-ea"/>
                          <a:cs typeface="Times New Roman" panose="02020603050405020304" pitchFamily="18" charset="0"/>
                        </a:rPr>
                        <a:t>, формируемую участниками образовательных отношений.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chemeClr val="accent2"/>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изменения 2022 года</a:t>
                      </a:r>
                      <a:endParaRPr lang="ru-RU" sz="1800" b="1" dirty="0">
                        <a:solidFill>
                          <a:schemeClr val="accent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4079254"/>
                  </a:ext>
                </a:extLst>
              </a:tr>
              <a:tr h="3183216">
                <a:tc vMerge="1">
                  <a:txBody>
                    <a:bodyPr/>
                    <a:lstStyle/>
                    <a:p>
                      <a:pPr algn="just"/>
                      <a:endParaRPr lang="ru-RU" sz="2000" i="0"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Организация должна предоставлять не менее одного учебника и (или) учебного пособия в печатной форме </a:t>
                      </a:r>
                      <a:r>
                        <a:rPr lang="en-US" sz="1600" b="0" kern="1200" dirty="0" smtClean="0">
                          <a:solidFill>
                            <a:schemeClr val="dk1"/>
                          </a:solidFill>
                          <a:effectLst/>
                          <a:latin typeface="Times New Roman" panose="02020603050405020304" pitchFamily="18" charset="0"/>
                          <a:ea typeface="+mn-ea"/>
                          <a:cs typeface="Times New Roman" panose="02020603050405020304" pitchFamily="18" charset="0"/>
                        </a:rPr>
                        <a:t>&lt;..&gt; </a:t>
                      </a: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на каждого обучающегося </a:t>
                      </a:r>
                      <a:r>
                        <a:rPr lang="ru-RU" sz="1600" b="1" kern="1200" dirty="0" smtClean="0">
                          <a:solidFill>
                            <a:srgbClr val="C00000"/>
                          </a:solidFill>
                          <a:latin typeface="Times New Roman" panose="02020603050405020304" pitchFamily="18" charset="0"/>
                          <a:ea typeface="+mn-ea"/>
                          <a:cs typeface="Times New Roman" panose="02020603050405020304" pitchFamily="18" charset="0"/>
                        </a:rPr>
                        <a:t>по учебным предметам: русский язык, математика, окружающий мир, литературное чтение, иностранные языки, </a:t>
                      </a:r>
                      <a:r>
                        <a:rPr lang="ru-RU" sz="1600" b="0" kern="1200" dirty="0" smtClean="0">
                          <a:solidFill>
                            <a:srgbClr val="C00000"/>
                          </a:solidFill>
                          <a:latin typeface="Times New Roman" panose="02020603050405020304" pitchFamily="18" charset="0"/>
                          <a:ea typeface="+mn-ea"/>
                          <a:cs typeface="Times New Roman" panose="02020603050405020304" pitchFamily="18" charset="0"/>
                        </a:rPr>
                        <a:t>а также не менее одного учебника и (или) учебного пособия в печатной </a:t>
                      </a:r>
                      <a:r>
                        <a:rPr lang="ru-RU" sz="1600" b="1" kern="1200" dirty="0" smtClean="0">
                          <a:solidFill>
                            <a:srgbClr val="C00000"/>
                          </a:solidFill>
                          <a:latin typeface="Times New Roman" panose="02020603050405020304" pitchFamily="18" charset="0"/>
                          <a:ea typeface="+mn-ea"/>
                          <a:cs typeface="Times New Roman" panose="02020603050405020304" pitchFamily="18" charset="0"/>
                        </a:rPr>
                        <a:t>и (или) </a:t>
                      </a:r>
                      <a:r>
                        <a:rPr lang="ru-RU" sz="1600" b="0" kern="1200" dirty="0" smtClean="0">
                          <a:solidFill>
                            <a:srgbClr val="C00000"/>
                          </a:solidFill>
                          <a:latin typeface="Times New Roman" panose="02020603050405020304" pitchFamily="18" charset="0"/>
                          <a:ea typeface="+mn-ea"/>
                          <a:cs typeface="Times New Roman" panose="02020603050405020304" pitchFamily="18" charset="0"/>
                        </a:rPr>
                        <a:t>электронной форме, необходимого для освоения программы начального общего образования, на каждого обучающегося по иным учебным предметам (дисциплинам, курсам) &lt;17&gt;, входящим</a:t>
                      </a:r>
                      <a:r>
                        <a:rPr lang="ru-RU" sz="1600" b="0" kern="1200" dirty="0" smtClean="0">
                          <a:solidFill>
                            <a:schemeClr val="accent2"/>
                          </a:solidFill>
                          <a:effectLst/>
                          <a:latin typeface="Times New Roman" panose="02020603050405020304" pitchFamily="18" charset="0"/>
                          <a:ea typeface="+mn-ea"/>
                          <a:cs typeface="Times New Roman" panose="02020603050405020304" pitchFamily="18" charset="0"/>
                        </a:rPr>
                        <a:t> </a:t>
                      </a: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как в обязательную часть </a:t>
                      </a:r>
                      <a:r>
                        <a:rPr lang="ru-RU" sz="1600" b="0" kern="1200" dirty="0" smtClean="0">
                          <a:solidFill>
                            <a:srgbClr val="C00000"/>
                          </a:solidFill>
                          <a:latin typeface="Times New Roman" panose="02020603050405020304" pitchFamily="18" charset="0"/>
                          <a:ea typeface="+mn-ea"/>
                          <a:cs typeface="Times New Roman" panose="02020603050405020304" pitchFamily="18" charset="0"/>
                        </a:rPr>
                        <a:t>учебного плана </a:t>
                      </a: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указанной программы, так и в часть, формируемую участниками образовательных отношений.</a:t>
                      </a:r>
                      <a:endParaRPr lang="ru-RU" sz="1600" b="0" kern="1200" dirty="0">
                        <a:solidFill>
                          <a:schemeClr val="dk1"/>
                        </a:solidFill>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just" defTabSz="457200" rtl="0" eaLnBrk="1" latinLnBrk="0" hangingPunct="1">
                        <a:lnSpc>
                          <a:spcPct val="100000"/>
                        </a:lnSpc>
                        <a:spcAft>
                          <a:spcPts val="0"/>
                        </a:spcAft>
                      </a:pPr>
                      <a:r>
                        <a:rPr lang="ru-RU" sz="16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ru-RU" sz="1600" b="0" dirty="0" smtClean="0">
                          <a:latin typeface="Times New Roman" panose="02020603050405020304" pitchFamily="18" charset="0"/>
                          <a:cs typeface="Times New Roman" panose="02020603050405020304" pitchFamily="18" charset="0"/>
                        </a:rPr>
                        <a:t>Организация должна предоставлять не менее одного учебника и (или) учебного пособия в печатной форме</a:t>
                      </a:r>
                      <a:r>
                        <a:rPr lang="en-US" sz="1600" b="0" dirty="0" smtClean="0">
                          <a:latin typeface="Times New Roman" panose="02020603050405020304" pitchFamily="18" charset="0"/>
                          <a:cs typeface="Times New Roman" panose="02020603050405020304" pitchFamily="18" charset="0"/>
                        </a:rPr>
                        <a:t> </a:t>
                      </a:r>
                      <a:r>
                        <a:rPr lang="en-US" sz="1600" b="0" kern="1200" dirty="0" smtClean="0">
                          <a:solidFill>
                            <a:schemeClr val="dk1"/>
                          </a:solidFill>
                          <a:effectLst/>
                          <a:latin typeface="Times New Roman" panose="02020603050405020304" pitchFamily="18" charset="0"/>
                          <a:ea typeface="+mn-ea"/>
                          <a:cs typeface="Times New Roman" panose="02020603050405020304" pitchFamily="18" charset="0"/>
                        </a:rPr>
                        <a:t>&lt;..&gt;</a:t>
                      </a:r>
                      <a:r>
                        <a:rPr lang="ru-RU" sz="1600" b="0" dirty="0" smtClean="0">
                          <a:latin typeface="Times New Roman" panose="02020603050405020304" pitchFamily="18" charset="0"/>
                          <a:cs typeface="Times New Roman" panose="02020603050405020304" pitchFamily="18" charset="0"/>
                        </a:rPr>
                        <a:t> на каждого обучающегося </a:t>
                      </a:r>
                      <a:r>
                        <a:rPr lang="ru-RU" sz="1600" b="0" dirty="0" smtClean="0">
                          <a:solidFill>
                            <a:srgbClr val="C00000"/>
                          </a:solidFill>
                          <a:latin typeface="Times New Roman" panose="02020603050405020304" pitchFamily="18" charset="0"/>
                          <a:cs typeface="Times New Roman" panose="02020603050405020304" pitchFamily="18" charset="0"/>
                        </a:rPr>
                        <a:t>по учебным предметам: </a:t>
                      </a:r>
                      <a:r>
                        <a:rPr lang="ru-RU" sz="1600" b="1" dirty="0" smtClean="0">
                          <a:solidFill>
                            <a:srgbClr val="C00000"/>
                          </a:solidFill>
                          <a:latin typeface="Times New Roman" panose="02020603050405020304" pitchFamily="18" charset="0"/>
                          <a:cs typeface="Times New Roman" panose="02020603050405020304" pitchFamily="18" charset="0"/>
                        </a:rPr>
                        <a:t>русский язык, математика, физика, химия, биология, литература, география, история, обществознание, иностранные языки, информатика</a:t>
                      </a:r>
                      <a:r>
                        <a:rPr lang="ru-RU" sz="1600" b="0" dirty="0" smtClean="0">
                          <a:solidFill>
                            <a:srgbClr val="C00000"/>
                          </a:solidFill>
                          <a:latin typeface="Times New Roman" panose="02020603050405020304" pitchFamily="18" charset="0"/>
                          <a:cs typeface="Times New Roman" panose="02020603050405020304" pitchFamily="18" charset="0"/>
                        </a:rPr>
                        <a:t>, а также не менее одного учебника и (или) учебного пособия в печатной </a:t>
                      </a:r>
                      <a:r>
                        <a:rPr lang="ru-RU" sz="1600" b="1" dirty="0" smtClean="0">
                          <a:solidFill>
                            <a:srgbClr val="C00000"/>
                          </a:solidFill>
                          <a:latin typeface="Times New Roman" panose="02020603050405020304" pitchFamily="18" charset="0"/>
                          <a:cs typeface="Times New Roman" panose="02020603050405020304" pitchFamily="18" charset="0"/>
                        </a:rPr>
                        <a:t>и (или) </a:t>
                      </a:r>
                      <a:r>
                        <a:rPr lang="ru-RU" sz="1600" b="0" dirty="0" smtClean="0">
                          <a:solidFill>
                            <a:srgbClr val="C00000"/>
                          </a:solidFill>
                          <a:latin typeface="Times New Roman" panose="02020603050405020304" pitchFamily="18" charset="0"/>
                          <a:cs typeface="Times New Roman" panose="02020603050405020304" pitchFamily="18" charset="0"/>
                        </a:rPr>
                        <a:t>электронной форме, необходимого для освоения программы основного общего образования, на каждого обучающегося по иным учебным предметам (дисциплинам, курсам) &lt;14&gt;, входящим </a:t>
                      </a:r>
                      <a:r>
                        <a:rPr lang="ru-RU" sz="1600" b="0" dirty="0" smtClean="0">
                          <a:latin typeface="Times New Roman" panose="02020603050405020304" pitchFamily="18" charset="0"/>
                          <a:cs typeface="Times New Roman" panose="02020603050405020304" pitchFamily="18" charset="0"/>
                        </a:rPr>
                        <a:t>как в обязательную часть </a:t>
                      </a:r>
                      <a:r>
                        <a:rPr lang="ru-RU" sz="1600" b="0" dirty="0" smtClean="0">
                          <a:solidFill>
                            <a:srgbClr val="C00000"/>
                          </a:solidFill>
                          <a:latin typeface="Times New Roman" panose="02020603050405020304" pitchFamily="18" charset="0"/>
                          <a:cs typeface="Times New Roman" panose="02020603050405020304" pitchFamily="18" charset="0"/>
                        </a:rPr>
                        <a:t>учебного плана</a:t>
                      </a:r>
                      <a:r>
                        <a:rPr lang="ru-RU" sz="1600" b="0" dirty="0" smtClean="0">
                          <a:latin typeface="Times New Roman" panose="02020603050405020304" pitchFamily="18" charset="0"/>
                          <a:cs typeface="Times New Roman" panose="02020603050405020304" pitchFamily="18" charset="0"/>
                        </a:rPr>
                        <a:t> указанной программы, так и в часть, формируемую участниками образовательных отношений.</a:t>
                      </a:r>
                      <a:endParaRPr lang="ru-RU" sz="16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2171829"/>
                  </a:ext>
                </a:extLst>
              </a:tr>
            </a:tbl>
          </a:graphicData>
        </a:graphic>
      </p:graphicFrame>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00" y="1982169"/>
            <a:ext cx="1023287" cy="1363530"/>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891" y="2838349"/>
            <a:ext cx="1494171" cy="1258372"/>
          </a:xfrm>
          <a:prstGeom prst="rect">
            <a:avLst/>
          </a:prstGeom>
        </p:spPr>
      </p:pic>
      <p:sp>
        <p:nvSpPr>
          <p:cNvPr id="8" name="Блок-схема: процесс 7"/>
          <p:cNvSpPr/>
          <p:nvPr/>
        </p:nvSpPr>
        <p:spPr>
          <a:xfrm>
            <a:off x="79131" y="3897474"/>
            <a:ext cx="1776046" cy="2631490"/>
          </a:xfrm>
          <a:prstGeom prst="flowChartProcess">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79131" y="3897474"/>
            <a:ext cx="1907931" cy="2631490"/>
          </a:xfrm>
          <a:prstGeom prst="rect">
            <a:avLst/>
          </a:prstGeom>
          <a:noFill/>
        </p:spPr>
        <p:txBody>
          <a:bodyPr wrap="square" rtlCol="0">
            <a:spAutoFit/>
          </a:bodyPr>
          <a:lstStyle/>
          <a:p>
            <a:r>
              <a:rPr lang="ru-RU" sz="1100" dirty="0">
                <a:latin typeface="Times New Roman" panose="02020603050405020304" pitchFamily="18" charset="0"/>
                <a:cs typeface="Times New Roman" panose="02020603050405020304" pitchFamily="18" charset="0"/>
              </a:rPr>
              <a:t>Приказ Минпросвещения России от 02.08.2022 </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653</a:t>
            </a:r>
          </a:p>
          <a:p>
            <a:pPr algn="ctr"/>
            <a:r>
              <a:rPr lang="ru-RU" sz="1100" dirty="0" smtClean="0">
                <a:solidFill>
                  <a:schemeClr val="tx2">
                    <a:lumMod val="50000"/>
                  </a:schemeClr>
                </a:solidFill>
                <a:latin typeface="Times New Roman" panose="02020603050405020304" pitchFamily="18" charset="0"/>
                <a:cs typeface="Times New Roman" panose="02020603050405020304" pitchFamily="18" charset="0"/>
              </a:rPr>
              <a:t>«Об </a:t>
            </a:r>
            <a:r>
              <a:rPr lang="ru-RU" sz="1100" dirty="0">
                <a:solidFill>
                  <a:schemeClr val="tx2">
                    <a:lumMod val="50000"/>
                  </a:schemeClr>
                </a:solidFill>
                <a:latin typeface="Times New Roman" panose="02020603050405020304" pitchFamily="18" charset="0"/>
                <a:cs typeface="Times New Roman" panose="02020603050405020304" pitchFamily="18" charset="0"/>
              </a:rPr>
              <a:t>утверждении федерального перечня электронных образовательных ресурсов, допущенных к использованию при реализации имеющих государственную аккредитацию образовательных программ начального общего, основного общего, среднего общего </a:t>
            </a:r>
            <a:r>
              <a:rPr lang="ru-RU" sz="1100" dirty="0" smtClean="0">
                <a:solidFill>
                  <a:schemeClr val="tx2">
                    <a:lumMod val="50000"/>
                  </a:schemeClr>
                </a:solidFill>
                <a:latin typeface="Times New Roman" panose="02020603050405020304" pitchFamily="18" charset="0"/>
                <a:cs typeface="Times New Roman" panose="02020603050405020304" pitchFamily="18" charset="0"/>
              </a:rPr>
              <a:t>образования»</a:t>
            </a:r>
            <a:endParaRPr lang="ru-RU" sz="1100"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57132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58809" y="266177"/>
            <a:ext cx="829128" cy="1030313"/>
          </a:xfrm>
          <a:prstGeom prst="rect">
            <a:avLst/>
          </a:prstGeom>
        </p:spPr>
      </p:pic>
      <p:sp>
        <p:nvSpPr>
          <p:cNvPr id="3" name="Прямоугольник 2"/>
          <p:cNvSpPr/>
          <p:nvPr/>
        </p:nvSpPr>
        <p:spPr>
          <a:xfrm>
            <a:off x="1259332" y="304746"/>
            <a:ext cx="10475689" cy="646331"/>
          </a:xfrm>
          <a:prstGeom prst="rect">
            <a:avLst/>
          </a:prstGeom>
        </p:spPr>
        <p:txBody>
          <a:bodyPr wrap="none">
            <a:spAutoFit/>
          </a:bodyPr>
          <a:lstStyle/>
          <a:p>
            <a:pPr lvl="0" algn="ctr"/>
            <a:r>
              <a:rPr lang="ru-RU" b="1" dirty="0">
                <a:solidFill>
                  <a:srgbClr val="CCAF0A">
                    <a:lumMod val="75000"/>
                  </a:srgbClr>
                </a:solidFill>
                <a:latin typeface="Times New Roman" pitchFamily="18" charset="0"/>
                <a:cs typeface="Times New Roman" pitchFamily="18" charset="0"/>
              </a:rPr>
              <a:t>ИЗМЕНЕНИЯ В ФЕДЕРАЛЬНЫХ ГОСУДАРСТВЕННЫХ ОБРАЗОВАТЕЛЬНЫХ СТАНДАРТАХ</a:t>
            </a:r>
            <a:endParaRPr lang="ru-RU" dirty="0">
              <a:solidFill>
                <a:prstClr val="black"/>
              </a:solidFill>
            </a:endParaRPr>
          </a:p>
          <a:p>
            <a:pPr lvl="0" algn="ctr"/>
            <a:endParaRPr lang="ru-RU" dirty="0">
              <a:solidFill>
                <a:prstClr val="black"/>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985009725"/>
              </p:ext>
            </p:extLst>
          </p:nvPr>
        </p:nvGraphicFramePr>
        <p:xfrm>
          <a:off x="602165" y="951078"/>
          <a:ext cx="11132856" cy="5536667"/>
        </p:xfrm>
        <a:graphic>
          <a:graphicData uri="http://schemas.openxmlformats.org/drawingml/2006/table">
            <a:tbl>
              <a:tblPr firstRow="1" bandRow="1">
                <a:tableStyleId>{5C22544A-7EE6-4342-B048-85BDC9FD1C3A}</a:tableStyleId>
              </a:tblPr>
              <a:tblGrid>
                <a:gridCol w="1602857">
                  <a:extLst>
                    <a:ext uri="{9D8B030D-6E8A-4147-A177-3AD203B41FA5}">
                      <a16:colId xmlns:a16="http://schemas.microsoft.com/office/drawing/2014/main" val="1709204137"/>
                    </a:ext>
                  </a:extLst>
                </a:gridCol>
                <a:gridCol w="5267340">
                  <a:extLst>
                    <a:ext uri="{9D8B030D-6E8A-4147-A177-3AD203B41FA5}">
                      <a16:colId xmlns:a16="http://schemas.microsoft.com/office/drawing/2014/main" val="1790638049"/>
                    </a:ext>
                  </a:extLst>
                </a:gridCol>
                <a:gridCol w="4262659">
                  <a:extLst>
                    <a:ext uri="{9D8B030D-6E8A-4147-A177-3AD203B41FA5}">
                      <a16:colId xmlns:a16="http://schemas.microsoft.com/office/drawing/2014/main" val="1165996143"/>
                    </a:ext>
                  </a:extLst>
                </a:gridCol>
              </a:tblGrid>
              <a:tr h="383098">
                <a:tc rowSpan="4">
                  <a:txBody>
                    <a:bodyPr/>
                    <a:lstStyle/>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ctr"/>
                      <a:r>
                        <a:rPr kumimoji="0" lang="ru-RU" altLang="ru-RU" sz="1600" b="1" i="0" u="none" strike="noStrike" kern="1200" cap="none" spc="0" normalizeH="0" baseline="0" noProof="0" dirty="0" smtClean="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Основы </a:t>
                      </a:r>
                    </a:p>
                    <a:p>
                      <a:pPr algn="ctr"/>
                      <a:r>
                        <a:rPr kumimoji="0" lang="ru-RU" altLang="ru-RU" sz="1600" b="1" i="0" u="none" strike="noStrike" kern="1200" cap="none" spc="0" normalizeH="0" baseline="0" noProof="0" dirty="0" smtClean="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духовно-нравственной культуры</a:t>
                      </a:r>
                    </a:p>
                    <a:p>
                      <a:pPr algn="ctr"/>
                      <a:r>
                        <a:rPr kumimoji="0" lang="ru-RU" altLang="ru-RU" sz="1600" b="1" i="0" u="none" strike="noStrike" kern="1200" cap="none" spc="0" normalizeH="0" baseline="0" noProof="0" dirty="0" smtClean="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народов</a:t>
                      </a:r>
                    </a:p>
                    <a:p>
                      <a:pPr algn="ctr"/>
                      <a:r>
                        <a:rPr kumimoji="0" lang="ru-RU" altLang="ru-RU" sz="1600" b="1" i="0" u="none" strike="noStrike" kern="1200" cap="none" spc="0" normalizeH="0" baseline="0" noProof="0" dirty="0" smtClean="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России</a:t>
                      </a:r>
                    </a:p>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ctr" defTabSz="1219050" rtl="0" eaLnBrk="1" fontAlgn="auto" latinLnBrk="0" hangingPunct="1">
                        <a:lnSpc>
                          <a:spcPct val="100000"/>
                        </a:lnSpc>
                        <a:spcBef>
                          <a:spcPts val="0"/>
                        </a:spcBef>
                        <a:spcAft>
                          <a:spcPts val="0"/>
                        </a:spcAft>
                        <a:buClrTx/>
                        <a:buSzTx/>
                        <a:buFontTx/>
                        <a:buNone/>
                        <a:tabLst/>
                        <a:defRPr/>
                      </a:pPr>
                      <a:r>
                        <a:rPr lang="ru-RU" sz="1600" b="1" dirty="0" smtClean="0">
                          <a:solidFill>
                            <a:schemeClr val="tx2">
                              <a:lumMod val="50000"/>
                            </a:schemeClr>
                          </a:solidFill>
                          <a:latin typeface="Times New Roman" panose="02020603050405020304" pitchFamily="18" charset="0"/>
                          <a:cs typeface="Times New Roman" panose="02020603050405020304" pitchFamily="18" charset="0"/>
                        </a:rPr>
                        <a:t>Уровень основного общего образования</a:t>
                      </a:r>
                      <a:endParaRPr lang="ru-RU" sz="1600" b="1" dirty="0">
                        <a:solidFill>
                          <a:schemeClr val="tx2">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3971912"/>
                  </a:ext>
                </a:extLst>
              </a:tr>
              <a:tr h="402008">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smtClean="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rPr>
                        <a:t>обновленные ФГОС ООО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smtClean="0">
                          <a:ln>
                            <a:noFill/>
                          </a:ln>
                          <a:solidFill>
                            <a:schemeClr val="accent2"/>
                          </a:solidFill>
                          <a:effectLst/>
                          <a:uLnTx/>
                          <a:uFillTx/>
                          <a:latin typeface="Times New Roman" panose="02020603050405020304" pitchFamily="18" charset="0"/>
                          <a:ea typeface="+mn-ea"/>
                          <a:cs typeface="Times New Roman" panose="02020603050405020304" pitchFamily="18" charset="0"/>
                        </a:rPr>
                        <a:t> изменения 2022 года</a:t>
                      </a:r>
                      <a:endParaRPr lang="ru-RU" sz="1400" b="1" dirty="0">
                        <a:solidFill>
                          <a:schemeClr val="accent2"/>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4079254"/>
                  </a:ext>
                </a:extLst>
              </a:tr>
              <a:tr h="1422930">
                <a:tc vMerge="1">
                  <a:txBody>
                    <a:bodyPr/>
                    <a:lstStyle/>
                    <a:p>
                      <a:pPr algn="just"/>
                      <a:endParaRPr lang="ru-RU" sz="2000" i="0"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457200" rtl="0" eaLnBrk="1" latinLnBrk="0" hangingPunct="1">
                        <a:lnSpc>
                          <a:spcPct val="100000"/>
                        </a:lnSpc>
                        <a:spcAft>
                          <a:spcPts val="0"/>
                        </a:spcAft>
                      </a:pPr>
                      <a:r>
                        <a:rPr lang="ru-RU" sz="1600" b="0" strike="noStrike" kern="1200" dirty="0" smtClean="0">
                          <a:solidFill>
                            <a:schemeClr val="tx2">
                              <a:lumMod val="50000"/>
                            </a:schemeClr>
                          </a:solidFill>
                          <a:effectLst/>
                          <a:latin typeface="Times New Roman" panose="02020603050405020304" pitchFamily="18" charset="0"/>
                          <a:ea typeface="+mn-ea"/>
                          <a:cs typeface="Times New Roman" panose="02020603050405020304" pitchFamily="18" charset="0"/>
                        </a:rPr>
                        <a:t>При изучении </a:t>
                      </a:r>
                      <a:r>
                        <a:rPr lang="ru-RU" sz="1600" b="1" strike="noStrike" kern="1200" dirty="0" smtClean="0">
                          <a:solidFill>
                            <a:srgbClr val="C00000"/>
                          </a:solidFill>
                          <a:effectLst/>
                          <a:latin typeface="Times New Roman" panose="02020603050405020304" pitchFamily="18" charset="0"/>
                          <a:ea typeface="+mn-ea"/>
                          <a:cs typeface="Times New Roman" panose="02020603050405020304" pitchFamily="18" charset="0"/>
                        </a:rPr>
                        <a:t>предметной области </a:t>
                      </a:r>
                      <a:r>
                        <a:rPr lang="ru-RU" sz="1600" b="1" strike="noStrike" kern="1200" dirty="0" smtClean="0">
                          <a:solidFill>
                            <a:schemeClr val="tx1"/>
                          </a:solidFill>
                          <a:effectLst/>
                          <a:latin typeface="Times New Roman" panose="02020603050405020304" pitchFamily="18" charset="0"/>
                          <a:ea typeface="+mn-ea"/>
                          <a:cs typeface="Times New Roman" panose="02020603050405020304" pitchFamily="18" charset="0"/>
                        </a:rPr>
                        <a:t>«</a:t>
                      </a:r>
                      <a:r>
                        <a:rPr lang="ru-RU" sz="1600" b="0" strike="noStrike" kern="1200" dirty="0" smtClean="0">
                          <a:solidFill>
                            <a:schemeClr val="tx2">
                              <a:lumMod val="50000"/>
                            </a:schemeClr>
                          </a:solidFill>
                          <a:effectLst/>
                          <a:latin typeface="Times New Roman" panose="02020603050405020304" pitchFamily="18" charset="0"/>
                          <a:ea typeface="+mn-ea"/>
                          <a:cs typeface="Times New Roman" panose="02020603050405020304" pitchFamily="18" charset="0"/>
                        </a:rPr>
                        <a:t>Основы духовно-нравственной культуры народов России» по заявлению обучающихся, родителей (законных представителей) несовершеннолетних обучающихся осуществляется выбор одного из учебных курсов (учебных модулей) из перечня, предлагаемого Организацией.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600" b="0" dirty="0" smtClean="0">
                          <a:solidFill>
                            <a:srgbClr val="C00000"/>
                          </a:solidFill>
                          <a:latin typeface="Times New Roman" panose="02020603050405020304" pitchFamily="18" charset="0"/>
                          <a:cs typeface="Times New Roman" panose="02020603050405020304" pitchFamily="18" charset="0"/>
                        </a:rPr>
                        <a:t>Изучение </a:t>
                      </a:r>
                      <a:r>
                        <a:rPr lang="ru-RU" sz="1600" b="1" dirty="0" smtClean="0">
                          <a:solidFill>
                            <a:srgbClr val="C00000"/>
                          </a:solidFill>
                          <a:latin typeface="Times New Roman" panose="02020603050405020304" pitchFamily="18" charset="0"/>
                          <a:cs typeface="Times New Roman" panose="02020603050405020304" pitchFamily="18" charset="0"/>
                        </a:rPr>
                        <a:t>учебного предмета </a:t>
                      </a:r>
                      <a:r>
                        <a:rPr lang="ru-RU" sz="1600" b="0" dirty="0" smtClean="0">
                          <a:solidFill>
                            <a:srgbClr val="C00000"/>
                          </a:solidFill>
                          <a:latin typeface="Times New Roman" panose="02020603050405020304" pitchFamily="18" charset="0"/>
                          <a:cs typeface="Times New Roman" panose="02020603050405020304" pitchFamily="18" charset="0"/>
                        </a:rPr>
                        <a:t>"Основы духовно-нравственной культуры народов России" вводится поэтапно, учебный предмет преподается с 5 по 9 класс, начиная с 2023/24 учебного года.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2171829"/>
                  </a:ext>
                </a:extLst>
              </a:tr>
              <a:tr h="3197081">
                <a:tc vMerge="1">
                  <a:txBody>
                    <a:bodyPr/>
                    <a:lstStyle/>
                    <a:p>
                      <a:pPr algn="ctr"/>
                      <a:endParaRPr kumimoji="0" lang="ru-RU" alt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457200" rtl="0" eaLnBrk="1" latinLnBrk="0" hangingPunct="1">
                        <a:lnSpc>
                          <a:spcPct val="100000"/>
                        </a:lnSpc>
                        <a:spcAft>
                          <a:spcPts val="0"/>
                        </a:spcAft>
                      </a:pPr>
                      <a:r>
                        <a:rPr lang="ru-RU" sz="1600" b="0" strike="noStrike" kern="1200" dirty="0" smtClean="0">
                          <a:solidFill>
                            <a:schemeClr val="tx2">
                              <a:lumMod val="50000"/>
                            </a:schemeClr>
                          </a:solidFill>
                          <a:effectLst/>
                          <a:latin typeface="Times New Roman" panose="02020603050405020304" pitchFamily="18" charset="0"/>
                          <a:ea typeface="+mn-ea"/>
                          <a:cs typeface="Times New Roman" panose="02020603050405020304" pitchFamily="18" charset="0"/>
                        </a:rPr>
                        <a:t>Предметные результаты по предметной области «Основы духовно-нравственной культуры народов России» конкретизируются Организацией с учетом выбранного по заявлению обучающихся, родителей (законных представителей) несовершеннолетних обучающихся из перечня, предлагаемого Организацией, учебного курса (учебного модуля) по указанной предметной области, предусматривающего региональные, национальные и этнокультурные особенности региона.</a:t>
                      </a:r>
                    </a:p>
                    <a:p>
                      <a:pPr marL="0" algn="l" defTabSz="457200" rtl="0" eaLnBrk="1" latinLnBrk="0" hangingPunct="1">
                        <a:lnSpc>
                          <a:spcPct val="100000"/>
                        </a:lnSpc>
                        <a:spcAft>
                          <a:spcPts val="0"/>
                        </a:spcAft>
                      </a:pPr>
                      <a:endParaRPr lang="ru-RU" sz="1400" b="0" kern="1200" dirty="0" smtClean="0">
                        <a:solidFill>
                          <a:schemeClr val="tx2">
                            <a:lumMod val="50000"/>
                          </a:schemeClr>
                        </a:solidFill>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600" b="0" dirty="0" smtClean="0">
                          <a:latin typeface="Times New Roman" panose="02020603050405020304" pitchFamily="18" charset="0"/>
                          <a:cs typeface="Times New Roman" panose="02020603050405020304" pitchFamily="18" charset="0"/>
                        </a:rPr>
                        <a:t>Предметные результаты по </a:t>
                      </a:r>
                      <a:r>
                        <a:rPr lang="ru-RU" sz="1600" b="1" dirty="0" smtClean="0">
                          <a:solidFill>
                            <a:srgbClr val="C00000"/>
                          </a:solidFill>
                          <a:latin typeface="Times New Roman" panose="02020603050405020304" pitchFamily="18" charset="0"/>
                          <a:cs typeface="Times New Roman" panose="02020603050405020304" pitchFamily="18" charset="0"/>
                        </a:rPr>
                        <a:t>учебному предмету</a:t>
                      </a:r>
                      <a:r>
                        <a:rPr lang="ru-RU" sz="1600" b="0" dirty="0" smtClean="0">
                          <a:solidFill>
                            <a:srgbClr val="C00000"/>
                          </a:solidFill>
                          <a:latin typeface="Times New Roman" panose="02020603050405020304" pitchFamily="18" charset="0"/>
                          <a:cs typeface="Times New Roman" panose="02020603050405020304" pitchFamily="18" charset="0"/>
                        </a:rPr>
                        <a:t> </a:t>
                      </a:r>
                      <a:r>
                        <a:rPr lang="ru-RU" sz="1600" b="0" baseline="0" dirty="0" smtClean="0">
                          <a:latin typeface="Times New Roman" panose="02020603050405020304" pitchFamily="18" charset="0"/>
                          <a:cs typeface="Times New Roman" panose="02020603050405020304" pitchFamily="18" charset="0"/>
                        </a:rPr>
                        <a:t>«</a:t>
                      </a:r>
                      <a:r>
                        <a:rPr lang="ru-RU" sz="1600" b="0" dirty="0" smtClean="0">
                          <a:latin typeface="Times New Roman" panose="02020603050405020304" pitchFamily="18" charset="0"/>
                          <a:cs typeface="Times New Roman" panose="02020603050405020304" pitchFamily="18" charset="0"/>
                        </a:rPr>
                        <a:t>Основы духовно-нравственной культуры народов России» предметной области «Основы духовно-нравственной культуры народов России» сформулированы во</a:t>
                      </a:r>
                      <a:r>
                        <a:rPr lang="ru-RU" sz="1600" b="0" baseline="0" dirty="0" smtClean="0">
                          <a:latin typeface="Times New Roman" panose="02020603050405020304" pitchFamily="18" charset="0"/>
                          <a:cs typeface="Times New Roman" panose="02020603050405020304" pitchFamily="18" charset="0"/>
                        </a:rPr>
                        <a:t> ФГОС ООО (п. 45.8)</a:t>
                      </a:r>
                      <a:r>
                        <a:rPr lang="en-US" sz="1600" b="0" dirty="0" smtClean="0">
                          <a:latin typeface="Times New Roman" panose="02020603050405020304" pitchFamily="18" charset="0"/>
                          <a:cs typeface="Times New Roman" panose="02020603050405020304" pitchFamily="18" charset="0"/>
                        </a:rPr>
                        <a:t> </a:t>
                      </a:r>
                      <a:endParaRPr lang="ru-RU" sz="14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9121512"/>
                  </a:ext>
                </a:extLst>
              </a:tr>
            </a:tbl>
          </a:graphicData>
        </a:graphic>
      </p:graphicFrame>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104765"/>
            <a:ext cx="2181881" cy="1359032"/>
          </a:xfrm>
          <a:prstGeom prst="rect">
            <a:avLst/>
          </a:prstGeom>
        </p:spPr>
      </p:pic>
    </p:spTree>
    <p:extLst>
      <p:ext uri="{BB962C8B-B14F-4D97-AF65-F5344CB8AC3E}">
        <p14:creationId xmlns:p14="http://schemas.microsoft.com/office/powerpoint/2010/main" val="427019475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3665</TotalTime>
  <Words>2852</Words>
  <Application>Microsoft Office PowerPoint</Application>
  <PresentationFormat>Широкоэкранный</PresentationFormat>
  <Paragraphs>349</Paragraphs>
  <Slides>21</Slides>
  <Notes>4</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Arial</vt:lpstr>
      <vt:lpstr>Bahnschrift SemiBold Condensed</vt:lpstr>
      <vt:lpstr>Calibri</vt:lpstr>
      <vt:lpstr>Times New Roman</vt:lpstr>
      <vt:lpstr>Wingdings</vt:lpstr>
      <vt:lpstr>Тема Office</vt:lpstr>
      <vt:lpstr>Презентация PowerPoint</vt:lpstr>
      <vt:lpstr> ФЕДЕРАЛЬНЫЙ ЗАКОН ОТ 29.12.2012 № 273-ФЗ «ОБ ОБРАЗОВАНИИ В РОССИЙСКОЙ ФЕДЕРАЦИИ» СТАТЬЯ 93. ГОСУДАРСТВЕННЫЙ КОНТРОЛЬ (НАДЗОР) В СФЕРЕ ОБРАЗОВАНИЯ </vt:lpstr>
      <vt:lpstr>  ФЕДЕРАЛЬНЫЕ ГОСУДАРСТВЕННЫЕ ОБРАЗОВАТЕЛЬНЫЕ СТАНДАРТЫ  </vt:lpstr>
      <vt:lpstr>Презентация PowerPoint</vt:lpstr>
      <vt:lpstr>ИЗМЕНЕНИЯ В ФЕДЕРАЛЬНЫХ ГОСУДАРСТВЕННЫХ ОБРАЗОВАТЕЛЬНЫХ СТАНДАРТАХ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Новое в законодательстве Российской Федерации</dc:title>
  <dc:creator>Elena Viktorovna Kachanovskaya</dc:creator>
  <cp:lastModifiedBy>Mariya Valerjevna Andreeva</cp:lastModifiedBy>
  <cp:revision>241</cp:revision>
  <cp:lastPrinted>2022-09-28T15:08:39Z</cp:lastPrinted>
  <dcterms:created xsi:type="dcterms:W3CDTF">2022-08-19T06:45:37Z</dcterms:created>
  <dcterms:modified xsi:type="dcterms:W3CDTF">2022-09-28T15:14:58Z</dcterms:modified>
</cp:coreProperties>
</file>