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Book Antiqua" panose="020406020503050303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95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 rot="5400000">
            <a:off x="2385218" y="-175419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b="0" i="0" u="none" strike="noStrike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b="0" i="0" u="none" strike="noStrike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0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1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467544" y="656953"/>
            <a:ext cx="7922840" cy="230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Comic Sans MS"/>
              <a:buNone/>
            </a:pPr>
            <a:r>
              <a:rPr lang="ru-RU" sz="4000" b="1" i="1" u="none" strike="noStrike" cap="none" smtClean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РЕШЕНИЕ </a:t>
            </a:r>
            <a:r>
              <a:rPr lang="ru-RU" sz="4000" b="1" i="1" u="none" strike="noStrike" cap="none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КВАДРАТНЫХ </a:t>
            </a:r>
            <a:r>
              <a:rPr lang="ru-RU" sz="4000" b="1" i="1" u="none" strike="noStrike" cap="none" smtClean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УРАВНЕНИЙ</a:t>
            </a:r>
            <a:endParaRPr sz="3800" b="0" i="0" u="none" strike="noStrike" cap="none" dirty="0">
              <a:solidFill>
                <a:srgbClr val="6B7C7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3759200" y="63976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309" y="2967335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класс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1288"/>
            <a:ext cx="71769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учитель МОУ «</a:t>
            </a:r>
            <a:r>
              <a:rPr lang="ru-RU" b="1" cap="none" spc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Беляницкая</a:t>
            </a:r>
            <a:r>
              <a:rPr lang="ru-RU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СОШ» Селезнева Светлана Александровна</a:t>
            </a:r>
            <a:endParaRPr lang="ru-RU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1476375" y="549275"/>
            <a:ext cx="6337300" cy="11699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Способы решения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полных квадратных уравнений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476375" y="2205038"/>
            <a:ext cx="6264275" cy="369331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mic Sans MS"/>
              <a:buAutoNum type="arabicPeriod"/>
            </a:pPr>
            <a:r>
              <a:rPr lang="ru-RU" sz="18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Выделение полного квадрата</a:t>
            </a: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mic Sans MS"/>
              <a:buAutoNum type="arabicPeriod"/>
            </a:pPr>
            <a:r>
              <a:rPr lang="ru-RU" sz="18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Формула: D = b</a:t>
            </a:r>
            <a:r>
              <a:rPr lang="ru-RU" sz="1800" b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18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- 4ac,  x</a:t>
            </a:r>
            <a:r>
              <a:rPr lang="ru-RU" sz="1800" b="1" baseline="-25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1,2</a:t>
            </a:r>
            <a:r>
              <a:rPr lang="ru-RU" sz="18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omic Sans MS"/>
              <a:buAutoNum type="arabicPeriod"/>
            </a:pPr>
            <a:r>
              <a:rPr lang="ru-RU" sz="18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Теорема Виета.</a:t>
            </a: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Google Shape;2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3573016"/>
            <a:ext cx="742950" cy="51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Book Antiqua"/>
              <a:buNone/>
            </a:pPr>
            <a:r>
              <a:rPr lang="ru-RU" sz="2520" b="1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ВЫЧИСЛИ ДИСКРИМИНАНТ И ОПРЕДЕЛИ КОЛИЧЕСТВО КОРНЕЙ КВАДРАТНОГО УРАВНЕНИЯ</a:t>
            </a:r>
            <a:endParaRPr sz="2520" b="1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1" name="Google Shape;241;p25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1 вариант</a:t>
            </a:r>
            <a:endParaRPr/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3х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5х  - 2 = 0</a:t>
            </a: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4х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4х  + 1=  0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2х  +3  =  0</a:t>
            </a:r>
            <a:endParaRPr/>
          </a:p>
          <a:p>
            <a:pPr marL="3429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25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ru-RU" sz="2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вариант</a:t>
            </a:r>
            <a:endParaRPr/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5х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4х  + 2 = 0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4х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3х  -1=  0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х</a:t>
            </a:r>
            <a:r>
              <a:rPr lang="ru-RU" sz="2400" b="1" i="1" u="none" strike="noStrike" cap="none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 strike="noStrike" cap="none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6х  + 9=  0</a:t>
            </a:r>
            <a:endParaRPr/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lang="ru-RU" sz="24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вариант</a:t>
            </a:r>
            <a:endParaRPr/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а) D =(-5)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- 4*3*(-2) = 49,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2 корня;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б)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=(-4)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- 4*4*1 = 0,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1 корень;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в) D =(-2)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- 4*1*3 = -8,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нет корней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6"/>
          <p:cNvSpPr txBox="1">
            <a:spLocks noGrp="1"/>
          </p:cNvSpPr>
          <p:nvPr>
            <p:ph type="body" idx="2"/>
          </p:nvPr>
        </p:nvSpPr>
        <p:spPr>
          <a:xfrm>
            <a:off x="4716016" y="155679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2 вариант</a:t>
            </a:r>
            <a:endParaRPr/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а) D =(-4)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- 4*5*2 = -24,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нет корней;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=(-3)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- 4*4*(-1) = 25,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2 корня;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=(-6)</a:t>
            </a:r>
            <a:r>
              <a:rPr lang="ru-RU" sz="2400" b="0" i="0" u="none" strike="noStrike" cap="none" baseline="300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- 4*1*9 = 0,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1 корень</a:t>
            </a: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508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4260055" y="3244334"/>
            <a:ext cx="2519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endParaRPr sz="3500" b="0" i="0" u="none" strike="noStrike" cap="none">
              <a:solidFill>
                <a:srgbClr val="6B7C7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6193" y="188640"/>
            <a:ext cx="9613900" cy="13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/>
          <p:nvPr/>
        </p:nvSpPr>
        <p:spPr>
          <a:xfrm>
            <a:off x="971550" y="692150"/>
            <a:ext cx="7200900" cy="18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u="sng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РЕШИ УРАВНЕНИЯ 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2800" b="1" u="sng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с помощью формулы :</a:t>
            </a:r>
            <a:endParaRPr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 sz="2800" b="1" u="sng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468313" y="2133600"/>
            <a:ext cx="820737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1 вариант:                                  2 вариант: </a:t>
            </a:r>
            <a:endParaRPr sz="2000" b="1" i="1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2х</a:t>
            </a:r>
            <a:r>
              <a:rPr lang="ru-RU" sz="2000" b="1" i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0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+ 5х -7 = 0                           2х</a:t>
            </a:r>
            <a:r>
              <a:rPr lang="ru-RU" sz="2000" b="1" i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0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+ 5х -3= 0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endParaRPr sz="200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i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</a:t>
            </a:r>
            <a:endParaRPr sz="200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4316288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1 вариант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2х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+ 5х -7 = 0,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 =5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4*2* (-7)= 81 = 9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х = (-5 -9)/2*2=-14/4=- 3,5,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=(-5 +9)/4=4/4=1.</a:t>
            </a:r>
            <a:endParaRPr sz="2400" b="0" i="1" u="none" strike="noStrike" cap="none" baseline="30000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Ответ: -3,5 и 1.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 baseline="30000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sz="2400" b="1" i="1" u="none" strike="noStrike" cap="none" baseline="30000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2"/>
          </p:nvPr>
        </p:nvSpPr>
        <p:spPr>
          <a:xfrm>
            <a:off x="4648200" y="1052736"/>
            <a:ext cx="4316288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ru-RU" sz="2800" b="1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ru-RU" sz="2400" b="1" i="1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вариант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2х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+ 5х -3= 0,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 = 5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4*2* (-3)= 49 = 7</a:t>
            </a:r>
            <a:r>
              <a:rPr lang="ru-RU" sz="2400" b="0" i="1" u="none" strike="noStrike" cap="none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= (-5 -7)/2*2=-12/4= -3,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= (-5 +7)/4= 2/4= 0,5.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Ответ: -3 и 0,5.</a:t>
            </a:r>
            <a:endParaRPr sz="2400" b="0" i="1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endParaRPr sz="3500" b="0" i="0" u="none" strike="noStrike" cap="none">
              <a:solidFill>
                <a:srgbClr val="6B7C7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-468560" y="116632"/>
            <a:ext cx="8229600" cy="6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E491A"/>
              </a:buClr>
              <a:buSzPts val="3200"/>
              <a:buFont typeface="Book Antiqua"/>
              <a:buNone/>
            </a:pPr>
            <a:r>
              <a:rPr lang="ru-RU" sz="3200" b="1" cap="none">
                <a:solidFill>
                  <a:srgbClr val="4E491A"/>
                </a:solidFill>
                <a:latin typeface="Book Antiqua"/>
                <a:ea typeface="Book Antiqua"/>
                <a:cs typeface="Book Antiqua"/>
                <a:sym typeface="Book Antiqua"/>
              </a:rPr>
              <a:t>ПРОВЕРЬ СОСЕДА ПО ПАРТЕ</a:t>
            </a:r>
            <a:endParaRPr sz="3200" b="1" cap="none">
              <a:solidFill>
                <a:srgbClr val="4E491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762" y="0"/>
            <a:ext cx="1950238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endParaRPr sz="3500" b="0" i="0" u="none" strike="noStrike" cap="none">
              <a:solidFill>
                <a:srgbClr val="6B7C7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50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50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/>
          <p:nvPr/>
        </p:nvSpPr>
        <p:spPr>
          <a:xfrm>
            <a:off x="179512" y="6525344"/>
            <a:ext cx="2376264" cy="1440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-252536" y="399753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569"/>
              </a:buClr>
              <a:buSzPts val="4400"/>
              <a:buFont typeface="Book Antiqua"/>
              <a:buNone/>
            </a:pPr>
            <a:r>
              <a:rPr lang="ru-RU" sz="4400" b="1" i="0" u="none" strike="noStrike" cap="none">
                <a:solidFill>
                  <a:srgbClr val="FF7569"/>
                </a:solidFill>
                <a:latin typeface="Book Antiqua"/>
                <a:ea typeface="Book Antiqua"/>
                <a:cs typeface="Book Antiqua"/>
                <a:sym typeface="Book Antiqua"/>
              </a:rPr>
              <a:t>Чьи это слова?</a:t>
            </a:r>
            <a:endParaRPr sz="4400" b="1" i="0" u="none" strike="noStrike" cap="none">
              <a:solidFill>
                <a:srgbClr val="FF756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457200" y="1772817"/>
            <a:ext cx="8229600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750287" y="2967335"/>
            <a:ext cx="764343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4E49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МАТЕМАТИКУ УЖЕ ЗАТЕМ УЧИТЬ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4E49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НАДО, ЧТО ОНА УМ В ПОРЯДОК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4E49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ПРИВОДИТ» </a:t>
            </a:r>
            <a:endParaRPr sz="3600" b="1" i="0" u="none" strike="noStrike" cap="none">
              <a:solidFill>
                <a:srgbClr val="4E49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2572901" y="5589240"/>
            <a:ext cx="58208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FF756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М.В. Ломоносов</a:t>
            </a:r>
            <a:endParaRPr sz="5400" b="1" i="0" u="none" strike="noStrike" cap="none">
              <a:solidFill>
                <a:srgbClr val="FF756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6379" y="404664"/>
            <a:ext cx="2737621" cy="20882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778404">
            <a:off x="539750" y="2752725"/>
            <a:ext cx="7924800" cy="4105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9074"/>
                </a:moveTo>
                <a:cubicBezTo>
                  <a:pt x="53228" y="44512"/>
                  <a:pt x="106480" y="0"/>
                  <a:pt x="113240" y="5162"/>
                </a:cubicBezTo>
                <a:cubicBezTo>
                  <a:pt x="120000" y="10324"/>
                  <a:pt x="80290" y="65162"/>
                  <a:pt x="40604" y="120000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50825" y="1341438"/>
            <a:ext cx="8497888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уравнение вида 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ах</a:t>
            </a:r>
            <a:r>
              <a:rPr lang="ru-RU" sz="2400" b="1" i="1" u="none" baseline="30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 вх +с = 0</a:t>
            </a: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где  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</a:t>
            </a: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–переменная,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2400" b="1" i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</a:t>
            </a:r>
            <a:r>
              <a:rPr lang="ru-RU" sz="2400" b="1" i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 </a:t>
            </a:r>
            <a:r>
              <a:rPr lang="ru-RU" sz="2400" b="1" i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некоторые числа,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причем</a:t>
            </a:r>
            <a:r>
              <a:rPr lang="ru-RU" sz="2400" b="1" i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 i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    </a:t>
            </a:r>
            <a:r>
              <a:rPr lang="ru-RU" sz="2400" b="1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ru-RU" sz="2400" b="1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0" marR="0" lvl="0" indent="1524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u="none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436562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/>
          <p:nvPr/>
        </p:nvSpPr>
        <p:spPr>
          <a:xfrm>
            <a:off x="1763713" y="404813"/>
            <a:ext cx="6624637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sng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ОПРЕДЕЛЕНИЕ:</a:t>
            </a:r>
            <a:r>
              <a:rPr lang="ru-RU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Квадратным уравнением</a:t>
            </a:r>
            <a:r>
              <a:rPr lang="ru-RU" sz="2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24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называется</a:t>
            </a:r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/>
          <p:nvPr/>
        </p:nvSpPr>
        <p:spPr>
          <a:xfrm>
            <a:off x="971600" y="3140968"/>
            <a:ext cx="5976664" cy="3600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971600" y="3495799"/>
            <a:ext cx="7612210" cy="4372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974279" y="3938265"/>
            <a:ext cx="7612210" cy="4372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250825" y="4375522"/>
            <a:ext cx="8713663" cy="236584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 rot="765111">
            <a:off x="539750" y="2752725"/>
            <a:ext cx="7924800" cy="4105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9074"/>
                </a:moveTo>
                <a:cubicBezTo>
                  <a:pt x="53228" y="44512"/>
                  <a:pt x="106480" y="0"/>
                  <a:pt x="113240" y="5162"/>
                </a:cubicBezTo>
                <a:cubicBezTo>
                  <a:pt x="120000" y="10324"/>
                  <a:pt x="80290" y="65162"/>
                  <a:pt x="40604" y="120000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611188" y="1916113"/>
            <a:ext cx="3384550" cy="6508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ПОЛНЫЕ</a:t>
            </a:r>
            <a:b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КВАДРАТНЫЕ УРАВНЕНИЯ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4787900" y="1916113"/>
            <a:ext cx="3384550" cy="6508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НЕПОЛНЫЕ</a:t>
            </a:r>
            <a:b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КВАДРАТНЫЕ УРАВНЕНИЯ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2555875" y="981075"/>
            <a:ext cx="4032250" cy="3762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КВАДРАТНЫЕ УРАВНЕНИЯ</a:t>
            </a:r>
            <a:endParaRPr/>
          </a:p>
        </p:txBody>
      </p:sp>
      <p:cxnSp>
        <p:nvCxnSpPr>
          <p:cNvPr id="156" name="Google Shape;156;p16"/>
          <p:cNvCxnSpPr/>
          <p:nvPr/>
        </p:nvCxnSpPr>
        <p:spPr>
          <a:xfrm flipH="1">
            <a:off x="2051050" y="1341438"/>
            <a:ext cx="1296988" cy="57467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5219700" y="1341438"/>
            <a:ext cx="1296988" cy="57467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8" name="Google Shape;158;p16"/>
          <p:cNvSpPr txBox="1"/>
          <p:nvPr/>
        </p:nvSpPr>
        <p:spPr>
          <a:xfrm>
            <a:off x="971550" y="2924175"/>
            <a:ext cx="2879725" cy="3762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≠ 0,  в ≠ 0,   с ≠ 0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5148263" y="2924175"/>
            <a:ext cx="3024187" cy="3762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≠ 0,  в = 0,  с = 0</a:t>
            </a:r>
            <a:endParaRPr/>
          </a:p>
        </p:txBody>
      </p:sp>
      <p:cxnSp>
        <p:nvCxnSpPr>
          <p:cNvPr id="160" name="Google Shape;160;p16"/>
          <p:cNvCxnSpPr/>
          <p:nvPr/>
        </p:nvCxnSpPr>
        <p:spPr>
          <a:xfrm>
            <a:off x="2124075" y="2565400"/>
            <a:ext cx="0" cy="35877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6443663" y="2565400"/>
            <a:ext cx="0" cy="35877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16"/>
          <p:cNvSpPr txBox="1"/>
          <p:nvPr/>
        </p:nvSpPr>
        <p:spPr>
          <a:xfrm>
            <a:off x="1258888" y="4221163"/>
            <a:ext cx="1728787" cy="1614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+5х-7=0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6х+х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-3=0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-8х-7=0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25-10х+х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5508625" y="4221163"/>
            <a:ext cx="1800225" cy="1614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3х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-2х=0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2х+х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125+5х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49х</a:t>
            </a:r>
            <a:r>
              <a:rPr lang="ru-RU" sz="1800" b="1" i="1" baseline="30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-81=0</a:t>
            </a:r>
            <a:endParaRPr/>
          </a:p>
        </p:txBody>
      </p:sp>
      <p:cxnSp>
        <p:nvCxnSpPr>
          <p:cNvPr id="164" name="Google Shape;164;p16"/>
          <p:cNvCxnSpPr/>
          <p:nvPr/>
        </p:nvCxnSpPr>
        <p:spPr>
          <a:xfrm>
            <a:off x="2124075" y="3284538"/>
            <a:ext cx="0" cy="93662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5" name="Google Shape;165;p16"/>
          <p:cNvCxnSpPr/>
          <p:nvPr/>
        </p:nvCxnSpPr>
        <p:spPr>
          <a:xfrm>
            <a:off x="6443663" y="3284538"/>
            <a:ext cx="0" cy="93662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C:\Users\БИДЖО\Pictures\i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5387734"/>
            <a:ext cx="2207026" cy="144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182532" y="1915566"/>
            <a:ext cx="4105275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1 вариант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6х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х + 4 = 0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12х  -  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 0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8 + 5х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2 вариант</a:t>
            </a:r>
            <a:endParaRPr sz="2400" b="1" i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х – 6х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- х + 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15 = 0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- 9х</a:t>
            </a:r>
            <a:r>
              <a:rPr lang="ru-RU" sz="2400" b="1" i="1" baseline="30000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ru-RU" sz="2400" b="1" i="1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+ 3 = 0 </a:t>
            </a:r>
            <a:endParaRPr sz="2400" i="1">
              <a:solidFill>
                <a:srgbClr val="0000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i="1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4719782" y="1911926"/>
            <a:ext cx="410444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1 вариант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а = 6, в = -1, с = 4;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а = -1, в = 12, с = 0;</a:t>
            </a:r>
            <a:endParaRPr sz="2400" b="1" i="1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а = 5, в = 0, с = 8;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2 вариант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а) а = -6, в =1, с = 0;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б) а = 1, в =-1, с = -15;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в) а = -9, в = 0, с = 3.</a:t>
            </a:r>
            <a:endParaRPr sz="2400" b="1" i="1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1835150" y="333375"/>
            <a:ext cx="597693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Определите коэффициенты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квадратного уравнения: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 rot="765111">
            <a:off x="539750" y="2752725"/>
            <a:ext cx="7924800" cy="4105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9074"/>
                </a:moveTo>
                <a:cubicBezTo>
                  <a:pt x="53228" y="44512"/>
                  <a:pt x="106480" y="0"/>
                  <a:pt x="113240" y="5162"/>
                </a:cubicBezTo>
                <a:cubicBezTo>
                  <a:pt x="120000" y="10324"/>
                  <a:pt x="80290" y="65162"/>
                  <a:pt x="40604" y="120000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187450" y="549275"/>
            <a:ext cx="6624638" cy="86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РЕШЕНИЕ 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НЕПОЛНЫХ   КВАДРАТНЫХ  УРАВНЕНИЙ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900113" y="2133600"/>
            <a:ext cx="1585912" cy="86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в=0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+с=0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3708400" y="2133600"/>
            <a:ext cx="1657350" cy="86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с=0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+вх=0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6516688" y="2133600"/>
            <a:ext cx="1584325" cy="86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в,с=0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ах</a:t>
            </a:r>
            <a:r>
              <a:rPr lang="ru-RU" sz="2000" b="1" i="1" baseline="30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=0</a:t>
            </a:r>
            <a:endParaRPr/>
          </a:p>
        </p:txBody>
      </p:sp>
      <p:cxnSp>
        <p:nvCxnSpPr>
          <p:cNvPr id="191" name="Google Shape;191;p19"/>
          <p:cNvCxnSpPr/>
          <p:nvPr/>
        </p:nvCxnSpPr>
        <p:spPr>
          <a:xfrm flipH="1">
            <a:off x="1258888" y="1412875"/>
            <a:ext cx="865187" cy="72072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19"/>
          <p:cNvCxnSpPr/>
          <p:nvPr/>
        </p:nvCxnSpPr>
        <p:spPr>
          <a:xfrm>
            <a:off x="4500563" y="1412875"/>
            <a:ext cx="0" cy="72072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3" name="Google Shape;193;p19"/>
          <p:cNvCxnSpPr/>
          <p:nvPr/>
        </p:nvCxnSpPr>
        <p:spPr>
          <a:xfrm>
            <a:off x="6588125" y="1412875"/>
            <a:ext cx="863600" cy="720725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4" name="Google Shape;194;p19"/>
          <p:cNvSpPr txBox="1"/>
          <p:nvPr/>
        </p:nvSpPr>
        <p:spPr>
          <a:xfrm>
            <a:off x="250825" y="3409950"/>
            <a:ext cx="2881313" cy="32480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1.Перенос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правую часть уравнения.</a:t>
            </a:r>
            <a:endParaRPr/>
          </a:p>
          <a:p>
            <a:pPr marL="342900" marR="0" lvl="0" indent="-34290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ах</a:t>
            </a:r>
            <a:r>
              <a:rPr lang="ru-RU" sz="1400" b="1" i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= -с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2.Деление обеих частей уравнения на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342900" marR="0" lvl="0" indent="-34290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  <a:r>
              <a:rPr lang="ru-RU" sz="1400" b="1" i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= -с/а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3.Если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–с/а&gt;0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-два решения: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  <a:r>
              <a:rPr lang="ru-RU" sz="1400" b="1" i="1" baseline="-25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         и  х</a:t>
            </a:r>
            <a:r>
              <a:rPr lang="ru-RU" sz="1400" b="1" i="1" baseline="-25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-</a:t>
            </a:r>
            <a:endParaRPr sz="1400" b="1" i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Если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–с/а&lt;0 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нет решений </a:t>
            </a:r>
            <a:endParaRPr sz="1800" b="1" i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3348038" y="3573463"/>
            <a:ext cx="2663825" cy="24415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omic Sans MS"/>
              <a:buAutoNum type="arabicPeriod"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Вынесение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 скобки: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х(ах + в) = 0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 Разбиение уравнения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на два равносильных:</a:t>
            </a:r>
            <a:endParaRPr/>
          </a:p>
          <a:p>
            <a:pPr marL="342900" marR="0" lvl="0" indent="-34290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х=0     и     ах + в = 0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Два решения: </a:t>
            </a:r>
            <a:endParaRPr/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х = 0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и 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= -в/а</a:t>
            </a:r>
            <a:endParaRPr sz="1400" b="1" i="1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6300788" y="3573463"/>
            <a:ext cx="2519362" cy="14843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1.Деление обеих частей уравнения на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а.</a:t>
            </a:r>
            <a:endParaRPr/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</a:t>
            </a:r>
            <a:r>
              <a:rPr lang="ru-RU" sz="1400" b="1" i="1" baseline="30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2.Одно решение: </a:t>
            </a:r>
            <a:r>
              <a:rPr lang="ru-RU" sz="14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 = 0.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400" b="1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7" name="Google Shape;197;p19"/>
          <p:cNvCxnSpPr/>
          <p:nvPr/>
        </p:nvCxnSpPr>
        <p:spPr>
          <a:xfrm>
            <a:off x="4500563" y="2997200"/>
            <a:ext cx="0" cy="576263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1619250" y="2997200"/>
            <a:ext cx="0" cy="576263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9" name="Google Shape;199;p19"/>
          <p:cNvCxnSpPr/>
          <p:nvPr/>
        </p:nvCxnSpPr>
        <p:spPr>
          <a:xfrm>
            <a:off x="7308850" y="2997200"/>
            <a:ext cx="0" cy="576263"/>
          </a:xfrm>
          <a:prstGeom prst="straightConnector1">
            <a:avLst/>
          </a:prstGeom>
          <a:noFill/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5589588"/>
            <a:ext cx="431800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875" y="5589588"/>
            <a:ext cx="431800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/>
        </p:nvSpPr>
        <p:spPr>
          <a:xfrm>
            <a:off x="755650" y="549275"/>
            <a:ext cx="4679950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468313" y="476250"/>
            <a:ext cx="8064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u="sng">
                <a:solidFill>
                  <a:srgbClr val="00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РЕШИ  НЕПОЛНЫЕ УРАВНЕНИЯ</a:t>
            </a:r>
            <a:r>
              <a:rPr lang="ru-RU" sz="3200" b="1" i="1" u="sng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endParaRPr/>
          </a:p>
        </p:txBody>
      </p:sp>
      <p:sp>
        <p:nvSpPr>
          <p:cNvPr id="209" name="Google Shape;209;p20"/>
          <p:cNvSpPr txBox="1"/>
          <p:nvPr/>
        </p:nvSpPr>
        <p:spPr>
          <a:xfrm>
            <a:off x="1042988" y="1916113"/>
            <a:ext cx="61928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827088" y="1268413"/>
            <a:ext cx="770572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 вариант:                                  2 вариант: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i="1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а) 2х + 3х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0                                        а) 3х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2х = 0           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б) 3х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243= 0                                     б) 125 - 5х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в) 6х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= -10х – 2х( 5 – 3х).                  в) -12х – 6х(2 – 3х) = 18х</a:t>
            </a:r>
            <a:r>
              <a:rPr lang="ru-RU" sz="2000" i="1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</a:t>
            </a: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-468560" y="116632"/>
            <a:ext cx="8229600" cy="6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E491A"/>
              </a:buClr>
              <a:buSzPts val="3200"/>
              <a:buFont typeface="Book Antiqua"/>
              <a:buNone/>
            </a:pPr>
            <a:r>
              <a:rPr lang="ru-RU" sz="3200" b="1" i="0" u="none" strike="noStrike" cap="none">
                <a:solidFill>
                  <a:srgbClr val="4E491A"/>
                </a:solidFill>
                <a:latin typeface="Book Antiqua"/>
                <a:ea typeface="Book Antiqua"/>
                <a:cs typeface="Book Antiqua"/>
                <a:sym typeface="Book Antiqua"/>
              </a:rPr>
              <a:t>ПРОВЕРЬ СОСЕДА ПО ПАРТЕ</a:t>
            </a:r>
            <a:endParaRPr sz="3200" b="1" i="0" u="none" strike="noStrike" cap="none">
              <a:solidFill>
                <a:srgbClr val="4E491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1"/>
          </p:nvPr>
        </p:nvSpPr>
        <p:spPr>
          <a:xfrm>
            <a:off x="683568" y="836712"/>
            <a:ext cx="3816424" cy="597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1 вариант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а)</a:t>
            </a:r>
            <a:r>
              <a:rPr lang="ru-RU" sz="222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х(2+3х)=0,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х=0 или 2+3х =0,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3х = -2,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х= -2/3.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Ответ: 0 и -2/3.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б) 3х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243,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243/3,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81,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х =-9, х= 9.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Ответ: -9 и 9.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в) 6х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- 10х -10х + 6х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+10х +10х - 6х</a:t>
            </a:r>
            <a:r>
              <a:rPr lang="ru-RU" sz="222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=0,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20х = 0,  х=0.</a:t>
            </a:r>
            <a:endParaRPr sz="222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rPr lang="ru-RU" sz="222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Ответ: 0.</a:t>
            </a:r>
            <a:endParaRPr sz="222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2"/>
          </p:nvPr>
        </p:nvSpPr>
        <p:spPr>
          <a:xfrm>
            <a:off x="4355976" y="764704"/>
            <a:ext cx="4019446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2 вариант    </a:t>
            </a:r>
            <a:endParaRPr sz="2400" b="1" i="1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а) х(3х -2) =0,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х=0   или   3х-2 =0,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3х = 2, 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х = 2/3.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Ответ: 0 и 2/3.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б) - 5х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- 125, 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-125/-5,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= 25,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х = - 5,  х = 5.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Ответ: -5 и 5.</a:t>
            </a:r>
            <a:endParaRPr/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в) - 12х -12х +18 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- 18 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0,</a:t>
            </a:r>
            <a:endParaRPr sz="2200" b="0" i="1" u="none" strike="noStrike" cap="none" baseline="30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- 24х</a:t>
            </a:r>
            <a:r>
              <a:rPr lang="ru-RU" sz="2200" b="0" i="1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0,  х = 0.</a:t>
            </a:r>
            <a:endParaRPr sz="220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Ответ: 0.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762" y="0"/>
            <a:ext cx="1950238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Экран (4:3)</PresentationFormat>
  <Paragraphs>181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Calibri</vt:lpstr>
      <vt:lpstr>Comic Sans MS</vt:lpstr>
      <vt:lpstr>Book Antiqua</vt:lpstr>
      <vt:lpstr>Аптека</vt:lpstr>
      <vt:lpstr>РЕШЕНИЕ КВАДРАТНЫХ УРАВНЕНИЙ</vt:lpstr>
      <vt:lpstr>Чьи это слова?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СОСЕДА ПО ПАРТЕ</vt:lpstr>
      <vt:lpstr>Презентация PowerPoint</vt:lpstr>
      <vt:lpstr>Презентация PowerPoint</vt:lpstr>
      <vt:lpstr>Презентация PowerPoint</vt:lpstr>
      <vt:lpstr>ВЫЧИСЛИ ДИСКРИМИНАНТ И ОПРЕДЕЛИ КОЛИЧЕСТВО КОРНЕЙ КВАДРАТНОГО УРАВНЕНИЯ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«РЕШЕНИЕ КВАДРАТНЫХ УРАВНЕНИЙ»</dc:title>
  <dc:creator>Светлана Селезнева</dc:creator>
  <cp:lastModifiedBy>Светлана Селезнева</cp:lastModifiedBy>
  <cp:revision>2</cp:revision>
  <dcterms:modified xsi:type="dcterms:W3CDTF">2023-02-12T15:52:04Z</dcterms:modified>
</cp:coreProperties>
</file>