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4" r:id="rId4"/>
    <p:sldId id="258" r:id="rId5"/>
    <p:sldId id="265" r:id="rId6"/>
    <p:sldId id="261" r:id="rId7"/>
    <p:sldId id="260" r:id="rId8"/>
    <p:sldId id="262" r:id="rId9"/>
    <p:sldId id="281" r:id="rId10"/>
    <p:sldId id="282" r:id="rId11"/>
    <p:sldId id="266" r:id="rId12"/>
    <p:sldId id="267" r:id="rId13"/>
    <p:sldId id="263" r:id="rId14"/>
    <p:sldId id="268" r:id="rId15"/>
    <p:sldId id="269" r:id="rId16"/>
    <p:sldId id="285" r:id="rId17"/>
    <p:sldId id="271" r:id="rId18"/>
    <p:sldId id="272" r:id="rId19"/>
    <p:sldId id="264" r:id="rId20"/>
    <p:sldId id="273" r:id="rId21"/>
    <p:sldId id="274" r:id="rId22"/>
    <p:sldId id="278" r:id="rId23"/>
    <p:sldId id="276" r:id="rId24"/>
    <p:sldId id="279" r:id="rId25"/>
    <p:sldId id="277" r:id="rId26"/>
    <p:sldId id="283" r:id="rId27"/>
    <p:sldId id="286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3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64FB5-739C-4A80-9CD2-7519759E74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FFF37-7DE2-4D06-9681-9804762354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A0%D0%B0%D1%85%D0%BC%D0%B0%D0%BD%D0%B8%D0%BD%D0%BE%D0%B2,_%D0%A1%D0%B5%D1%80%D0%B3%D0%B5%D0%B9_%D0%92%D0%B0%D1%81%D0%B8%D0%BB%D1%8C%D0%B5%D0%B2%D0%B8%D1%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Garamond" pitchFamily="18" charset="0"/>
                <a:cs typeface="Gisha" pitchFamily="34" charset="-79"/>
              </a:rPr>
              <a:t>Музыка 5 класс, Урок № 7</a:t>
            </a:r>
            <a:endParaRPr lang="ru-RU" sz="3600" b="1" dirty="0">
              <a:solidFill>
                <a:schemeClr val="bg1"/>
              </a:solidFill>
              <a:latin typeface="Garamond" pitchFamily="18" charset="0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Gabriola" pitchFamily="82" charset="0"/>
              </a:rPr>
              <a:t>Вторая жизнь песни: живительный родник творчества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Способы использования народной музыки в классических музыкальных произведениях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Цитирование – использование отдельных музыкальных элементов или отрывков в собственном музыкальном произведении.</a:t>
            </a:r>
          </a:p>
          <a:p>
            <a:r>
              <a:rPr lang="ru-RU" sz="2400" dirty="0" smtClean="0"/>
              <a:t>Вариация (варьирование )– видоизменение мелодии или её  сопровождения.</a:t>
            </a:r>
          </a:p>
          <a:p>
            <a:r>
              <a:rPr lang="ru-RU" sz="2400" dirty="0" smtClean="0"/>
              <a:t> Интерпретация (трактовка) – истолкование музыкального произведения в творческом процессе исполнения.</a:t>
            </a:r>
          </a:p>
          <a:p>
            <a:r>
              <a:rPr lang="ru-RU" sz="2400" dirty="0" smtClean="0"/>
              <a:t>Обработка – любое изменение музыкального произведения.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                  Пётр Ильич Чайковский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(1840-1893)</a:t>
            </a:r>
            <a:endParaRPr lang="ru-RU" sz="2700" b="1" dirty="0">
              <a:latin typeface="Gabriola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000125"/>
            <a:ext cx="4357688" cy="2428875"/>
          </a:xfrm>
        </p:spPr>
        <p:txBody>
          <a:bodyPr>
            <a:normAutofit fontScale="92500" lnSpcReduction="1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в 1840 году в           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Воткинске, маленьком  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городе-заводе на Урале.             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(Ныне этот городок расположен в Удмуртии). Там отец композитора служил директором Горного завода. Чайковскому суждено было родиться в совершенно замечательной семье, в атмосфере любви и сердечности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14875" y="785813"/>
            <a:ext cx="4429125" cy="857250"/>
          </a:xfrm>
        </p:spPr>
        <p:txBody>
          <a:bodyPr>
            <a:normAutofit fontScale="92500" lnSpcReduction="10000"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Петру Ильичу было 14 лет, его младшим братьям-близнецам чуть больше 4, когда умерла их мать </a:t>
            </a:r>
            <a:r>
              <a:rPr lang="ru-RU" sz="1800" b="0" dirty="0" smtClean="0">
                <a:solidFill>
                  <a:schemeClr val="tx1"/>
                </a:solidFill>
              </a:rPr>
              <a:t>Александра Андреевна.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3429000"/>
            <a:ext cx="4497388" cy="293211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Родители будущего композитора были музыкальны, и в доме нередко проходили любительские концерты. Вокруг звучали крестьянские песни.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Пётр Ильич Чайковский фотографии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857356" cy="1928802"/>
          </a:xfrm>
          <a:prstGeom prst="rect">
            <a:avLst/>
          </a:prstGeom>
          <a:noFill/>
        </p:spPr>
      </p:pic>
      <p:pic>
        <p:nvPicPr>
          <p:cNvPr id="23558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00546"/>
            <a:ext cx="2000264" cy="2357454"/>
          </a:xfrm>
          <a:prstGeom prst="rect">
            <a:avLst/>
          </a:prstGeom>
          <a:noFill/>
        </p:spPr>
      </p:pic>
      <p:pic>
        <p:nvPicPr>
          <p:cNvPr id="23566" name="Picture 14" descr="Картинки по запросу Пётр Ильич Чайковский фотографии биограф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1984"/>
            <a:ext cx="2571736" cy="20717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357686" y="1571612"/>
            <a:ext cx="50720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1852-1859 годах Пётр Чайковский обучался в Императорском училище правоведения, по окончании которого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 работать в Министерстве юстиции.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1862 году он становится одним из первых студентов консерватории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в 1865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оканчивает её с серебряной медалью и сразу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переезжает в Москву, где получает профессорскую должность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консерватории.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/>
              <a:t>Ландыш был любимым цветком Чайковского  </a:t>
            </a:r>
          </a:p>
          <a:p>
            <a:r>
              <a:rPr lang="ru-RU" dirty="0"/>
              <a:t> </a:t>
            </a:r>
            <a:r>
              <a:rPr lang="ru-RU" dirty="0" smtClean="0"/>
              <a:t>      Поселившись в г. Клин под Москвой,</a:t>
            </a:r>
          </a:p>
          <a:p>
            <a:r>
              <a:rPr lang="ru-RU" dirty="0"/>
              <a:t> </a:t>
            </a:r>
            <a:r>
              <a:rPr lang="ru-RU" dirty="0" smtClean="0"/>
              <a:t>      композитор высадил  ландыши в парке, </a:t>
            </a:r>
          </a:p>
          <a:p>
            <a:r>
              <a:rPr lang="ru-RU" dirty="0"/>
              <a:t> </a:t>
            </a:r>
            <a:r>
              <a:rPr lang="ru-RU" dirty="0" smtClean="0"/>
              <a:t>      примыкавшем к дому. И теперь весной</a:t>
            </a:r>
          </a:p>
          <a:p>
            <a:r>
              <a:rPr lang="ru-RU" dirty="0" smtClean="0"/>
              <a:t>                                                                  они </a:t>
            </a:r>
          </a:p>
          <a:p>
            <a:r>
              <a:rPr lang="ru-RU" dirty="0" smtClean="0"/>
              <a:t>                                                          встречают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всех, кто </a:t>
            </a:r>
          </a:p>
          <a:p>
            <a:r>
              <a:rPr lang="ru-RU" dirty="0" smtClean="0"/>
              <a:t>                                                           приходит</a:t>
            </a:r>
          </a:p>
          <a:p>
            <a:r>
              <a:rPr lang="ru-RU" dirty="0" smtClean="0"/>
              <a:t>                                                          в дом-музей.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    </a:t>
            </a:r>
          </a:p>
          <a:p>
            <a:r>
              <a:rPr lang="ru-RU" dirty="0" smtClean="0"/>
              <a:t>                                    </a:t>
            </a:r>
          </a:p>
          <a:p>
            <a:r>
              <a:rPr lang="ru-RU" dirty="0" smtClean="0"/>
              <a:t>                                    </a:t>
            </a:r>
          </a:p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8" name="Picture 16" descr="Картинки по запросу п.и.чайковский картинки дом чайковского в клин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214950"/>
            <a:ext cx="2857520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п.и.чайковский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3" y="785795"/>
          <a:ext cx="8048658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2"/>
                <a:gridCol w="1507643"/>
                <a:gridCol w="1834743"/>
                <a:gridCol w="1976225"/>
                <a:gridCol w="1976225"/>
              </a:tblGrid>
              <a:tr h="186537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композитора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классического музыкального произведения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Народные песни и танцы, используемые в музыкальном произведении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использования</a:t>
                      </a:r>
                      <a:r>
                        <a:rPr lang="ru-RU" baseline="0" dirty="0" smtClean="0"/>
                        <a:t> народной музыки в классических произведениях</a:t>
                      </a:r>
                      <a:endParaRPr lang="ru-RU" dirty="0"/>
                    </a:p>
                  </a:txBody>
                  <a:tcPr/>
                </a:tc>
              </a:tr>
              <a:tr h="7526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Пётр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Ильич Чайковский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альбом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Камаринская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Вариация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9951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Симфония №4 Финал.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«Во поле берёза стояла…»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Интерпретация (трактовка)</a:t>
                      </a:r>
                    </a:p>
                  </a:txBody>
                  <a:tcPr/>
                </a:tc>
              </a:tr>
              <a:tr h="1079951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Концерт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Украинская народная песня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«Веснянка»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9951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альбом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«В церкви»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«Молитва» Церковный напев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Цитирование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0011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Родился 18 марта в Тихвине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маленьком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городе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Новгородской области в 1844 г. в дворянской семье.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Отец композитора, Андрей Петрович Римский  - </a:t>
            </a:r>
          </a:p>
          <a:p>
            <a:r>
              <a:rPr lang="ru-RU" sz="1700" dirty="0"/>
              <a:t> </a:t>
            </a:r>
            <a:r>
              <a:rPr lang="ru-RU" sz="1700" dirty="0" smtClean="0"/>
              <a:t>                 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Корсаков служил некоторое время новгородским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вице-губернатором, а затем - волынским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гражданским губернатором; мать, Софья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Васильевна, была дочерью крепостной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крестьянки и богатого помещика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Скарятина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Сильное влияние        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на будущего композитора оказал его старший брат, Воин  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Андреевич - морской офицер и будущий контр-адмирал. В 1856 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году 12 летний Николай был  зачислен в Морской корпус  в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Петербурге. Музыкальная биография великого композитора начинается в том же1856 году, когда он начал обучение игре на фортепиано под руководством знаменитого музыканта-исполнителя Фёдора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Канилле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познакомился с композитором М.А.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Балакиревым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его творческим союзом «Могучая кучка».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14500" y="0"/>
            <a:ext cx="74295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abriola" pitchFamily="82" charset="0"/>
                <a:cs typeface="Cordia New" pitchFamily="34" charset="-34"/>
              </a:rPr>
              <a:t>Николай Андреевич Римский –Корсаков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1844 -1908)</a:t>
            </a:r>
            <a:r>
              <a:rPr lang="ru-RU" sz="4000" b="1" dirty="0" smtClean="0">
                <a:latin typeface="Gabriola" pitchFamily="82" charset="0"/>
                <a:cs typeface="Cordia New" pitchFamily="34" charset="-34"/>
              </a:rPr>
              <a:t/>
            </a:r>
            <a:br>
              <a:rPr lang="ru-RU" sz="4000" b="1" dirty="0" smtClean="0">
                <a:latin typeface="Gabriola" pitchFamily="82" charset="0"/>
                <a:cs typeface="Cordia New" pitchFamily="34" charset="-34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4714875"/>
            <a:ext cx="9144000" cy="228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1862 году умер отец, и семья Римских-Корсаковых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переехала в Санкт -Петербург. Этой же весной Николай с отличием окончил Морской корпус и был принят на морскую службу. С 1862 по 1865 год он служил на клипере «Алмаз», участвовавшем в экспедиции к берегам Северной Америки, благодаря чему посетил ряд стран — Англию, Норвегию, Польшу, Францию, Италию, Испанию, США, Бразилию. Служба на клипере не оставляла времени для музыки, но впечатления от морской жизни позднее воплотились в «морских пейзажах», которые композитору удалось запечатлеть в своих произведениях посредством оркестровых красок.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по запросу Н.Н. Римский - Корсаков картинки портр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571480"/>
            <a:ext cx="2643174" cy="2071702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 Н.Н. Римский - Корсаков картинки портр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981201"/>
          </a:xfrm>
          <a:prstGeom prst="rect">
            <a:avLst/>
          </a:prstGeom>
          <a:noFill/>
        </p:spPr>
      </p:pic>
      <p:pic>
        <p:nvPicPr>
          <p:cNvPr id="25608" name="Picture 8" descr="Картинки по запросу Н.Н. Римский - Корсаков картинки портре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246697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и по запросу Н.Н. Римский - Корсаков картинки портр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4429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0"/>
            <a:ext cx="37861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приезде в Санкт-Петербург, в мае 1865 года, Римский-Корсаков берет на себя обязанности ежедневной службы по нескольку часов в день.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1871 году, в возрасте 27 лет, Римский-Корсаков становится профессором Санкт-Петербургской консерватории, где ведет классы практического сочинения, инструментовки и оркестровый.  В декабре 1871 года Римский-Корсаков сделал предложение Надежде Николаевне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Пургольд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июле 1872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состоялась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свадьба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качестве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шафера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присутствовал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композитор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Модест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Мусоргский.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Картинки по запросу Н.Н. Римский - Корсаков картинки портр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929066"/>
            <a:ext cx="2071670" cy="23431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429000"/>
            <a:ext cx="5357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Римский-Корсаков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выдающийся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композитор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общественный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 и педагог — оставил огромное творческое наследие. Оно включает 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 («Садко», «Снегурочка», «Золотой петушок» и др.,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симфонии, ряд оркестровых сочинений (среди них наиболее популярны симфоническая сюита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Шехерезада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«Испанское каприччио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»), 79 романсов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другие произведения. Ему принадлежат также два сборника русских народных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песен.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397000"/>
          <a:ext cx="771530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357454"/>
                <a:gridCol w="2500330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композитора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классического музыкального произведения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Народные песни и танцы, используемые в музыкальном произведении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660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Николай Андреевич Римский</a:t>
                      </a:r>
                      <a:r>
                        <a:rPr lang="ru-RU" baseline="0" dirty="0" smtClean="0"/>
                        <a:t> - Корсаков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 «Снегурочка» Увертюра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«Светлый праздник» Пролог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«Прощай, Масленица»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Праздничные</a:t>
                      </a:r>
                      <a:r>
                        <a:rPr lang="ru-RU" baseline="0" dirty="0" smtClean="0"/>
                        <a:t> масленичные мелодии</a:t>
                      </a:r>
                      <a:endParaRPr lang="ru-RU" dirty="0"/>
                    </a:p>
                  </a:txBody>
                  <a:tcPr/>
                </a:tc>
              </a:tr>
              <a:tr h="366078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 «Снегурочка» Пролог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«Прощай, Масленица»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Песни - </a:t>
                      </a:r>
                      <a:r>
                        <a:rPr lang="ru-RU" dirty="0" err="1" smtClean="0"/>
                        <a:t>заклички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abriola" pitchFamily="82" charset="0"/>
              </a:rPr>
              <a:t>                     </a:t>
            </a:r>
            <a:r>
              <a:rPr lang="ru-RU" sz="3600" b="1" dirty="0" smtClean="0">
                <a:latin typeface="Gabriola" pitchFamily="82" charset="0"/>
              </a:rPr>
              <a:t>Сергей Васильевич Рахманинов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(1873-1943)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715404" cy="578647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родился в дворянской семье. Долгое время местом  рождения считалось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       имение его родителей «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Онег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,» недалеко от  Новгорода, но  исследования             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       последних лет называют усадьбу  Семёново Старорусского  уезда Новгородской                    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       губернии. Отец  композитора, Василий Аркадьевич   происходил из дворян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       Тамбовской  губернии. Семейное предание ведёт происхождение   рода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                            Рахманиновых от «внука молдавского господаря   «Стефана Великого» Василия,  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       прозванного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Рахманиным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Мать, Любовь  Петровна  (урождённая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Бутакова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       -дочь директора Аракчеевского кадетского   корпуса генерала  П. И. 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Бутакова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Дед композитора по отцовской линии, Аркадий Александрович, был музыкантом, учился игре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на фортепиано и выступал с концертами в Тамбове, Москве и Петербурге.  Отец Рахманинова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тоже был музыкально одарённым человеком, но музицировал только любительски.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Интерес С. В. Рахманинова к музыке обнаружился в раннем детстве. Первые уроки игры на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фортепиано дала ему мать, затем была приглашена учительница музыки А. Д. 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Орнатская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При её поддержке осенью 1882 года Рахманинов поступил на младшее отделение Санкт-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Петербургской консерватории </a:t>
            </a:r>
            <a:r>
              <a:rPr lang="ru-RU" sz="3300" baseline="30000" dirty="0" smtClean="0">
                <a:latin typeface="Times New Roman" pitchFamily="18" charset="0"/>
                <a:cs typeface="Times New Roman" pitchFamily="18" charset="0"/>
                <a:hlinkClick r:id="rId2"/>
              </a:rPr>
              <a:t>]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Обучение в консерватории шло плохо, так как Рахманинов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часто прогуливал занятия, поэтому на семейном совете мальчика было решено перевезти в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Москву и поселить в частном пансионе  при Московской консерватории. В пансионе  царила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строгая дисциплина: ученики должны были заниматься по шесть часов в день, играть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одновременно на нескольких роялях.  Четыре года провёл Рахманинов в пансионе . Здесь же в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возрасте 13 лет Рахманинов был представлен П.И. Чайковскому.  В 1888 году Рахманинов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продолжил обучение на старшем отделении Московской консерватории в фортепианном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классе и окончил её с золотой медалью как пианист и композитор. Уже в консерватории он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получил известность среди московской публики.</a:t>
            </a:r>
          </a:p>
          <a:p>
            <a:endParaRPr lang="ru-RU" dirty="0"/>
          </a:p>
        </p:txBody>
      </p:sp>
      <p:pic>
        <p:nvPicPr>
          <p:cNvPr id="28674" name="Picture 2" descr="Картинки по запросу биография С. Рахмани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Рахманинов очень любил церковное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пение, часто даже зимой он вставал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в семь часов утра и, наняв извозчика,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ехал на церковную службу.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Разговаривал Рахманинов густым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низким басом, негромко и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неторопливо. Очень любил быстро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ездить на автомобиле. Будучи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близоруким  человеком, управлял автомобилем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без очков, что подчас приводило пассажиров в ужас.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В тяжёлые годы гражданской войны (1917-1918гг). Рахманинов много помогал своим друзьям и знакомым. Некоторых его продуктовые посылки просто спасали от голода. В середине января 1918 г. выехав из России, Рахманинов отправился через в Копенгаген. Вернув себе славу в Европе, 1 ноября 1918 года Рахманинов вместе с семьёй отплыл из Норвегии в Нью-Йорк. В годы Великой Отечественной войны, охваченный почти паникой за судьбу родины, он дал в США несколько концертов, весь денежный сбор от которых направил в фонд Красной армии. Рахманинов умер 28 марта 1943 г. в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Беверли-Хиллз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штат Калифорния, США, не дожив три дня до своего 70-го дня рождения.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творческой копилке композитора симфонии, сонаты и концерты для фортепиано, наиболее известны: одноактная опера "Алеко" (1892) по поэме Александра Пушкина "Цыганы". симфоническая фантазия "Утес«, кантата "Весна«,  романсы (в том числе знаменитые "Сирень", "Здесь хорошо"  и др.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биография С. Рахмани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734" cy="2500306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биография С. Рахмани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8" y="1397000"/>
          <a:ext cx="7858181" cy="271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434"/>
                <a:gridCol w="2231154"/>
                <a:gridCol w="2214578"/>
                <a:gridCol w="2286015"/>
              </a:tblGrid>
              <a:tr h="1711819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композитора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классического произведения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Народные песни  и танцы, использованные в музыкальном произведении</a:t>
                      </a:r>
                      <a:endParaRPr lang="ru-RU" dirty="0"/>
                    </a:p>
                  </a:txBody>
                  <a:tcPr/>
                </a:tc>
              </a:tr>
              <a:tr h="8202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Сергей Васильевич Рахманинов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Сюита №1 для двух фортепиано «Фантазия»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Колокольный звон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знаю:        Что такое?</a:t>
            </a:r>
            <a:r>
              <a:rPr lang="ru-RU" sz="44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ru-RU" sz="4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Фольклор - </a:t>
            </a:r>
          </a:p>
          <a:p>
            <a:pPr lvl="0"/>
            <a:r>
              <a:rPr lang="ru-RU" dirty="0" smtClean="0"/>
              <a:t>Жанры народной музыки -</a:t>
            </a:r>
          </a:p>
          <a:p>
            <a:pPr lvl="0"/>
            <a:r>
              <a:rPr lang="ru-RU" dirty="0" smtClean="0"/>
              <a:t>Жанры народной песни-</a:t>
            </a:r>
          </a:p>
          <a:p>
            <a:pPr lvl="0"/>
            <a:r>
              <a:rPr lang="ru-RU" dirty="0" smtClean="0"/>
              <a:t>Примеры народных песен - </a:t>
            </a:r>
          </a:p>
          <a:p>
            <a:pPr lvl="0"/>
            <a:r>
              <a:rPr lang="ru-RU" dirty="0" smtClean="0"/>
              <a:t>Народные музыкальные инструменты -</a:t>
            </a:r>
          </a:p>
          <a:p>
            <a:pPr lvl="0"/>
            <a:r>
              <a:rPr lang="ru-RU" dirty="0" smtClean="0"/>
              <a:t>Создатель первого в России ансамбля народных инструментов – </a:t>
            </a:r>
          </a:p>
          <a:p>
            <a:pPr lvl="0"/>
            <a:r>
              <a:rPr lang="ru-RU" dirty="0" smtClean="0"/>
              <a:t>Родина, где сейчас расположен музей организатора и первого руководителя ансамбля народных музыкальных инструментов -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0075" y="285750"/>
            <a:ext cx="8543925" cy="5715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briola" pitchFamily="82" charset="0"/>
              </a:rPr>
              <a:t>           </a:t>
            </a:r>
            <a:r>
              <a:rPr lang="ru-RU" sz="4000" b="1" dirty="0" smtClean="0">
                <a:latin typeface="Gabriola" pitchFamily="82" charset="0"/>
              </a:rPr>
              <a:t>Эдвард Григ – норвежский композитор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(1843-1907)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71513" y="928688"/>
            <a:ext cx="8472487" cy="5395912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Э́двард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Хагеруп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родился  15 июня в г. Берген в Норвегии в культурной и обеспеченной семье, происходившей от его прадеда по отцовской линии, шотландского купца Александра Грига, перебравшегося в Берген около 1770 года и некоторое время исполнявшего в этом городе обязанности британского вице-консула  и умер 4 сентября 1907, там же.  Отец композитора, Александр Григ, был вице-консулом в третьем поколении. Мать композитора,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Гесина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Григ, в девичестве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Хагеруп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училась игре на фортепиано и вокалу. Григ в возрасте 15 лет  поступил на обучение в Лейпцигскую консерваторию в Германии.</a:t>
            </a:r>
          </a:p>
          <a:p>
            <a:endParaRPr lang="ru-RU" dirty="0"/>
          </a:p>
        </p:txBody>
      </p:sp>
      <p:pic>
        <p:nvPicPr>
          <p:cNvPr id="30722" name="Picture 2" descr="Картинки по запросу Эдвард Григ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286148" cy="2714620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Эдвард Григ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071942"/>
            <a:ext cx="1928826" cy="2786058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Эдвард Григ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000504"/>
            <a:ext cx="214314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85728"/>
            <a:ext cx="8572560" cy="6357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 норвежский композитор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периода романтизма, музыкальный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деятель, пианист, дирижёр.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Творчество Грига формировалось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под воздействием   норвежской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народной культуры.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Среди самых известных произведений Грига — две сюиты из музыки к драме Генрика Ибсена «Пер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 концерт для фортепиано с оркестром, скрипичные сонаты.  Основное внимание Григ уделял песням и романсам, которых опубликовал более 600. Ещё около двадцати его пьес изданы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посмертно. Вокальные сочинения Грига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написаны на слова датских и норвежских,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иногда немецких поэтов.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Похоронен в родном городе вместе с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женой, Ниной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Хагеруп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известной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норвежской певицей.</a:t>
            </a:r>
          </a:p>
        </p:txBody>
      </p:sp>
      <p:pic>
        <p:nvPicPr>
          <p:cNvPr id="29698" name="Picture 2" descr="https://upload.wikimedia.org/wikipedia/ru/7/76/T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4000500" cy="2667000"/>
          </a:xfrm>
          <a:prstGeom prst="rect">
            <a:avLst/>
          </a:prstGeom>
          <a:noFill/>
        </p:spPr>
      </p:pic>
      <p:pic>
        <p:nvPicPr>
          <p:cNvPr id="29704" name="Picture 8" descr="Картинки по запросу Эдвард Григ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794" cy="2786058"/>
          </a:xfrm>
          <a:prstGeom prst="rect">
            <a:avLst/>
          </a:prstGeom>
          <a:noFill/>
        </p:spPr>
      </p:pic>
      <p:pic>
        <p:nvPicPr>
          <p:cNvPr id="29706" name="Picture 10" descr="Картинки по запросу Эдвард Григ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0"/>
            <a:ext cx="2071670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428736"/>
          <a:ext cx="800105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2428892"/>
                <a:gridCol w="2071702"/>
                <a:gridCol w="22860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композитора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классического произведения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Народные песни  и танцы, использованные в музыкальном произведении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Эдвард Григ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Концерт для фортепиано с оркестром «Норвежские танцы»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Норвежские народные танцы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Сюита к драме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Г. Ибсена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«Пер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Гюнт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» «Норвежские мотивы»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Норвежские  народные песенные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мелодии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Самоконтроль и взаимоконтроль знаний учащихся: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Определите: какому композитору сооружены эти памятники?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одержимое 3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Картинки по запросу Эдвард Григ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928958" cy="4286280"/>
          </a:xfrm>
          <a:prstGeom prst="rect">
            <a:avLst/>
          </a:prstGeom>
          <a:noFill/>
        </p:spPr>
      </p:pic>
      <p:sp>
        <p:nvSpPr>
          <p:cNvPr id="31752" name="AutoShape 8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 descr="Картинки по запросу памятник Чайковском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6" name="Picture 22" descr="Картинки по запросу памятник Чайковскому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643470" cy="4286280"/>
          </a:xfrm>
          <a:prstGeom prst="rect">
            <a:avLst/>
          </a:prstGeom>
          <a:noFill/>
        </p:spPr>
      </p:pic>
      <p:sp>
        <p:nvSpPr>
          <p:cNvPr id="31768" name="AutoShape 24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0" name="AutoShape 26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2" name="AutoShape 28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4" name="AutoShape 30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6" name="AutoShape 32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8" name="AutoShape 34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80" name="AutoShape 36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82" name="AutoShape 38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84" name="AutoShape 40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86" name="AutoShape 42" descr="Картинки по запросу памятник Римскому корсак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90" name="AutoShape 46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92" name="AutoShape 48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94" name="AutoShape 50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96" name="AutoShape 52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98" name="AutoShape 54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0" name="AutoShape 56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2" name="AutoShape 58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4" name="AutoShape 60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6" name="AutoShape 62" descr="Картинки по запросу памятник Рахманинову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atin typeface="Gabriola" pitchFamily="82" charset="0"/>
              </a:rPr>
              <a:t/>
            </a:r>
            <a:br>
              <a:rPr lang="ru-RU" sz="72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Самоконтроль и взаимоконтроль знаний учащихся:</a:t>
            </a: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Определите: какому композитору сооружены эти памятники?</a:t>
            </a:r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памятник Римскому корсакову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4429124" cy="392909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памятник Рахманинову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3071834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соответствие: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Определите, какие композиторы, являются авторами данных музыкальных произведений?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Пётр Ильич  Чайковский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Николай Андреевич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Римский-Корсаков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Сергей Васильевич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Рахманинов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Эдвард Григ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643063"/>
            <a:ext cx="4038600" cy="47117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– Опера «Снегурочка»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 - Сюита к драме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«Пер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– Сюита № 1 для двух фортепиано.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 – Камаринская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«Детский альбом»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Повторное прослушивание: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2700" b="1" dirty="0" smtClean="0">
                <a:latin typeface="Gabriola" pitchFamily="82" charset="0"/>
              </a:rPr>
              <a:t/>
            </a:r>
            <a:br>
              <a:rPr lang="ru-RU" sz="2700" b="1" dirty="0" smtClean="0">
                <a:latin typeface="Gabriola" pitchFamily="82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музыкального произведения на слух.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автора музыкального произведения.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фрагмент №6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фрагмент №13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фрагмент № 10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фрагмент №15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Самопроверка или взаимопроверка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85475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композитору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соответствие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музыкальное произведение.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21497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Эдвард Григ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П.И. Чайковский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3.Н.А. Римский – Корсаков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С.В. Рахманинов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Б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Фрагмент № 6 – П.И.Чайковский -Симфония №4.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Фрагмент № 13 – С.В. Рахманинов – Сюита для двух фортепиано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Фрагмент №  10 – П.И. Чайковский – Детский альбом «В церкви»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Фрагмент № 15 – Э.Григ – Сюита к драме Г. Ибсена «Пер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Домашнее задание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28-29 (читать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тетрадь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таблица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(повторить)</a:t>
            </a:r>
            <a:r>
              <a:rPr lang="ru-RU" sz="20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3200" b="1" dirty="0" smtClean="0">
                <a:latin typeface="Gabriola" pitchFamily="82" charset="0"/>
              </a:rPr>
              <a:t>Подведение итогов. Рефлексия :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 тетради для классных работ и в беседе)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Я знаю - 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Я умею - 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Мне интересно -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Фольклор – устное народное творчество: сказки, былины, песни.</a:t>
            </a:r>
          </a:p>
          <a:p>
            <a:pPr lvl="0"/>
            <a:r>
              <a:rPr lang="ru-RU" dirty="0" smtClean="0"/>
              <a:t>Жанры народной музыки – песенное и инструментальное творчество народа.</a:t>
            </a:r>
          </a:p>
          <a:p>
            <a:pPr lvl="0"/>
            <a:r>
              <a:rPr lang="ru-RU" dirty="0" smtClean="0"/>
              <a:t>Жанры народной песни – колыбельные, обрядовые, трудовые, игровые, лирические и др.</a:t>
            </a:r>
          </a:p>
          <a:p>
            <a:pPr lvl="0"/>
            <a:r>
              <a:rPr lang="ru-RU" dirty="0" smtClean="0"/>
              <a:t>Примеры народных песен – «Во поле берёзка стояла» и др.</a:t>
            </a:r>
          </a:p>
          <a:p>
            <a:pPr lvl="0"/>
            <a:r>
              <a:rPr lang="ru-RU" dirty="0" smtClean="0"/>
              <a:t>Народные музыкальные инструменты – балалайка, гармонь, гусли, домра и др. </a:t>
            </a:r>
          </a:p>
          <a:p>
            <a:pPr lvl="0"/>
            <a:r>
              <a:rPr lang="ru-RU" dirty="0" smtClean="0"/>
              <a:t>Создатель первого в России ансамбля народных инструментов – Василий Васильевич Андреев.</a:t>
            </a:r>
          </a:p>
          <a:p>
            <a:pPr lvl="0"/>
            <a:r>
              <a:rPr lang="ru-RU" dirty="0" smtClean="0"/>
              <a:t>Родина, где сейчас расположен музей организатора и первого руководителя ансамбля народных музыкальных инструментов – г. Бежецк, Тверская область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1"/>
                </a:solidFill>
                <a:latin typeface="Garamond" pitchFamily="18" charset="0"/>
              </a:rPr>
              <a:t>Я умею: </a:t>
            </a:r>
            <a:r>
              <a:rPr lang="ru-RU" sz="4000" dirty="0" smtClean="0">
                <a:solidFill>
                  <a:schemeClr val="tx1"/>
                </a:solidFill>
                <a:latin typeface="Garamond" pitchFamily="18" charset="0"/>
              </a:rPr>
              <a:t>узнавать мелодии известных народных песен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1 фрагмент - ?   («Во поле берёзка стояла..»)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2 фрагмент-?     («Ах вы сени, мои сени…»)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3 фрагмент- ?    («Калинка, малинка…»)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4 фрагмент - ?    («Перевоз Дуня держала…»)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abriola" pitchFamily="82" charset="0"/>
                <a:cs typeface="Gautami" pitchFamily="34" charset="0"/>
              </a:rPr>
              <a:t>По музыкальному фрагменту определить народную песню</a:t>
            </a:r>
            <a:endParaRPr lang="ru-RU" sz="3200" b="1" dirty="0"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1405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690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Картинки по запросу Картинки русской природы, русской дерев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2714644" cy="2143140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Картинки русской природы, русской дерев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3000396" cy="2143140"/>
          </a:xfrm>
          <a:prstGeom prst="rect">
            <a:avLst/>
          </a:prstGeom>
          <a:noFill/>
        </p:spPr>
      </p:pic>
      <p:sp>
        <p:nvSpPr>
          <p:cNvPr id="2062" name="AutoShape 14" descr="Картинки по запросу Картинки русской природы, ягода ма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Картинки по запросу Картинки русской природы, ягода ма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Картинки по запросу Картинки русской природы, яг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85794"/>
            <a:ext cx="2419350" cy="1885950"/>
          </a:xfrm>
          <a:prstGeom prst="rect">
            <a:avLst/>
          </a:prstGeom>
          <a:noFill/>
        </p:spPr>
      </p:pic>
      <p:pic>
        <p:nvPicPr>
          <p:cNvPr id="2068" name="Picture 20" descr="Картинки по запросу Картинки русской природы, яго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357430"/>
            <a:ext cx="2643174" cy="2071702"/>
          </a:xfrm>
          <a:prstGeom prst="rect">
            <a:avLst/>
          </a:prstGeom>
          <a:noFill/>
        </p:spPr>
      </p:pic>
      <p:pic>
        <p:nvPicPr>
          <p:cNvPr id="16386" name="Picture 2" descr="Картинки по запросу картинки деревенский дом, сени новы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143380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/>
              <a:t>Изучение нового материала.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 тему урока.</a:t>
            </a:r>
          </a:p>
          <a:p>
            <a:pPr lvl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цели урока.</a:t>
            </a:r>
          </a:p>
          <a:p>
            <a:pPr lvl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учебником: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Познакомимся со способами использования народной музыки в классических произведениях.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Познакомимся с русскими композиторами, использующими народные песни в классических музыкальных произведениях.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таблицу в тетради: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«Мотивы народных песен и танцев в классических произведениях известных композиторов».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Разделы таблицы: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1. 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 ФИО композитора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3. Название классического музыкального произведения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4. Народные песни и танцы, используемые в музыкальном произведении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Мотивация учебной деятельности: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- </a:t>
            </a:r>
            <a:r>
              <a:rPr lang="ru-RU" dirty="0" smtClean="0"/>
              <a:t>Вспомните,  какой русский поэт использовал в своём творчестве мотивы сказок, которые ему в детстве рассказывала няня?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Могут – ли композиторы использовать в своём музыкальном творчестве народные сказки, песни, танцы, знакомые им с детства?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0" dirty="0" smtClean="0">
                <a:solidFill>
                  <a:schemeClr val="bg1"/>
                </a:solidFill>
                <a:latin typeface="Gabriola" pitchFamily="82" charset="0"/>
                <a:cs typeface="Gisha" pitchFamily="34" charset="-79"/>
              </a:rPr>
              <a:t>Тема урока</a:t>
            </a:r>
            <a:endParaRPr lang="ru-RU" sz="5400" b="0" dirty="0">
              <a:solidFill>
                <a:schemeClr val="bg1"/>
              </a:solidFill>
              <a:latin typeface="Gabriola" pitchFamily="82" charset="0"/>
              <a:cs typeface="Gisha" pitchFamily="34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071810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Вторая жизнь песни: </a:t>
            </a:r>
          </a:p>
          <a:p>
            <a:pPr algn="ctr"/>
            <a:r>
              <a:rPr lang="ru-RU" sz="5400" b="1" dirty="0" smtClean="0">
                <a:latin typeface="Gabriola" pitchFamily="82" charset="0"/>
              </a:rPr>
              <a:t>живительный родник творчества</a:t>
            </a:r>
            <a:endParaRPr lang="ru-RU" sz="5400" b="1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Цели 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народные истоки профессиональной классической музыки. </a:t>
            </a:r>
          </a:p>
          <a:p>
            <a:r>
              <a:rPr lang="ru-RU" dirty="0" smtClean="0"/>
              <a:t>Познакомиться со способами обращения композиторов к народной музыке: цитирование, варьирование., интерпретация, обработка, трактовка. </a:t>
            </a:r>
          </a:p>
          <a:p>
            <a:r>
              <a:rPr lang="ru-RU" dirty="0" smtClean="0"/>
              <a:t>Развитие способности услышать и определить народные песни и мелодии, используемые композиторами в инструментальных сочинениях.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991</TotalTime>
  <Words>1264</Words>
  <Application>Microsoft Office PowerPoint</Application>
  <PresentationFormat>Экран (4:3)</PresentationFormat>
  <Paragraphs>293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Музыка 5 класс, Урок № 7</vt:lpstr>
      <vt:lpstr>  Я знаю:        Что такое? </vt:lpstr>
      <vt:lpstr>Самопроверка</vt:lpstr>
      <vt:lpstr> Я умею: узнавать мелодии известных народных песен</vt:lpstr>
      <vt:lpstr>По музыкальному фрагменту определить народную песню</vt:lpstr>
      <vt:lpstr>Изучение нового материала. </vt:lpstr>
      <vt:lpstr> Мотивация учебной деятельности: </vt:lpstr>
      <vt:lpstr>Тема урока</vt:lpstr>
      <vt:lpstr>Цели   урока:</vt:lpstr>
      <vt:lpstr>Способы использования народной музыки в классических музыкальных произведениях</vt:lpstr>
      <vt:lpstr>                  Пётр Ильич Чайковский (1840-1893)</vt:lpstr>
      <vt:lpstr>Слайд 12</vt:lpstr>
      <vt:lpstr>Слайд 13</vt:lpstr>
      <vt:lpstr>Николай Андреевич Римский –Корсаков (1844 -1908) </vt:lpstr>
      <vt:lpstr>Слайд 15</vt:lpstr>
      <vt:lpstr>Слайд 16</vt:lpstr>
      <vt:lpstr>                     Сергей Васильевич Рахманинов (1873-1943)</vt:lpstr>
      <vt:lpstr>Слайд 18</vt:lpstr>
      <vt:lpstr>Слайд 19</vt:lpstr>
      <vt:lpstr>           Эдвард Григ – норвежский композитор (1843-1907)</vt:lpstr>
      <vt:lpstr>Слайд 21</vt:lpstr>
      <vt:lpstr>Слайд 22</vt:lpstr>
      <vt:lpstr>Самоконтроль и взаимоконтроль знаний учащихся: I. Определите: какому композитору сооружены эти памятники? </vt:lpstr>
      <vt:lpstr> Самоконтроль и взаимоконтроль знаний учащихся: I. Определите: какому композитору сооружены эти памятники? </vt:lpstr>
      <vt:lpstr>II. Найти соответствие: Определите, какие композиторы, являются авторами данных музыкальных произведений?</vt:lpstr>
      <vt:lpstr> Повторное прослушивание:  Определение музыкального произведения на слух. Определение автора музыкального произведения. </vt:lpstr>
      <vt:lpstr>Самопроверка или взаимопроверка</vt:lpstr>
      <vt:lpstr>Домашнее задание - стр. 28-29 (читать), тетрадь - таблица (повторить)   Подведение итогов. Рефлексия 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5 класс, Урок № 7</dc:title>
  <dc:creator>Раиса</dc:creator>
  <cp:lastModifiedBy>Раиса</cp:lastModifiedBy>
  <cp:revision>114</cp:revision>
  <dcterms:created xsi:type="dcterms:W3CDTF">2017-01-23T11:31:41Z</dcterms:created>
  <dcterms:modified xsi:type="dcterms:W3CDTF">2017-01-30T19:56:48Z</dcterms:modified>
</cp:coreProperties>
</file>