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Default Extension="xlsb" ContentType="application/vnd.ms-excel.sheet.binary.macroEnabled.12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646" r:id="rId2"/>
    <p:sldId id="349" r:id="rId3"/>
    <p:sldId id="563" r:id="rId4"/>
    <p:sldId id="564" r:id="rId5"/>
    <p:sldId id="653" r:id="rId6"/>
    <p:sldId id="554" r:id="rId7"/>
    <p:sldId id="581" r:id="rId8"/>
    <p:sldId id="495" r:id="rId9"/>
    <p:sldId id="647" r:id="rId10"/>
    <p:sldId id="496" r:id="rId11"/>
    <p:sldId id="499" r:id="rId12"/>
    <p:sldId id="596" r:id="rId13"/>
    <p:sldId id="644" r:id="rId14"/>
    <p:sldId id="645" r:id="rId15"/>
    <p:sldId id="650" r:id="rId16"/>
    <p:sldId id="652" r:id="rId17"/>
    <p:sldId id="651" r:id="rId18"/>
    <p:sldId id="649" r:id="rId19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  <p15:guide id="12" pos="5972" userDrawn="1">
          <p15:clr>
            <a:srgbClr val="A4A3A4"/>
          </p15:clr>
        </p15:guide>
        <p15:guide id="13" pos="325" userDrawn="1">
          <p15:clr>
            <a:srgbClr val="A4A3A4"/>
          </p15:clr>
        </p15:guide>
        <p15:guide id="14" pos="5382" userDrawn="1">
          <p15:clr>
            <a:srgbClr val="A4A3A4"/>
          </p15:clr>
        </p15:guide>
        <p15:guide id="15" pos="7355" userDrawn="1">
          <p15:clr>
            <a:srgbClr val="A4A3A4"/>
          </p15:clr>
        </p15:guide>
        <p15:guide id="16" orient="horz" pos="2069" userDrawn="1">
          <p15:clr>
            <a:srgbClr val="A4A3A4"/>
          </p15:clr>
        </p15:guide>
        <p15:guide id="17" orient="horz" pos="3725" userDrawn="1">
          <p15:clr>
            <a:srgbClr val="A4A3A4"/>
          </p15:clr>
        </p15:guide>
        <p15:guide id="18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C000"/>
    <a:srgbClr val="7CC263"/>
    <a:srgbClr val="F3793B"/>
    <a:srgbClr val="1FA4DD"/>
    <a:srgbClr val="44587F"/>
    <a:srgbClr val="157535"/>
    <a:srgbClr val="ED7D31"/>
    <a:srgbClr val="1E41A2"/>
    <a:srgbClr val="F5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100" autoAdjust="0"/>
    <p:restoredTop sz="96395" autoAdjust="0"/>
  </p:normalViewPr>
  <p:slideViewPr>
    <p:cSldViewPr snapToGrid="0">
      <p:cViewPr varScale="1">
        <p:scale>
          <a:sx n="73" d="100"/>
          <a:sy n="73" d="100"/>
        </p:scale>
        <p:origin x="-456" y="-102"/>
      </p:cViewPr>
      <p:guideLst>
        <p:guide orient="horz" pos="2001"/>
        <p:guide orient="horz" pos="2069"/>
        <p:guide orient="horz" pos="3725"/>
        <p:guide orient="horz" pos="3793"/>
        <p:guide pos="3840"/>
        <p:guide pos="5972"/>
        <p:guide pos="325"/>
        <p:guide pos="5382"/>
        <p:guide pos="7355"/>
      </p:guideLst>
    </p:cSldViewPr>
  </p:slideViewPr>
  <p:outlineViewPr>
    <p:cViewPr>
      <p:scale>
        <a:sx n="33" d="100"/>
        <a:sy n="33" d="100"/>
      </p:scale>
      <p:origin x="0" y="-4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Microsoft_Office_Excel1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Microsoft_Office_Excel2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1.3347022587268997E-2"/>
          <c:y val="1.3347022587268997E-2"/>
          <c:w val="0.97330595482546189"/>
          <c:h val="0.97330595482546189"/>
        </c:manualLayout>
      </c:layout>
      <c:doughnutChart>
        <c:ser>
          <c:idx val="0"/>
          <c:order val="0"/>
          <c:dPt>
            <c:idx val="0"/>
            <c:spPr>
              <a:solidFill>
                <a:srgbClr val="595959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BA1-41EA-AFFF-4E15907467C4}"/>
              </c:ext>
            </c:extLst>
          </c:dPt>
          <c:dPt>
            <c:idx val="1"/>
            <c:spPr>
              <a:solidFill>
                <a:srgbClr val="7F7F7F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A1-41EA-AFFF-4E15907467C4}"/>
              </c:ext>
            </c:extLst>
          </c:dPt>
          <c:dPt>
            <c:idx val="2"/>
            <c:spPr>
              <a:solidFill>
                <a:srgbClr val="DBDBDB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BA1-41EA-AFFF-4E15907467C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A1-41EA-AFFF-4E15907467C4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BA1-41EA-AFFF-4E15907467C4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A1-41EA-AFFF-4E15907467C4}"/>
              </c:ext>
            </c:extLst>
          </c:dPt>
          <c:dPt>
            <c:idx val="6"/>
            <c:spPr>
              <a:solidFill>
                <a:srgbClr val="FF0000"/>
              </a:solidFill>
              <a:ln w="3175" algn="ctr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BA1-41EA-AFFF-4E15907467C4}"/>
              </c:ext>
            </c:extLst>
          </c:dPt>
          <c:dPt>
            <c:idx val="7"/>
            <c:spPr>
              <a:solidFill>
                <a:srgbClr val="FF0000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BA1-41EA-AFFF-4E15907467C4}"/>
              </c:ext>
            </c:extLst>
          </c:dPt>
          <c:val>
            <c:numRef>
              <c:f>Sheet1!$A$1:$A$8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A1-41EA-AFFF-4E15907467C4}"/>
            </c:ext>
          </c:extLst>
        </c:ser>
        <c:dLbls/>
        <c:firstSliceAng val="45"/>
        <c:holeSize val="53"/>
      </c:doughnutChart>
    </c:plotArea>
    <c:dispBlanksAs val="zero"/>
    <c:showDLblsOverMax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37908847184986616"/>
          <c:y val="7.492795389048991E-2"/>
          <c:w val="0.24182305630026812"/>
          <c:h val="0.85014409221902043"/>
        </c:manualLayout>
      </c:layout>
      <c:barChart>
        <c:barDir val="bar"/>
        <c:grouping val="stacked"/>
        <c:ser>
          <c:idx val="0"/>
          <c:order val="0"/>
          <c:spPr>
            <a:solidFill>
              <a:srgbClr val="00B050"/>
            </a:solidFill>
            <a:ln w="3175" algn="ctr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rgbClr val="BAB7B7"/>
              </a:solidFill>
              <a:ln w="3175" algn="ctr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ED-48D6-A1F6-1D26F223E127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kern="1200">
                      <a:solidFill>
                        <a:schemeClr val="bg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2ED-48D6-A1F6-1D26F223E127}"/>
                </c:ext>
              </c:extLst>
            </c:dLbl>
            <c:dLbl>
              <c:idx val="1"/>
              <c:layout>
                <c:manualLayout>
                  <c:x val="-5.3619302949061678E-4"/>
                  <c:y val="0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b="1" kern="1200">
                      <a:solidFill>
                        <a:schemeClr val="bg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2ED-48D6-A1F6-1D26F223E127}"/>
                </c:ext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50.3</c:v>
                </c:pt>
                <c:pt idx="1">
                  <c:v>55.3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ED-48D6-A1F6-1D26F223E127}"/>
            </c:ext>
          </c:extLst>
        </c:ser>
        <c:dLbls/>
        <c:gapWidth val="50"/>
        <c:overlap val="100"/>
        <c:axId val="117103616"/>
        <c:axId val="117117696"/>
      </c:barChart>
      <c:catAx>
        <c:axId val="117103616"/>
        <c:scaling>
          <c:orientation val="maxMin"/>
        </c:scaling>
        <c:axPos val="l"/>
        <c:majorGridlines>
          <c:spPr>
            <a:ln>
              <a:noFill/>
            </a:ln>
          </c:spPr>
        </c:majorGridlines>
        <c:maj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17117696"/>
        <c:crosses val="min"/>
        <c:lblAlgn val="ctr"/>
        <c:lblOffset val="100"/>
      </c:catAx>
      <c:valAx>
        <c:axId val="117117696"/>
        <c:scaling>
          <c:orientation val="minMax"/>
          <c:max val="55.3"/>
          <c:min val="0"/>
        </c:scaling>
        <c:delete val="1"/>
        <c:axPos val="t"/>
        <c:numFmt formatCode="General" sourceLinked="1"/>
        <c:tickLblPos val="nextTo"/>
        <c:crossAx val="117103616"/>
        <c:crosses val="min"/>
        <c:crossBetween val="between"/>
      </c:valAx>
    </c:plotArea>
    <c:dispBlanksAs val="gap"/>
    <c:showDLblsOverMax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23A5D-4B9D-477F-9D8E-A2D4EC4AC810}" type="datetimeFigureOut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C574-5DF3-44D3-9158-B4779B6A80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1388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C3F1-CBA9-4F54-898B-09C56B9FA9A1}" type="datetimeFigureOut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2186-DB5B-4F27-BC2F-07065B34B62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28756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F444-0054-48AD-A787-E2B9F4F18E8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65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74813" y="255588"/>
            <a:ext cx="10574338" cy="5948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34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74813" y="255588"/>
            <a:ext cx="10574338" cy="5948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06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446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6F444-0054-48AD-A787-E2B9F4F18E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E524-46FC-4866-B9AF-FCE2B0697F6D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336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82FA6-E113-42DE-A981-19A4327CEDA1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614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D0C5-3F5C-4389-81A9-DA0086CDD8CE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676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9E9-789D-49BF-92E8-B1A30A991960}" type="datetimeFigureOut">
              <a:rPr lang="ru-RU"/>
              <a:pPr>
                <a:defRPr/>
              </a:pPr>
              <a:t>02.05.2024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9F22E-9691-4BA3-A1DA-CB23E8403D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333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p:oleObj spid="_x0000_s111752" name="Слайд think-cell" r:id="rId5" imgW="360" imgH="360" progId="">
              <p:embed/>
            </p:oleObj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667" dirty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xmlns="" id="{11637FF2-0BF1-4E2B-965E-C0259E03EF66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760632" y="6737"/>
            <a:ext cx="431373" cy="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 anchor="b" anchorCtr="0"/>
          <a:lstStyle/>
          <a:p>
            <a:pPr algn="r" defTabSz="1218990" fontAlgn="base">
              <a:spcBef>
                <a:spcPct val="0"/>
              </a:spcBef>
              <a:spcAft>
                <a:spcPct val="0"/>
              </a:spcAft>
            </a:pPr>
            <a:fld id="{F0781E02-ED1C-43C0-AA40-CCB122770E1B}" type="slidenum">
              <a:rPr lang="ru-RU" sz="1600">
                <a:solidFill>
                  <a:prstClr val="black"/>
                </a:solidFill>
                <a:cs typeface="Arial" charset="0"/>
              </a:rPr>
              <a:pPr algn="r" defTabSz="121899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34436" y="112188"/>
            <a:ext cx="11523133" cy="721783"/>
          </a:xfrm>
          <a:prstGeom prst="rect">
            <a:avLst/>
          </a:prstGeom>
        </p:spPr>
        <p:txBody>
          <a:bodyPr anchor="ctr"/>
          <a:lstStyle>
            <a:lvl1pPr algn="l">
              <a:defRPr sz="2667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88738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вободн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282000"/>
            <a:ext cx="12192000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"/>
            <a:ext cx="12192000" cy="776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67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147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9433151" y="6330000"/>
            <a:ext cx="1440000" cy="4800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33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377">
              <a:defRPr/>
            </a:pPr>
            <a:fld id="{8AAAFF9F-0F78-4ECB-A87D-AF34227FDBB0}" type="datetime1">
              <a:rPr lang="ru-RU" smtClean="0">
                <a:solidFill>
                  <a:prstClr val="black"/>
                </a:solidFill>
              </a:rPr>
              <a:pPr defTabSz="914377">
                <a:defRPr/>
              </a:pPr>
              <a:t>02.05.2024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72000" y="0"/>
            <a:ext cx="7200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377"/>
            <a:fld id="{52E6A15C-1AB7-4CF3-87A5-52F02EDDC6B3}" type="slidenum">
              <a:rPr lang="ru-RU" smtClean="0">
                <a:solidFill>
                  <a:prstClr val="black"/>
                </a:solidFill>
              </a:rPr>
              <a:pPr defTabSz="914377"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873152" y="6280151"/>
            <a:ext cx="958849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8492" y="6317073"/>
            <a:ext cx="2569346" cy="507178"/>
          </a:xfrm>
          <a:prstGeom prst="rect">
            <a:avLst/>
          </a:prstGeom>
          <a:noFill/>
        </p:spPr>
        <p:txBody>
          <a:bodyPr wrap="none" lIns="96000" tIns="48000" rIns="0" bIns="48000" rtlCol="0" anchor="ctr">
            <a:spAutoFit/>
          </a:bodyPr>
          <a:lstStyle/>
          <a:p>
            <a:pPr defTabSz="914377"/>
            <a:r>
              <a:rPr lang="ru-RU" sz="1333" spc="27" dirty="0">
                <a:solidFill>
                  <a:srgbClr val="E21A1A"/>
                </a:solidFill>
                <a:latin typeface="RussianRail G Pro" panose="020B0506040000020004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Федеральная</a:t>
            </a:r>
            <a:br>
              <a:rPr lang="ru-RU" sz="1333" spc="27" dirty="0">
                <a:solidFill>
                  <a:srgbClr val="E21A1A"/>
                </a:solidFill>
                <a:latin typeface="RussianRail G Pro" panose="020B0506040000020004" pitchFamily="34" charset="-52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333" spc="27" dirty="0">
                <a:solidFill>
                  <a:srgbClr val="E21A1A"/>
                </a:solidFill>
                <a:latin typeface="RussianRail G Pro" panose="020B0506040000020004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пассажирская</a:t>
            </a:r>
            <a:r>
              <a:rPr lang="en-US" sz="1333" spc="27" dirty="0">
                <a:solidFill>
                  <a:srgbClr val="E21A1A"/>
                </a:solidFill>
                <a:latin typeface="RussianRail G Pro" panose="020B0506040000020004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33" spc="27" dirty="0">
                <a:solidFill>
                  <a:srgbClr val="E21A1A"/>
                </a:solidFill>
                <a:latin typeface="RussianRail G Pro" panose="020B0506040000020004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компания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14663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E13C-B172-41CD-8118-BED2072AD1C5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399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55AC-8557-4D4A-8453-661E1C99DEFF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241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AC49-9BA8-495F-8B93-99626B4C4B02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68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BB6A4-333D-4EB6-89FA-6EA18CFFB1FA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920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478D-6126-4C9D-8147-47979DF44002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548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15FE-6410-4312-9A72-82D0D0616957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231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7CF4-A441-4D3A-8833-21C400D98496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12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C60-2081-4A12-9DCA-9805DCB9738C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30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27C2-FAD6-4CA9-85E1-9A2844380F8D}" type="datetime1">
              <a:rPr lang="ru-RU" smtClean="0"/>
              <a:pPr/>
              <a:t>02.05.2024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83770-C5AC-4FFF-825F-58FEFBA38F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263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  <p:sldLayoutId id="2147483736" r:id="rId13"/>
    <p:sldLayoutId id="214748373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8" Type="http://schemas.microsoft.com/office/2007/relationships/hdphoto" Target="../media/hdphoto3.wdp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chart" Target="../charts/chart1.xml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6.e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tags" Target="../tags/tag3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oleObject" Target="../embeddings/oleObject4.bin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2.xml"/><Relationship Id="rId7" Type="http://schemas.openxmlformats.org/officeDocument/2006/relationships/oleObject" Target="../embeddings/oleObject5.bin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5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microsoft.com/office/2007/relationships/hdphoto" Target="../media/hdphoto5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4.png"/><Relationship Id="rId5" Type="http://schemas.openxmlformats.org/officeDocument/2006/relationships/tags" Target="../tags/tag18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6.emf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oleObject" Target="../embeddings/oleObject11.bin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0.png"/><Relationship Id="rId2" Type="http://schemas.openxmlformats.org/officeDocument/2006/relationships/tags" Target="../tags/tag26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9.v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chart" Target="../charts/chart2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17112" name="Слайд think-cell" r:id="rId8" imgW="360" imgH="360" progId="">
              <p:embed/>
            </p:oleObj>
          </a:graphicData>
        </a:graphic>
      </p:graphicFrame>
      <p:sp>
        <p:nvSpPr>
          <p:cNvPr id="83" name="Прямоугольник 8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5" name="Chart 3"/>
          <p:cNvGraphicFramePr/>
          <p:nvPr>
            <p:custDataLst>
              <p:tags r:id="rId3"/>
            </p:custDataLst>
            <p:extLst/>
          </p:nvPr>
        </p:nvGraphicFramePr>
        <p:xfrm>
          <a:off x="901700" y="387350"/>
          <a:ext cx="6184900" cy="61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27" name="Прямая соединительная линия 126"/>
          <p:cNvCxnSpPr/>
          <p:nvPr>
            <p:custDataLst>
              <p:tags r:id="rId4"/>
            </p:custDataLst>
          </p:nvPr>
        </p:nvCxnSpPr>
        <p:spPr bwMode="grayWhite">
          <a:xfrm>
            <a:off x="3994150" y="5075238"/>
            <a:ext cx="0" cy="1414462"/>
          </a:xfrm>
          <a:prstGeom prst="line">
            <a:avLst/>
          </a:prstGeom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>
            <p:custDataLst>
              <p:tags r:id="rId5"/>
            </p:custDataLst>
          </p:nvPr>
        </p:nvCxnSpPr>
        <p:spPr bwMode="grayWhite">
          <a:xfrm flipV="1">
            <a:off x="3994150" y="469900"/>
            <a:ext cx="0" cy="1414463"/>
          </a:xfrm>
          <a:prstGeom prst="line">
            <a:avLst/>
          </a:prstGeom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07"/>
          <a:stretch/>
        </p:blipFill>
        <p:spPr>
          <a:xfrm flipH="1">
            <a:off x="0" y="0"/>
            <a:ext cx="3987800" cy="6844426"/>
          </a:xfrm>
          <a:prstGeom prst="rect">
            <a:avLst/>
          </a:prstGeom>
        </p:spPr>
      </p:pic>
      <p:sp>
        <p:nvSpPr>
          <p:cNvPr id="97" name="Овал 96"/>
          <p:cNvSpPr/>
          <p:nvPr/>
        </p:nvSpPr>
        <p:spPr>
          <a:xfrm>
            <a:off x="2367800" y="1865713"/>
            <a:ext cx="3240000" cy="3240000"/>
          </a:xfrm>
          <a:prstGeom prst="ellipse">
            <a:avLst/>
          </a:prstGeom>
          <a:solidFill>
            <a:schemeClr val="tx1">
              <a:alpha val="69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2800181" y="3676168"/>
            <a:ext cx="2387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ФЕДЕРАЛЬНАЯ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ПАССАЖИРСКАЯ КОМПАНИЯ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3120246" y="2585061"/>
            <a:ext cx="1747708" cy="973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Picture 104" descr="https://wiki.nashtransport.ru/images/5/5b/%D0%A0%D0%96%D0%94_%D0%9B%D0%BE%D0%B3%D0%BE%D1%82%D0%B8%D0%B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5444" y="2770948"/>
            <a:ext cx="1277312" cy="6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Прямая соединительная линия 138"/>
          <p:cNvCxnSpPr/>
          <p:nvPr/>
        </p:nvCxnSpPr>
        <p:spPr>
          <a:xfrm>
            <a:off x="7176500" y="4359275"/>
            <a:ext cx="482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8FB0722A-C97B-C299-F838-1A27705E47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9629" y="2048505"/>
            <a:ext cx="1073112" cy="10731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BB6B29E-A683-75C0-237A-660892E510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5781" y="3806125"/>
            <a:ext cx="1040808" cy="10408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C4C116D-630F-3B78-2E17-AFAC2E67F1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363" y="859003"/>
            <a:ext cx="962502" cy="9625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7E7CBA6-82E7-65E1-80FF-E8B934347F7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harpenSoften amount="5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752" y="5155576"/>
            <a:ext cx="979725" cy="9797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45141" y="3137559"/>
            <a:ext cx="4755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Северо-Западный филиал АО «ФПК»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86600" y="5125630"/>
            <a:ext cx="4755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408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96268" y="349652"/>
            <a:ext cx="6248662" cy="692560"/>
            <a:chOff x="296268" y="226282"/>
            <a:chExt cx="6248662" cy="69256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96270" y="226282"/>
              <a:ext cx="6248660" cy="655981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xmlns="" id="{A39FC3E2-6FB2-2749-BF4B-0681BA70D32E}"/>
                </a:ext>
              </a:extLst>
            </p:cNvPr>
            <p:cNvSpPr txBox="1">
              <a:spLocks/>
            </p:cNvSpPr>
            <p:nvPr/>
          </p:nvSpPr>
          <p:spPr>
            <a:xfrm>
              <a:off x="296268" y="267308"/>
              <a:ext cx="6133561" cy="6515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САНАТОРНО-КУРОРТНОЕ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96269" y="1091681"/>
            <a:ext cx="4188645" cy="655981"/>
            <a:chOff x="296269" y="1040881"/>
            <a:chExt cx="4188645" cy="65598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96269" y="1040881"/>
              <a:ext cx="4188645" cy="655981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xmlns="" id="{CA536049-C3BB-5A4F-BF60-CBDFFE69B419}"/>
                </a:ext>
              </a:extLst>
            </p:cNvPr>
            <p:cNvSpPr txBox="1">
              <a:spLocks/>
            </p:cNvSpPr>
            <p:nvPr/>
          </p:nvSpPr>
          <p:spPr>
            <a:xfrm>
              <a:off x="296271" y="1045328"/>
              <a:ext cx="4072529" cy="6515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l"/>
              <a:r>
                <a:rPr lang="ru-RU" sz="3600" b="1" dirty="0">
                  <a:latin typeface="FSRAILWAYBold"/>
                </a:rPr>
                <a:t>ОЗДОРОВЛЕНИЕ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602904" y="1078225"/>
            <a:ext cx="6243908" cy="996290"/>
            <a:chOff x="296270" y="1792813"/>
            <a:chExt cx="4986930" cy="996290"/>
          </a:xfrm>
        </p:grpSpPr>
        <p:sp>
          <p:nvSpPr>
            <p:cNvPr id="20" name="Rectangle 13"/>
            <p:cNvSpPr>
              <a:spLocks noChangeAspect="1" noChangeArrowheads="1"/>
            </p:cNvSpPr>
            <p:nvPr/>
          </p:nvSpPr>
          <p:spPr bwMode="blackWhite">
            <a:xfrm>
              <a:off x="296270" y="1792813"/>
              <a:ext cx="4986930" cy="996290"/>
            </a:xfrm>
            <a:prstGeom prst="rect">
              <a:avLst/>
            </a:prstGeom>
            <a:solidFill>
              <a:srgbClr val="FFC000"/>
            </a:solidFill>
            <a:ln w="3175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144000" tIns="144000" rIns="54000" bIns="54000"/>
            <a:lstStyle/>
            <a:p>
              <a:pPr>
                <a:lnSpc>
                  <a:spcPts val="2400"/>
                </a:lnSpc>
              </a:pPr>
              <a:endParaRPr lang="ru-RU" sz="2400" dirty="0">
                <a:solidFill>
                  <a:sysClr val="windowText" lastClr="000000"/>
                </a:solidFill>
                <a:latin typeface="FSRailway Bold Oblique 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68841" y="1925932"/>
              <a:ext cx="48417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Возможность для работников АО «ФПК», членов их семей 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и неработающих пенсионеров получить оздоровительные услуги в санаторно-курортных учреждениях</a:t>
              </a: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0" y="-77273"/>
            <a:ext cx="12192000" cy="461516"/>
            <a:chOff x="0" y="-77273"/>
            <a:chExt cx="12192000" cy="461516"/>
          </a:xfrm>
        </p:grpSpPr>
        <p:graphicFrame>
          <p:nvGraphicFramePr>
            <p:cNvPr id="73" name="Объект 72">
              <a:extLst>
                <a:ext uri="{FF2B5EF4-FFF2-40B4-BE49-F238E27FC236}">
                  <a16:creationId xmlns:a16="http://schemas.microsoft.com/office/drawing/2014/main" xmlns="" id="{C203C2C7-6C68-47BD-83B2-FADE0137ED3F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2"/>
              </p:custDataLst>
              <p:extLst>
                <p:ext uri="{D42A27DB-BD31-4B8C-83A1-F6EECF244321}">
                  <p14:modId xmlns:p14="http://schemas.microsoft.com/office/powerpoint/2010/main" xmlns="" val="229190922"/>
                </p:ext>
              </p:extLst>
            </p:nvPr>
          </p:nvGraphicFramePr>
          <p:xfrm>
            <a:off x="2118" y="2118"/>
            <a:ext cx="2117" cy="2117"/>
          </p:xfrm>
          <a:graphic>
            <a:graphicData uri="http://schemas.openxmlformats.org/presentationml/2006/ole">
              <p:oleObj spid="_x0000_s144508" name="Слайд think-cell" r:id="rId4" imgW="360" imgH="360" progId="">
                <p:embed/>
              </p:oleObj>
            </a:graphicData>
          </a:graphic>
        </p:graphicFrame>
        <p:sp>
          <p:nvSpPr>
            <p:cNvPr id="74" name="Прямоугольник 73"/>
            <p:cNvSpPr/>
            <p:nvPr/>
          </p:nvSpPr>
          <p:spPr>
            <a:xfrm>
              <a:off x="9168000" y="0"/>
              <a:ext cx="3024000" cy="103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0" y="0"/>
              <a:ext cx="3024000" cy="103851"/>
            </a:xfrm>
            <a:prstGeom prst="rect">
              <a:avLst/>
            </a:prstGeom>
            <a:solidFill>
              <a:srgbClr val="1FA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6117273" y="-77273"/>
              <a:ext cx="3060321" cy="461516"/>
              <a:chOff x="3055999" y="-77273"/>
              <a:chExt cx="3060321" cy="461516"/>
            </a:xfrm>
          </p:grpSpPr>
          <p:sp>
            <p:nvSpPr>
              <p:cNvPr id="78" name="Прямоугольник 77"/>
              <p:cNvSpPr/>
              <p:nvPr/>
            </p:nvSpPr>
            <p:spPr>
              <a:xfrm>
                <a:off x="3055999" y="0"/>
                <a:ext cx="3024000" cy="368700"/>
              </a:xfrm>
              <a:prstGeom prst="rect">
                <a:avLst/>
              </a:prstGeom>
              <a:solidFill>
                <a:srgbClr val="7CC26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861179" y="14911"/>
                <a:ext cx="2255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ЗАБОТА</a:t>
                </a:r>
                <a:endParaRPr lang="ru-RU" sz="1200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519977" y="-77273"/>
                <a:ext cx="365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xmlns="" id="{7F1053A5-9F85-4A4A-B564-9B7CEA8B9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48015" y="13252"/>
                <a:ext cx="379954" cy="346098"/>
              </a:xfrm>
              <a:prstGeom prst="rect">
                <a:avLst/>
              </a:prstGeom>
            </p:spPr>
          </p:pic>
        </p:grpSp>
        <p:sp>
          <p:nvSpPr>
            <p:cNvPr id="77" name="Прямоугольник 76"/>
            <p:cNvSpPr/>
            <p:nvPr/>
          </p:nvSpPr>
          <p:spPr>
            <a:xfrm>
              <a:off x="3053839" y="-4340"/>
              <a:ext cx="3024000" cy="103851"/>
            </a:xfrm>
            <a:prstGeom prst="rect">
              <a:avLst/>
            </a:prstGeom>
            <a:solidFill>
              <a:srgbClr val="F37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6"/>
          <a:srcRect l="-937" t="8679" b="26505"/>
          <a:stretch/>
        </p:blipFill>
        <p:spPr>
          <a:xfrm>
            <a:off x="0" y="2472439"/>
            <a:ext cx="11523612" cy="423907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6"/>
          <a:srcRect l="33864" t="84429" r="37862" b="1002"/>
          <a:stretch/>
        </p:blipFill>
        <p:spPr>
          <a:xfrm>
            <a:off x="4380827" y="5708343"/>
            <a:ext cx="3669196" cy="10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89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833"/>
            <a:ext cx="12193057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8662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60020" y="593629"/>
            <a:ext cx="7413529" cy="1256858"/>
            <a:chOff x="152783" y="429477"/>
            <a:chExt cx="8232400" cy="170142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2783" y="429477"/>
              <a:ext cx="4863004" cy="1701424"/>
            </a:xfrm>
            <a:prstGeom prst="rect">
              <a:avLst/>
            </a:prstGeom>
            <a:solidFill>
              <a:srgbClr val="7CC2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xmlns="" id="{A39FC3E2-6FB2-2749-BF4B-0681BA70D32E}"/>
                </a:ext>
              </a:extLst>
            </p:cNvPr>
            <p:cNvSpPr txBox="1">
              <a:spLocks/>
            </p:cNvSpPr>
            <p:nvPr/>
          </p:nvSpPr>
          <p:spPr>
            <a:xfrm>
              <a:off x="630056" y="429477"/>
              <a:ext cx="7755127" cy="146829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КОРПОРАТИВНО- </a:t>
              </a:r>
              <a:br>
                <a:rPr lang="ru-RU" sz="28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ПЕНСИОННАЯ</a:t>
              </a:r>
              <a:br>
                <a:rPr lang="ru-RU" sz="28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ПРОГРАММА</a:t>
              </a:r>
            </a:p>
            <a:p>
              <a:endParaRPr lang="ru-RU" sz="3600" b="1" dirty="0">
                <a:solidFill>
                  <a:schemeClr val="bg1"/>
                </a:solidFill>
                <a:latin typeface="FSRAILWAYBold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CA536049-C3BB-5A4F-BF60-CBDFFE69B419}"/>
              </a:ext>
            </a:extLst>
          </p:cNvPr>
          <p:cNvSpPr txBox="1">
            <a:spLocks/>
          </p:cNvSpPr>
          <p:nvPr/>
        </p:nvSpPr>
        <p:spPr>
          <a:xfrm>
            <a:off x="309185" y="2029538"/>
            <a:ext cx="4211882" cy="9093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endParaRPr lang="ru-RU" sz="3600" b="1" dirty="0">
              <a:latin typeface="FSRAILWAYBold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0" y="-77273"/>
            <a:ext cx="12192000" cy="461516"/>
            <a:chOff x="0" y="-77273"/>
            <a:chExt cx="12192000" cy="461516"/>
          </a:xfrm>
        </p:grpSpPr>
        <p:graphicFrame>
          <p:nvGraphicFramePr>
            <p:cNvPr id="73" name="Объект 72">
              <a:extLst>
                <a:ext uri="{FF2B5EF4-FFF2-40B4-BE49-F238E27FC236}">
                  <a16:creationId xmlns:a16="http://schemas.microsoft.com/office/drawing/2014/main" xmlns="" id="{C203C2C7-6C68-47BD-83B2-FADE0137ED3F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2"/>
              </p:custDataLst>
              <p:extLst>
                <p:ext uri="{D42A27DB-BD31-4B8C-83A1-F6EECF244321}">
                  <p14:modId xmlns:p14="http://schemas.microsoft.com/office/powerpoint/2010/main" xmlns="" val="229190922"/>
                </p:ext>
              </p:extLst>
            </p:nvPr>
          </p:nvGraphicFramePr>
          <p:xfrm>
            <a:off x="2118" y="2118"/>
            <a:ext cx="2117" cy="2117"/>
          </p:xfrm>
          <a:graphic>
            <a:graphicData uri="http://schemas.openxmlformats.org/presentationml/2006/ole">
              <p:oleObj spid="_x0000_s187453" name="Слайд think-cell" r:id="rId4" imgW="360" imgH="360" progId="">
                <p:embed/>
              </p:oleObj>
            </a:graphicData>
          </a:graphic>
        </p:graphicFrame>
        <p:sp>
          <p:nvSpPr>
            <p:cNvPr id="74" name="Прямоугольник 73"/>
            <p:cNvSpPr/>
            <p:nvPr/>
          </p:nvSpPr>
          <p:spPr>
            <a:xfrm>
              <a:off x="9168000" y="0"/>
              <a:ext cx="3024000" cy="103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0" y="0"/>
              <a:ext cx="3024000" cy="103851"/>
            </a:xfrm>
            <a:prstGeom prst="rect">
              <a:avLst/>
            </a:prstGeom>
            <a:solidFill>
              <a:srgbClr val="1FA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6117273" y="-77273"/>
              <a:ext cx="3060321" cy="461516"/>
              <a:chOff x="3055999" y="-77273"/>
              <a:chExt cx="3060321" cy="461516"/>
            </a:xfrm>
          </p:grpSpPr>
          <p:sp>
            <p:nvSpPr>
              <p:cNvPr id="78" name="Прямоугольник 77"/>
              <p:cNvSpPr/>
              <p:nvPr/>
            </p:nvSpPr>
            <p:spPr>
              <a:xfrm>
                <a:off x="3055999" y="0"/>
                <a:ext cx="3024000" cy="368700"/>
              </a:xfrm>
              <a:prstGeom prst="rect">
                <a:avLst/>
              </a:prstGeom>
              <a:solidFill>
                <a:srgbClr val="7CC26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861179" y="14911"/>
                <a:ext cx="2255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ЗАБОТА</a:t>
                </a:r>
                <a:endParaRPr lang="ru-RU" sz="1200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519977" y="-77273"/>
                <a:ext cx="365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xmlns="" id="{7F1053A5-9F85-4A4A-B564-9B7CEA8B9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48015" y="13252"/>
                <a:ext cx="379954" cy="346098"/>
              </a:xfrm>
              <a:prstGeom prst="rect">
                <a:avLst/>
              </a:prstGeom>
            </p:spPr>
          </p:pic>
        </p:grpSp>
        <p:sp>
          <p:nvSpPr>
            <p:cNvPr id="77" name="Прямоугольник 76"/>
            <p:cNvSpPr/>
            <p:nvPr/>
          </p:nvSpPr>
          <p:spPr>
            <a:xfrm>
              <a:off x="3053839" y="-4340"/>
              <a:ext cx="3024000" cy="103851"/>
            </a:xfrm>
            <a:prstGeom prst="rect">
              <a:avLst/>
            </a:prstGeom>
            <a:solidFill>
              <a:srgbClr val="F37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" y="2214757"/>
            <a:ext cx="4361047" cy="440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4580" y="605790"/>
            <a:ext cx="4047677" cy="4814275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3" name="Группа 62"/>
          <p:cNvGrpSpPr/>
          <p:nvPr/>
        </p:nvGrpSpPr>
        <p:grpSpPr>
          <a:xfrm>
            <a:off x="9168000" y="593629"/>
            <a:ext cx="6472810" cy="1248624"/>
            <a:chOff x="8035740" y="501631"/>
            <a:chExt cx="7103578" cy="1690278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8035740" y="501631"/>
              <a:ext cx="3011154" cy="1690278"/>
            </a:xfrm>
            <a:prstGeom prst="rect">
              <a:avLst/>
            </a:prstGeom>
            <a:solidFill>
              <a:srgbClr val="7CC2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Заголовок 1">
              <a:extLst>
                <a:ext uri="{FF2B5EF4-FFF2-40B4-BE49-F238E27FC236}">
                  <a16:creationId xmlns:a16="http://schemas.microsoft.com/office/drawing/2014/main" xmlns="" id="{A39FC3E2-6FB2-2749-BF4B-0681BA70D32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132063" y="626404"/>
              <a:ext cx="7007255" cy="6646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ПРОГРАММА</a:t>
              </a:r>
              <a:br>
                <a:rPr lang="ru-RU" sz="2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ЛОЯЛЬНОСТИ </a:t>
              </a:r>
              <a:br>
                <a:rPr lang="ru-RU" sz="2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РОСПРОФЖЕЛ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9161" y="1903538"/>
            <a:ext cx="2257425" cy="1714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4356" b="1199"/>
          <a:stretch/>
        </p:blipFill>
        <p:spPr>
          <a:xfrm>
            <a:off x="9349107" y="4540629"/>
            <a:ext cx="2537531" cy="2080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8249" y="3579860"/>
            <a:ext cx="1619250" cy="83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0928" y="5574864"/>
            <a:ext cx="1543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22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26160" y="1818900"/>
            <a:ext cx="12318052" cy="5039099"/>
          </a:xfrm>
          <a:prstGeom prst="rect">
            <a:avLst/>
          </a:prstGeom>
          <a:solidFill>
            <a:srgbClr val="7CC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rot="5400000">
            <a:off x="4545015" y="2214205"/>
            <a:ext cx="0" cy="8316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296269" y="349652"/>
            <a:ext cx="6007231" cy="692560"/>
            <a:chOff x="296269" y="226282"/>
            <a:chExt cx="6007231" cy="69256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96270" y="226282"/>
              <a:ext cx="6007230" cy="655981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Заголовок 1">
              <a:extLst>
                <a:ext uri="{FF2B5EF4-FFF2-40B4-BE49-F238E27FC236}">
                  <a16:creationId xmlns:a16="http://schemas.microsoft.com/office/drawing/2014/main" xmlns="" id="{A39FC3E2-6FB2-2749-BF4B-0681BA70D32E}"/>
                </a:ext>
              </a:extLst>
            </p:cNvPr>
            <p:cNvSpPr txBox="1">
              <a:spLocks/>
            </p:cNvSpPr>
            <p:nvPr/>
          </p:nvSpPr>
          <p:spPr>
            <a:xfrm>
              <a:off x="296269" y="267308"/>
              <a:ext cx="5967797" cy="6515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МОЛОДОЙ СПЕЦИАЛИСТ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96270" y="1091681"/>
            <a:ext cx="2139282" cy="655981"/>
            <a:chOff x="296270" y="1040881"/>
            <a:chExt cx="2139282" cy="65598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96270" y="1040881"/>
              <a:ext cx="2139282" cy="655981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Заголовок 1">
              <a:extLst>
                <a:ext uri="{FF2B5EF4-FFF2-40B4-BE49-F238E27FC236}">
                  <a16:creationId xmlns:a16="http://schemas.microsoft.com/office/drawing/2014/main" xmlns="" id="{CA536049-C3BB-5A4F-BF60-CBDFFE69B419}"/>
                </a:ext>
              </a:extLst>
            </p:cNvPr>
            <p:cNvSpPr txBox="1">
              <a:spLocks/>
            </p:cNvSpPr>
            <p:nvPr/>
          </p:nvSpPr>
          <p:spPr>
            <a:xfrm>
              <a:off x="296271" y="1045328"/>
              <a:ext cx="2019639" cy="6515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l"/>
              <a:r>
                <a:rPr lang="ru-RU" sz="3600" b="1" dirty="0">
                  <a:latin typeface="FSRAILWAYBold"/>
                </a:rPr>
                <a:t>СТАТУС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336313-3A8D-8440-8B01-F9E31ED78F06}"/>
              </a:ext>
            </a:extLst>
          </p:cNvPr>
          <p:cNvSpPr txBox="1"/>
          <p:nvPr/>
        </p:nvSpPr>
        <p:spPr>
          <a:xfrm>
            <a:off x="1235135" y="2104812"/>
            <a:ext cx="2704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spcAft>
                <a:spcPts val="600"/>
              </a:spcAft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Оплата расходов </a:t>
            </a:r>
          </a:p>
          <a:p>
            <a:pPr defTabSz="914243">
              <a:spcAft>
                <a:spcPts val="600"/>
              </a:spcAft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переезд и обустройство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398A437-2D5F-EC49-93ED-B76F0EE72E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2634" y="2149154"/>
            <a:ext cx="708205" cy="511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BF1A8C-B405-B940-AF11-D4F073C93300}"/>
              </a:ext>
            </a:extLst>
          </p:cNvPr>
          <p:cNvSpPr txBox="1"/>
          <p:nvPr/>
        </p:nvSpPr>
        <p:spPr>
          <a:xfrm>
            <a:off x="1235135" y="3295027"/>
            <a:ext cx="2704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spcAft>
                <a:spcPts val="600"/>
              </a:spcAft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Разовая выплата </a:t>
            </a:r>
          </a:p>
          <a:p>
            <a:pPr defTabSz="914243">
              <a:spcAft>
                <a:spcPts val="600"/>
              </a:spcAft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размере полного оклада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BA39EEF-3B34-0047-8B1F-0AB3C4DC7B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2634" y="3307590"/>
            <a:ext cx="620436" cy="5750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D36148-C3B6-3747-BAFD-26F99D3ACAA4}"/>
              </a:ext>
            </a:extLst>
          </p:cNvPr>
          <p:cNvSpPr txBox="1"/>
          <p:nvPr/>
        </p:nvSpPr>
        <p:spPr>
          <a:xfrm>
            <a:off x="1235135" y="5661543"/>
            <a:ext cx="2438237" cy="80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lnSpc>
                <a:spcPct val="90000"/>
              </a:lnSpc>
              <a:spcAft>
                <a:spcPts val="400"/>
              </a:spcAft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Льготная ипотека</a:t>
            </a:r>
          </a:p>
          <a:p>
            <a:pPr lvl="0" defTabSz="914243">
              <a:lnSpc>
                <a:spcPct val="90000"/>
              </a:lnSpc>
              <a:spcAft>
                <a:spcPts val="400"/>
              </a:spcAft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покупке квартиры</a:t>
            </a:r>
          </a:p>
          <a:p>
            <a:pPr defTabSz="914243">
              <a:lnSpc>
                <a:spcPct val="90000"/>
              </a:lnSpc>
              <a:spcAft>
                <a:spcPts val="400"/>
              </a:spcAft>
            </a:pPr>
            <a:endParaRPr lang="ru-RU" sz="16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2A5BF5-F23A-A84C-A812-F85E5E3B0C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2634" y="5656384"/>
            <a:ext cx="623463" cy="5417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E1DFF4-EB76-B84E-950F-DAC4CBF79177}"/>
              </a:ext>
            </a:extLst>
          </p:cNvPr>
          <p:cNvSpPr txBox="1"/>
          <p:nvPr/>
        </p:nvSpPr>
        <p:spPr>
          <a:xfrm>
            <a:off x="1235135" y="4510074"/>
            <a:ext cx="2438237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lnSpc>
                <a:spcPct val="90000"/>
              </a:lnSpc>
              <a:spcAft>
                <a:spcPts val="400"/>
              </a:spcAft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Временное жилье </a:t>
            </a:r>
          </a:p>
          <a:p>
            <a:pPr defTabSz="914243">
              <a:lnSpc>
                <a:spcPct val="90000"/>
              </a:lnSpc>
              <a:spcAft>
                <a:spcPts val="400"/>
              </a:spcAft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переезде в другую местность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60E60B1-71CF-6245-9870-73AFE3A10F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2634" y="4485242"/>
            <a:ext cx="635569" cy="581092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CA536049-C3BB-5A4F-BF60-CBDFFE69B419}"/>
              </a:ext>
            </a:extLst>
          </p:cNvPr>
          <p:cNvSpPr txBox="1">
            <a:spLocks/>
          </p:cNvSpPr>
          <p:nvPr/>
        </p:nvSpPr>
        <p:spPr>
          <a:xfrm>
            <a:off x="2137771" y="959868"/>
            <a:ext cx="2019639" cy="6515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ru-RU" sz="1800" b="1" dirty="0">
                <a:latin typeface="FSRAILWAYBold"/>
              </a:rPr>
              <a:t>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6478" y="6365996"/>
            <a:ext cx="6154648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FSRAILWAYBook"/>
                <a:ea typeface="Verdana" panose="020B0604030504040204" pitchFamily="34" charset="0"/>
                <a:cs typeface="Verdana" panose="020B0604030504040204" pitchFamily="34" charset="0"/>
              </a:rPr>
              <a:t>*утвержден решением Совета директоров АО «ФПК» (протокол от 15 июня 2015 года №17)</a:t>
            </a:r>
          </a:p>
        </p:txBody>
      </p:sp>
      <p:sp>
        <p:nvSpPr>
          <p:cNvPr id="29" name="Овал 28"/>
          <p:cNvSpPr/>
          <p:nvPr/>
        </p:nvSpPr>
        <p:spPr>
          <a:xfrm flipV="1">
            <a:off x="5463145" y="2899122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5711265" y="2800434"/>
            <a:ext cx="2883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течение 3 месяцев после окончания учебы, если есть договор о целевой подготовке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направление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работу</a:t>
            </a:r>
          </a:p>
        </p:txBody>
      </p:sp>
      <p:sp>
        <p:nvSpPr>
          <p:cNvPr id="31" name="Овал 30"/>
          <p:cNvSpPr/>
          <p:nvPr/>
        </p:nvSpPr>
        <p:spPr>
          <a:xfrm flipV="1">
            <a:off x="5463145" y="4858837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5711265" y="4760149"/>
            <a:ext cx="3124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год окончания учебы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образовательной организации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профилю образования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учетом потребности 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данной специальности 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5322859" y="1091681"/>
            <a:ext cx="4281375" cy="927287"/>
            <a:chOff x="296270" y="1040881"/>
            <a:chExt cx="4281375" cy="92728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296270" y="1040881"/>
              <a:ext cx="4139397" cy="927287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Заголовок 1">
              <a:extLst>
                <a:ext uri="{FF2B5EF4-FFF2-40B4-BE49-F238E27FC236}">
                  <a16:creationId xmlns:a16="http://schemas.microsoft.com/office/drawing/2014/main" xmlns="" id="{CA536049-C3BB-5A4F-BF60-CBDFFE69B419}"/>
                </a:ext>
              </a:extLst>
            </p:cNvPr>
            <p:cNvSpPr txBox="1">
              <a:spLocks/>
            </p:cNvSpPr>
            <p:nvPr/>
          </p:nvSpPr>
          <p:spPr>
            <a:xfrm>
              <a:off x="296271" y="1045328"/>
              <a:ext cx="4281374" cy="6515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l"/>
              <a:r>
                <a:rPr lang="ru-RU" sz="3600" b="1" dirty="0">
                  <a:latin typeface="FSRAILWAYBold"/>
                </a:rPr>
                <a:t>КАК ПОЛУЧИТЬ?</a:t>
              </a: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5280125" y="1879060"/>
            <a:ext cx="5937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Начать работу в АО «ФПК» сразу после обучения</a:t>
            </a:r>
          </a:p>
        </p:txBody>
      </p:sp>
      <p:sp>
        <p:nvSpPr>
          <p:cNvPr id="51" name="Овал 50"/>
          <p:cNvSpPr/>
          <p:nvPr/>
        </p:nvSpPr>
        <p:spPr>
          <a:xfrm>
            <a:off x="8530539" y="3882628"/>
            <a:ext cx="4706696" cy="42257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0271712" y="4415021"/>
            <a:ext cx="2855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Заполните </a:t>
            </a:r>
          </a:p>
          <a:p>
            <a:pPr>
              <a:lnSpc>
                <a:spcPts val="1800"/>
              </a:lnSpc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заявление </a:t>
            </a:r>
          </a:p>
          <a:p>
            <a:pPr>
              <a:lnSpc>
                <a:spcPts val="1800"/>
              </a:lnSpc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кадровом </a:t>
            </a:r>
          </a:p>
          <a:p>
            <a:pPr>
              <a:lnSpc>
                <a:spcPts val="1800"/>
              </a:lnSpc>
            </a:pPr>
            <a:r>
              <a:rPr lang="ru-RU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блоке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085360" y="4537312"/>
            <a:ext cx="885053" cy="1281802"/>
            <a:chOff x="5431149" y="5195447"/>
            <a:chExt cx="552450" cy="800100"/>
          </a:xfrm>
          <a:solidFill>
            <a:schemeClr val="bg1"/>
          </a:solidFill>
        </p:grpSpPr>
        <p:sp>
          <p:nvSpPr>
            <p:cNvPr id="35" name="Freeform 75"/>
            <p:cNvSpPr>
              <a:spLocks noEditPoints="1"/>
            </p:cNvSpPr>
            <p:nvPr/>
          </p:nvSpPr>
          <p:spPr bwMode="auto">
            <a:xfrm>
              <a:off x="5431149" y="5195447"/>
              <a:ext cx="552450" cy="752475"/>
            </a:xfrm>
            <a:custGeom>
              <a:avLst/>
              <a:gdLst>
                <a:gd name="T0" fmla="*/ 80 w 160"/>
                <a:gd name="T1" fmla="*/ 218 h 218"/>
                <a:gd name="T2" fmla="*/ 77 w 160"/>
                <a:gd name="T3" fmla="*/ 215 h 218"/>
                <a:gd name="T4" fmla="*/ 0 w 160"/>
                <a:gd name="T5" fmla="*/ 80 h 218"/>
                <a:gd name="T6" fmla="*/ 80 w 160"/>
                <a:gd name="T7" fmla="*/ 0 h 218"/>
                <a:gd name="T8" fmla="*/ 160 w 160"/>
                <a:gd name="T9" fmla="*/ 80 h 218"/>
                <a:gd name="T10" fmla="*/ 83 w 160"/>
                <a:gd name="T11" fmla="*/ 215 h 218"/>
                <a:gd name="T12" fmla="*/ 80 w 160"/>
                <a:gd name="T13" fmla="*/ 218 h 218"/>
                <a:gd name="T14" fmla="*/ 80 w 160"/>
                <a:gd name="T15" fmla="*/ 8 h 218"/>
                <a:gd name="T16" fmla="*/ 8 w 160"/>
                <a:gd name="T17" fmla="*/ 80 h 218"/>
                <a:gd name="T18" fmla="*/ 80 w 160"/>
                <a:gd name="T19" fmla="*/ 206 h 218"/>
                <a:gd name="T20" fmla="*/ 152 w 160"/>
                <a:gd name="T21" fmla="*/ 80 h 218"/>
                <a:gd name="T22" fmla="*/ 80 w 160"/>
                <a:gd name="T23" fmla="*/ 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218">
                  <a:moveTo>
                    <a:pt x="80" y="218"/>
                  </a:moveTo>
                  <a:cubicBezTo>
                    <a:pt x="77" y="215"/>
                    <a:pt x="77" y="215"/>
                    <a:pt x="77" y="215"/>
                  </a:cubicBezTo>
                  <a:cubicBezTo>
                    <a:pt x="74" y="212"/>
                    <a:pt x="0" y="137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ubicBezTo>
                    <a:pt x="160" y="137"/>
                    <a:pt x="86" y="212"/>
                    <a:pt x="83" y="215"/>
                  </a:cubicBezTo>
                  <a:lnTo>
                    <a:pt x="80" y="218"/>
                  </a:lnTo>
                  <a:close/>
                  <a:moveTo>
                    <a:pt x="80" y="8"/>
                  </a:moveTo>
                  <a:cubicBezTo>
                    <a:pt x="40" y="8"/>
                    <a:pt x="8" y="40"/>
                    <a:pt x="8" y="80"/>
                  </a:cubicBezTo>
                  <a:cubicBezTo>
                    <a:pt x="8" y="128"/>
                    <a:pt x="66" y="192"/>
                    <a:pt x="80" y="206"/>
                  </a:cubicBezTo>
                  <a:cubicBezTo>
                    <a:pt x="94" y="192"/>
                    <a:pt x="152" y="128"/>
                    <a:pt x="152" y="80"/>
                  </a:cubicBezTo>
                  <a:cubicBezTo>
                    <a:pt x="152" y="40"/>
                    <a:pt x="120" y="8"/>
                    <a:pt x="8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77"/>
            <p:cNvSpPr>
              <a:spLocks/>
            </p:cNvSpPr>
            <p:nvPr/>
          </p:nvSpPr>
          <p:spPr bwMode="auto">
            <a:xfrm>
              <a:off x="5583549" y="5898709"/>
              <a:ext cx="247650" cy="96838"/>
            </a:xfrm>
            <a:custGeom>
              <a:avLst/>
              <a:gdLst>
                <a:gd name="T0" fmla="*/ 36 w 72"/>
                <a:gd name="T1" fmla="*/ 28 h 28"/>
                <a:gd name="T2" fmla="*/ 0 w 72"/>
                <a:gd name="T3" fmla="*/ 12 h 28"/>
                <a:gd name="T4" fmla="*/ 10 w 72"/>
                <a:gd name="T5" fmla="*/ 0 h 28"/>
                <a:gd name="T6" fmla="*/ 14 w 72"/>
                <a:gd name="T7" fmla="*/ 8 h 28"/>
                <a:gd name="T8" fmla="*/ 8 w 72"/>
                <a:gd name="T9" fmla="*/ 12 h 28"/>
                <a:gd name="T10" fmla="*/ 36 w 72"/>
                <a:gd name="T11" fmla="*/ 20 h 28"/>
                <a:gd name="T12" fmla="*/ 64 w 72"/>
                <a:gd name="T13" fmla="*/ 12 h 28"/>
                <a:gd name="T14" fmla="*/ 58 w 72"/>
                <a:gd name="T15" fmla="*/ 8 h 28"/>
                <a:gd name="T16" fmla="*/ 62 w 72"/>
                <a:gd name="T17" fmla="*/ 0 h 28"/>
                <a:gd name="T18" fmla="*/ 72 w 72"/>
                <a:gd name="T19" fmla="*/ 12 h 28"/>
                <a:gd name="T20" fmla="*/ 36 w 7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8">
                  <a:moveTo>
                    <a:pt x="36" y="28"/>
                  </a:moveTo>
                  <a:cubicBezTo>
                    <a:pt x="18" y="28"/>
                    <a:pt x="0" y="23"/>
                    <a:pt x="0" y="12"/>
                  </a:cubicBezTo>
                  <a:cubicBezTo>
                    <a:pt x="0" y="9"/>
                    <a:pt x="2" y="4"/>
                    <a:pt x="1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0" y="9"/>
                    <a:pt x="8" y="11"/>
                    <a:pt x="8" y="12"/>
                  </a:cubicBezTo>
                  <a:cubicBezTo>
                    <a:pt x="8" y="14"/>
                    <a:pt x="18" y="20"/>
                    <a:pt x="36" y="20"/>
                  </a:cubicBezTo>
                  <a:cubicBezTo>
                    <a:pt x="54" y="20"/>
                    <a:pt x="64" y="14"/>
                    <a:pt x="64" y="12"/>
                  </a:cubicBezTo>
                  <a:cubicBezTo>
                    <a:pt x="64" y="11"/>
                    <a:pt x="62" y="9"/>
                    <a:pt x="58" y="8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4"/>
                    <a:pt x="72" y="9"/>
                    <a:pt x="72" y="12"/>
                  </a:cubicBezTo>
                  <a:cubicBezTo>
                    <a:pt x="72" y="23"/>
                    <a:pt x="54" y="28"/>
                    <a:pt x="3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78"/>
            <p:cNvSpPr>
              <a:spLocks noEditPoints="1"/>
            </p:cNvSpPr>
            <p:nvPr/>
          </p:nvSpPr>
          <p:spPr bwMode="auto">
            <a:xfrm>
              <a:off x="5513699" y="5277997"/>
              <a:ext cx="387350" cy="387350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112 w 112"/>
                <a:gd name="T7" fmla="*/ 56 h 112"/>
                <a:gd name="T8" fmla="*/ 56 w 112"/>
                <a:gd name="T9" fmla="*/ 112 h 112"/>
                <a:gd name="T10" fmla="*/ 56 w 112"/>
                <a:gd name="T11" fmla="*/ 8 h 112"/>
                <a:gd name="T12" fmla="*/ 8 w 112"/>
                <a:gd name="T13" fmla="*/ 56 h 112"/>
                <a:gd name="T14" fmla="*/ 56 w 112"/>
                <a:gd name="T15" fmla="*/ 104 h 112"/>
                <a:gd name="T16" fmla="*/ 104 w 112"/>
                <a:gd name="T17" fmla="*/ 56 h 112"/>
                <a:gd name="T18" fmla="*/ 56 w 112"/>
                <a:gd name="T19" fmla="*/ 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  <a:moveTo>
                    <a:pt x="56" y="8"/>
                  </a:move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04" y="30"/>
                    <a:pt x="82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79"/>
            <p:cNvSpPr>
              <a:spLocks noEditPoints="1"/>
            </p:cNvSpPr>
            <p:nvPr/>
          </p:nvSpPr>
          <p:spPr bwMode="auto">
            <a:xfrm>
              <a:off x="5639111" y="5401822"/>
              <a:ext cx="138113" cy="13811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4336313-3A8D-8440-8B01-F9E31ED78F06}"/>
              </a:ext>
            </a:extLst>
          </p:cNvPr>
          <p:cNvSpPr txBox="1"/>
          <p:nvPr/>
        </p:nvSpPr>
        <p:spPr>
          <a:xfrm>
            <a:off x="586478" y="6591699"/>
            <a:ext cx="6002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lnSpc>
                <a:spcPts val="12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FSRAILWAYBook"/>
                <a:ea typeface="Verdana" panose="020B0604030504040204" pitchFamily="34" charset="0"/>
                <a:cs typeface="Verdana" panose="020B0604030504040204" pitchFamily="34" charset="0"/>
              </a:rPr>
              <a:t>**для студентов, прошедших обучение по целевой программе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4336313-3A8D-8440-8B01-F9E31ED78F06}"/>
              </a:ext>
            </a:extLst>
          </p:cNvPr>
          <p:cNvSpPr txBox="1"/>
          <p:nvPr/>
        </p:nvSpPr>
        <p:spPr>
          <a:xfrm>
            <a:off x="3253357" y="2095480"/>
            <a:ext cx="420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spcAft>
                <a:spcPts val="600"/>
              </a:spcAft>
            </a:pPr>
            <a:r>
              <a:rPr lang="ru-RU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</a:t>
            </a:r>
            <a:endParaRPr lang="ru-RU" sz="7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4336313-3A8D-8440-8B01-F9E31ED78F06}"/>
              </a:ext>
            </a:extLst>
          </p:cNvPr>
          <p:cNvSpPr txBox="1"/>
          <p:nvPr/>
        </p:nvSpPr>
        <p:spPr>
          <a:xfrm>
            <a:off x="3377182" y="4531191"/>
            <a:ext cx="420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spcAft>
                <a:spcPts val="600"/>
              </a:spcAft>
            </a:pPr>
            <a:r>
              <a:rPr lang="ru-RU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</a:t>
            </a:r>
            <a:endParaRPr lang="ru-RU" sz="7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317161" y="1217996"/>
            <a:ext cx="0" cy="514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Группа 67"/>
          <p:cNvGrpSpPr/>
          <p:nvPr/>
        </p:nvGrpSpPr>
        <p:grpSpPr>
          <a:xfrm>
            <a:off x="0" y="-77273"/>
            <a:ext cx="12192000" cy="523220"/>
            <a:chOff x="0" y="-77273"/>
            <a:chExt cx="12192000" cy="523220"/>
          </a:xfrm>
        </p:grpSpPr>
        <p:graphicFrame>
          <p:nvGraphicFramePr>
            <p:cNvPr id="69" name="Объект 68">
              <a:extLst>
                <a:ext uri="{FF2B5EF4-FFF2-40B4-BE49-F238E27FC236}">
                  <a16:creationId xmlns:a16="http://schemas.microsoft.com/office/drawing/2014/main" xmlns="" id="{C203C2C7-6C68-47BD-83B2-FADE0137ED3F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2"/>
              </p:custDataLst>
              <p:extLst/>
            </p:nvPr>
          </p:nvGraphicFramePr>
          <p:xfrm>
            <a:off x="2118" y="2118"/>
            <a:ext cx="2117" cy="2117"/>
          </p:xfrm>
          <a:graphic>
            <a:graphicData uri="http://schemas.openxmlformats.org/presentationml/2006/ole">
              <p:oleObj spid="_x0000_s204839" name="Слайд think-cell" r:id="rId8" imgW="360" imgH="360" progId="">
                <p:embed/>
              </p:oleObj>
            </a:graphicData>
          </a:graphic>
        </p:graphicFrame>
        <p:sp>
          <p:nvSpPr>
            <p:cNvPr id="70" name="Прямоугольник 69"/>
            <p:cNvSpPr/>
            <p:nvPr/>
          </p:nvSpPr>
          <p:spPr>
            <a:xfrm>
              <a:off x="9168000" y="0"/>
              <a:ext cx="3024000" cy="103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0" y="0"/>
              <a:ext cx="3024000" cy="103851"/>
            </a:xfrm>
            <a:prstGeom prst="rect">
              <a:avLst/>
            </a:prstGeom>
            <a:solidFill>
              <a:srgbClr val="1FA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6117273" y="-77273"/>
              <a:ext cx="3060321" cy="523220"/>
              <a:chOff x="3055999" y="-77273"/>
              <a:chExt cx="3060321" cy="523220"/>
            </a:xfrm>
          </p:grpSpPr>
          <p:sp>
            <p:nvSpPr>
              <p:cNvPr id="74" name="Прямоугольник 73"/>
              <p:cNvSpPr/>
              <p:nvPr/>
            </p:nvSpPr>
            <p:spPr>
              <a:xfrm>
                <a:off x="3055999" y="0"/>
                <a:ext cx="3024000" cy="368700"/>
              </a:xfrm>
              <a:prstGeom prst="rect">
                <a:avLst/>
              </a:prstGeom>
              <a:solidFill>
                <a:srgbClr val="7CC26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861179" y="14911"/>
                <a:ext cx="2255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ЗАБОТА</a:t>
                </a:r>
                <a:endParaRPr lang="ru-RU" sz="1200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519977" y="-77273"/>
                <a:ext cx="3653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endParaRPr lang="ru-RU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xmlns="" id="{7F1053A5-9F85-4A4A-B564-9B7CEA8B9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48015" y="13252"/>
                <a:ext cx="379954" cy="346098"/>
              </a:xfrm>
              <a:prstGeom prst="rect">
                <a:avLst/>
              </a:prstGeom>
            </p:spPr>
          </p:pic>
        </p:grpSp>
        <p:sp>
          <p:nvSpPr>
            <p:cNvPr id="73" name="Прямоугольник 72"/>
            <p:cNvSpPr/>
            <p:nvPr/>
          </p:nvSpPr>
          <p:spPr>
            <a:xfrm>
              <a:off x="3053839" y="-4340"/>
              <a:ext cx="3024000" cy="103851"/>
            </a:xfrm>
            <a:prstGeom prst="rect">
              <a:avLst/>
            </a:prstGeom>
            <a:solidFill>
              <a:srgbClr val="F37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75261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00"/>
            <a:ext cx="13528196" cy="8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77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04303" y="2073897"/>
            <a:ext cx="11917603" cy="2646878"/>
            <a:chOff x="604303" y="879572"/>
            <a:chExt cx="11917603" cy="264687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22CD964-0C9E-B346-94FB-4011E860F2E0}"/>
                </a:ext>
              </a:extLst>
            </p:cNvPr>
            <p:cNvSpPr txBox="1"/>
            <p:nvPr/>
          </p:nvSpPr>
          <p:spPr>
            <a:xfrm>
              <a:off x="3688101" y="1235853"/>
              <a:ext cx="883380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FSRailway Bold Oblique "/>
                </a:rPr>
                <a:t>АКТУАЛЬНЫЕ ВАКАНСИИ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22CD964-0C9E-B346-94FB-4011E860F2E0}"/>
                </a:ext>
              </a:extLst>
            </p:cNvPr>
            <p:cNvSpPr txBox="1"/>
            <p:nvPr/>
          </p:nvSpPr>
          <p:spPr>
            <a:xfrm>
              <a:off x="604303" y="879572"/>
              <a:ext cx="18632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FSRAILWAYBookOblique"/>
                </a:rPr>
                <a:t>3</a:t>
              </a:r>
            </a:p>
          </p:txBody>
        </p:sp>
      </p:grpSp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222222" name="Слайд think-cell" r:id="rId4" imgW="360" imgH="360" progId="">
              <p:embed/>
            </p:oleObj>
          </a:graphicData>
        </a:graphic>
      </p:graphicFrame>
      <p:sp>
        <p:nvSpPr>
          <p:cNvPr id="3" name="Солнце 2">
            <a:extLst>
              <a:ext uri="{FF2B5EF4-FFF2-40B4-BE49-F238E27FC236}">
                <a16:creationId xmlns:a16="http://schemas.microsoft.com/office/drawing/2014/main" xmlns="" id="{56C11D25-3B08-4E82-9161-0EEE5AF798BB}"/>
              </a:ext>
            </a:extLst>
          </p:cNvPr>
          <p:cNvSpPr/>
          <p:nvPr/>
        </p:nvSpPr>
        <p:spPr>
          <a:xfrm>
            <a:off x="2065096" y="2819254"/>
            <a:ext cx="1228709" cy="1219491"/>
          </a:xfrm>
          <a:prstGeom prst="su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70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A6F9611-2174-42DE-B892-B8FCACC85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6" y="0"/>
            <a:ext cx="481483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7FBF54-3D12-4D50-9BE8-FA7E55FA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9" y="0"/>
            <a:ext cx="4832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35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35289D-044D-4EA6-ABA4-DA3BB4866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8" y="0"/>
            <a:ext cx="4742234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D55AD6-9C42-440F-9A6E-FBF1571B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665" y="0"/>
            <a:ext cx="4704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3993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19156" name="Слайд think-cell" r:id="rId5" imgW="360" imgH="360" progId="">
              <p:embed/>
            </p:oleObj>
          </a:graphicData>
        </a:graphic>
      </p:graphicFrame>
      <p:pic>
        <p:nvPicPr>
          <p:cNvPr id="52258" name="img133335" descr="f8829f91-28bb-40b5-a9b3-9b440b532c7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77" r="3914"/>
          <a:stretch/>
        </p:blipFill>
        <p:spPr bwMode="auto">
          <a:xfrm>
            <a:off x="-19050" y="-4500"/>
            <a:ext cx="4119563" cy="343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/>
          <a:srcRect l="17075" t="-127" r="22472" b="-107"/>
          <a:stretch/>
        </p:blipFill>
        <p:spPr>
          <a:xfrm>
            <a:off x="-28575" y="3148818"/>
            <a:ext cx="4105275" cy="3709182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8" r="13247"/>
          <a:stretch/>
        </p:blipFill>
        <p:spPr>
          <a:xfrm>
            <a:off x="4067174" y="3148818"/>
            <a:ext cx="4067175" cy="3709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06"/>
          <a:stretch/>
        </p:blipFill>
        <p:spPr>
          <a:xfrm>
            <a:off x="4087933" y="1"/>
            <a:ext cx="4161134" cy="31482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43" b="14564"/>
          <a:stretch/>
        </p:blipFill>
        <p:spPr>
          <a:xfrm>
            <a:off x="8132772" y="-4500"/>
            <a:ext cx="4081586" cy="343117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8" t="13123" r="556" b="32546"/>
          <a:stretch/>
        </p:blipFill>
        <p:spPr>
          <a:xfrm>
            <a:off x="8117532" y="3083033"/>
            <a:ext cx="4092947" cy="3772198"/>
          </a:xfrm>
          <a:prstGeom prst="parallelogram">
            <a:avLst>
              <a:gd name="adj" fmla="val 0"/>
            </a:avLst>
          </a:prstGeom>
        </p:spPr>
      </p:pic>
      <p:sp>
        <p:nvSpPr>
          <p:cNvPr id="12" name="Прямоугольник 11"/>
          <p:cNvSpPr/>
          <p:nvPr/>
        </p:nvSpPr>
        <p:spPr>
          <a:xfrm>
            <a:off x="-28326" y="0"/>
            <a:ext cx="12258173" cy="3155929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Шестиугольник 81"/>
          <p:cNvSpPr/>
          <p:nvPr/>
        </p:nvSpPr>
        <p:spPr>
          <a:xfrm>
            <a:off x="1540754" y="5644075"/>
            <a:ext cx="1451673" cy="1141302"/>
          </a:xfrm>
          <a:prstGeom prst="hexagon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Шестиугольник 84"/>
          <p:cNvSpPr/>
          <p:nvPr/>
        </p:nvSpPr>
        <p:spPr>
          <a:xfrm>
            <a:off x="2623657" y="5644075"/>
            <a:ext cx="1451673" cy="1141302"/>
          </a:xfrm>
          <a:prstGeom prst="hexagon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Шестиугольник 85"/>
          <p:cNvSpPr/>
          <p:nvPr/>
        </p:nvSpPr>
        <p:spPr>
          <a:xfrm>
            <a:off x="3706560" y="5644075"/>
            <a:ext cx="1451673" cy="1141302"/>
          </a:xfrm>
          <a:prstGeom prst="hexagon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Шестиугольник 86"/>
          <p:cNvSpPr/>
          <p:nvPr/>
        </p:nvSpPr>
        <p:spPr>
          <a:xfrm>
            <a:off x="4789463" y="5644075"/>
            <a:ext cx="1451673" cy="1141302"/>
          </a:xfrm>
          <a:prstGeom prst="hexagon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Шестиугольник 87"/>
          <p:cNvSpPr/>
          <p:nvPr/>
        </p:nvSpPr>
        <p:spPr>
          <a:xfrm>
            <a:off x="5872366" y="5644075"/>
            <a:ext cx="1451673" cy="1141302"/>
          </a:xfrm>
          <a:prstGeom prst="hexagon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Шестиугольник 88"/>
          <p:cNvSpPr/>
          <p:nvPr/>
        </p:nvSpPr>
        <p:spPr>
          <a:xfrm>
            <a:off x="6955269" y="5644075"/>
            <a:ext cx="1451673" cy="1141302"/>
          </a:xfrm>
          <a:prstGeom prst="hexagon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Шестиугольник 89"/>
          <p:cNvSpPr/>
          <p:nvPr/>
        </p:nvSpPr>
        <p:spPr>
          <a:xfrm>
            <a:off x="8038172" y="5644075"/>
            <a:ext cx="1451673" cy="1141302"/>
          </a:xfrm>
          <a:prstGeom prst="hexagon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Шестиугольник 90"/>
          <p:cNvSpPr/>
          <p:nvPr/>
        </p:nvSpPr>
        <p:spPr>
          <a:xfrm>
            <a:off x="9121077" y="5644075"/>
            <a:ext cx="1451673" cy="1141302"/>
          </a:xfrm>
          <a:prstGeom prst="hexagon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1988407" y="5984696"/>
            <a:ext cx="810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ФПК 2030 – ВОЗМОЖНОСТИ ДЛЯ КАЖДОГО!</a:t>
            </a:r>
          </a:p>
        </p:txBody>
      </p:sp>
      <p:sp>
        <p:nvSpPr>
          <p:cNvPr id="9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01175" y="6470651"/>
            <a:ext cx="2743200" cy="365125"/>
          </a:xfrm>
        </p:spPr>
        <p:txBody>
          <a:bodyPr/>
          <a:lstStyle/>
          <a:p>
            <a:fld id="{FD6383F4-8E83-44E2-9E24-AF3623E4885C}" type="slidenum">
              <a:rPr lang="ru-RU" smtClean="0">
                <a:solidFill>
                  <a:schemeClr val="bg1"/>
                </a:solidFill>
              </a:rPr>
              <a:pPr/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447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797" y="-652923"/>
            <a:ext cx="13180694" cy="7510923"/>
          </a:xfrm>
          <a:prstGeom prst="rect">
            <a:avLst/>
          </a:prstGeom>
        </p:spPr>
      </p:pic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42399" name="Слайд think-cell" r:id="rId5" imgW="360" imgH="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6525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Объект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p:oleObj spid="_x0000_s164963" name="Слайд think-cell" r:id="rId7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4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anchor="ctr" anchorCtr="0">
            <a:noAutofit/>
          </a:bodyPr>
          <a:lstStyle/>
          <a:p>
            <a:pPr defTabSz="914377">
              <a:defRPr/>
            </a:pPr>
            <a:endParaRPr lang="ru-RU" sz="2133" dirty="0">
              <a:solidFill>
                <a:srgbClr val="000000"/>
              </a:solidFill>
              <a:cs typeface="Arial" panose="020B0604020202020204" pitchFamily="34" charset="0"/>
              <a:sym typeface="Verdana" panose="020B0604030504040204" pitchFamily="34" charset="0"/>
            </a:endParaRPr>
          </a:p>
        </p:txBody>
      </p:sp>
      <p:sp>
        <p:nvSpPr>
          <p:cNvPr id="41988" name="BainBulletsConfiguration" hidden="1"/>
          <p:cNvSpPr txBox="1">
            <a:spLocks noChangeArrowheads="1"/>
          </p:cNvSpPr>
          <p:nvPr/>
        </p:nvSpPr>
        <p:spPr bwMode="auto">
          <a:xfrm>
            <a:off x="1625603" y="12700"/>
            <a:ext cx="8191500" cy="1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2123" rIns="4212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177792" indent="-177792" defTabSz="711165">
              <a:spcBef>
                <a:spcPct val="0"/>
              </a:spcBef>
              <a:buNone/>
              <a:defRPr/>
            </a:pPr>
            <a:r>
              <a:rPr kumimoji="0" lang="en-US" altLang="ru-RU" sz="133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165_84 168_84 171_84 192_84 195_84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39" y="-142019"/>
            <a:ext cx="12223539" cy="66086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71850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Объект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p:oleObj spid="_x0000_s165987" name="Слайд think-cell" r:id="rId7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4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anchor="ctr" anchorCtr="0">
            <a:noAutofit/>
          </a:bodyPr>
          <a:lstStyle/>
          <a:p>
            <a:pPr defTabSz="914377">
              <a:defRPr/>
            </a:pPr>
            <a:endParaRPr lang="ru-RU" sz="2133" dirty="0">
              <a:solidFill>
                <a:srgbClr val="000000"/>
              </a:solidFill>
              <a:cs typeface="Arial" panose="020B0604020202020204" pitchFamily="34" charset="0"/>
              <a:sym typeface="Verdana" panose="020B0604030504040204" pitchFamily="34" charset="0"/>
            </a:endParaRPr>
          </a:p>
        </p:txBody>
      </p:sp>
      <p:sp>
        <p:nvSpPr>
          <p:cNvPr id="41988" name="BainBulletsConfiguration" hidden="1"/>
          <p:cNvSpPr txBox="1">
            <a:spLocks noChangeArrowheads="1"/>
          </p:cNvSpPr>
          <p:nvPr/>
        </p:nvSpPr>
        <p:spPr bwMode="auto">
          <a:xfrm>
            <a:off x="1625603" y="12700"/>
            <a:ext cx="8191500" cy="1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2123" rIns="4212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177792" indent="-177792" defTabSz="711165">
              <a:spcBef>
                <a:spcPct val="0"/>
              </a:spcBef>
              <a:buNone/>
              <a:defRPr/>
            </a:pPr>
            <a:r>
              <a:rPr kumimoji="0" lang="en-US" altLang="ru-RU" sz="133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165_84 168_84 171_84 192_84 195_84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470" y="-130333"/>
            <a:ext cx="12223539" cy="655986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4913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темный, освещенный, перед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AC2FA68-732C-4201-8EE2-207264FE3F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16000"/>
                    </a14:imgEffect>
                    <a14:imgEffect>
                      <a14:saturation sat="32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-2052" b="-1"/>
          <a:stretch/>
        </p:blipFill>
        <p:spPr>
          <a:xfrm>
            <a:off x="481600" y="914400"/>
            <a:ext cx="11228800" cy="5320145"/>
          </a:xfrm>
          <a:prstGeom prst="rect">
            <a:avLst/>
          </a:prstGeom>
        </p:spPr>
      </p:pic>
      <p:sp>
        <p:nvSpPr>
          <p:cNvPr id="135" name="Slide_name">
            <a:extLst>
              <a:ext uri="{FF2B5EF4-FFF2-40B4-BE49-F238E27FC236}">
                <a16:creationId xmlns:a16="http://schemas.microsoft.com/office/drawing/2014/main" xmlns="" id="{EE31F270-D21D-4140-A822-210BFCA3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2595"/>
          </a:xfrm>
        </p:spPr>
        <p:txBody>
          <a:bodyPr anchor="ctr"/>
          <a:lstStyle/>
          <a:p>
            <a:pPr>
              <a:defRPr/>
            </a:pPr>
            <a:r>
              <a:rPr lang="ru-RU" sz="2000" dirty="0" smtClean="0"/>
              <a:t>ТУРИСТИЧЕСКИЕ ПРОДУКТЫ АО«ФПК»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32"/>
            <a:fld id="{52E6A15C-1AB7-4CF3-87A5-52F02EDDC6B3}" type="slidenum">
              <a:rPr lang="ru-RU" smtClean="0">
                <a:solidFill>
                  <a:prstClr val="black"/>
                </a:solidFill>
              </a:rPr>
              <a:pPr defTabSz="914332"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404211" y="852802"/>
          <a:ext cx="11323191" cy="926320"/>
        </p:xfrm>
        <a:graphic>
          <a:graphicData uri="http://schemas.openxmlformats.org/drawingml/2006/table">
            <a:tbl>
              <a:tblPr/>
              <a:tblGrid>
                <a:gridCol w="6594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66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6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6021">
                  <a:extLst>
                    <a:ext uri="{9D8B030D-6E8A-4147-A177-3AD203B41FA5}">
                      <a16:colId xmlns:a16="http://schemas.microsoft.com/office/drawing/2014/main" xmlns="" val="4075084964"/>
                    </a:ext>
                  </a:extLst>
                </a:gridCol>
              </a:tblGrid>
              <a:tr h="249274">
                <a:tc rowSpan="2"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ТУРИСТИЧЕСКИЕ 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ПОЕЗДА</a:t>
                      </a:r>
                      <a:endParaRPr lang="en-US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144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2022 ГОД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2023 ГОД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2024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ГОД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782"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</a:t>
                      </a:r>
                      <a:endParaRPr lang="ru-RU" sz="2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27</a:t>
                      </a:r>
                      <a:endParaRPr lang="ru-RU" sz="2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8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24</a:t>
                      </a:r>
                      <a:r>
                        <a:rPr lang="ru-RU" sz="2800" b="1" i="0" u="none" strike="noStrike" baseline="30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*</a:t>
                      </a:r>
                      <a:r>
                        <a:rPr lang="ru-RU" sz="2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2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(план)</a:t>
                      </a:r>
                      <a:endParaRPr lang="ru-RU" sz="1000" b="0" i="1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512233" y="4762449"/>
            <a:ext cx="3319767" cy="1472096"/>
          </a:xfrm>
          <a:prstGeom prst="roundRect">
            <a:avLst>
              <a:gd name="adj" fmla="val 4809"/>
            </a:avLst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313884" y="5984295"/>
            <a:ext cx="148265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  <a:t>к 2022 году</a:t>
            </a:r>
            <a:endParaRPr lang="ru-RU" sz="1200" dirty="0"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13884" y="5038665"/>
            <a:ext cx="148265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solidFill>
                  <a:srgbClr val="00B050"/>
                </a:solidFill>
                <a:latin typeface="Calibri"/>
                <a:ea typeface="Verdana" panose="020B0604030504040204" pitchFamily="34" charset="0"/>
                <a:cs typeface="Arial" charset="0"/>
              </a:rPr>
              <a:t>+10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Verdana" panose="020B0604030504040204" pitchFamily="34" charset="0"/>
                <a:cs typeface="Arial" charset="0"/>
              </a:rPr>
              <a:t>%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2233" y="4788238"/>
            <a:ext cx="3319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КОЛИЧЕСТВО ПЕРЕВЕЗЕННЫХ ПАССАЖИРОВ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512233" y="5077963"/>
            <a:ext cx="3319767" cy="15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Таблица 52"/>
          <p:cNvGraphicFramePr>
            <a:graphicFrameLocks noGrp="1"/>
          </p:cNvGraphicFramePr>
          <p:nvPr>
            <p:extLst/>
          </p:nvPr>
        </p:nvGraphicFramePr>
        <p:xfrm>
          <a:off x="8603672" y="5188575"/>
          <a:ext cx="1624074" cy="87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37">
                  <a:extLst>
                    <a:ext uri="{9D8B030D-6E8A-4147-A177-3AD203B41FA5}">
                      <a16:colId xmlns:a16="http://schemas.microsoft.com/office/drawing/2014/main" xmlns="" val="2884401363"/>
                    </a:ext>
                  </a:extLst>
                </a:gridCol>
                <a:gridCol w="812037">
                  <a:extLst>
                    <a:ext uri="{9D8B030D-6E8A-4147-A177-3AD203B41FA5}">
                      <a16:colId xmlns:a16="http://schemas.microsoft.com/office/drawing/2014/main" xmlns="" val="2941101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>
                        <a:lnSpc>
                          <a:spcPts val="16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2022 ГОД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>
                        <a:lnSpc>
                          <a:spcPts val="16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2023 ГОД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6553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en-US" sz="2400" b="1" i="0" u="none" strike="noStrike" kern="1200" dirty="0" smtClean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92,4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ТЫС. ЧЕЛ.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en-US" sz="2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&gt;100</a:t>
                      </a:r>
                      <a:r>
                        <a:rPr lang="en-US" sz="2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20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ЧЕЛ.</a:t>
                      </a:r>
                      <a:endParaRPr lang="ru-RU" sz="8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0817494"/>
                  </a:ext>
                </a:extLst>
              </a:tr>
            </a:tbl>
          </a:graphicData>
        </a:graphic>
      </p:graphicFrame>
      <p:sp>
        <p:nvSpPr>
          <p:cNvPr id="65" name="Скругленный прямоугольник 64"/>
          <p:cNvSpPr/>
          <p:nvPr/>
        </p:nvSpPr>
        <p:spPr>
          <a:xfrm>
            <a:off x="597313" y="4838222"/>
            <a:ext cx="7183400" cy="1123852"/>
          </a:xfrm>
          <a:prstGeom prst="roundRect">
            <a:avLst>
              <a:gd name="adj" fmla="val 8099"/>
            </a:avLst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93210" y="5152157"/>
            <a:ext cx="218537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  <a:t>НОВЫХ ТУРИСТИЧЕСКИХ ПОЕЗДА </a:t>
            </a:r>
            <a:b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</a:br>
            <a: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  <a:t>В ГРАФИКЕ 2023/2024*** ГОДА</a:t>
            </a:r>
          </a:p>
          <a:p>
            <a:pPr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Verdana" panose="020B0604030504040204" pitchFamily="34" charset="0"/>
                <a:cs typeface="Arial" charset="0"/>
              </a:rPr>
              <a:t>**новый 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  <a:latin typeface="Calibri"/>
                <a:ea typeface="Verdana" panose="020B0604030504040204" pitchFamily="34" charset="0"/>
                <a:cs typeface="Arial" charset="0"/>
              </a:rPr>
              <a:t>рейс «Жемчужина Кавказа»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"/>
                <a:ea typeface="Verdana" panose="020B0604030504040204" pitchFamily="34" charset="0"/>
                <a:cs typeface="Arial" charset="0"/>
              </a:rPr>
              <a:t> </a:t>
            </a:r>
            <a:endParaRPr lang="ru-RU" sz="900" i="1" dirty="0">
              <a:solidFill>
                <a:schemeClr val="bg1">
                  <a:lumMod val="50000"/>
                </a:schemeClr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5549" y="4938483"/>
            <a:ext cx="4060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solidFill>
                  <a:srgbClr val="0070C0"/>
                </a:solidFill>
                <a:latin typeface="Calibri"/>
                <a:ea typeface="Verdana" panose="020B0604030504040204" pitchFamily="34" charset="0"/>
                <a:cs typeface="Arial" charset="0"/>
              </a:rPr>
              <a:t>2</a:t>
            </a:r>
            <a:endParaRPr lang="ru-RU" sz="6000" dirty="0">
              <a:solidFill>
                <a:srgbClr val="0070C0"/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66" name="Заголовок 8"/>
          <p:cNvSpPr txBox="1">
            <a:spLocks/>
          </p:cNvSpPr>
          <p:nvPr/>
        </p:nvSpPr>
        <p:spPr>
          <a:xfrm>
            <a:off x="3500180" y="5442752"/>
            <a:ext cx="1983158" cy="44563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bg1"/>
                </a:solidFill>
                <a:latin typeface="+mn-lt"/>
              </a:rPr>
              <a:t>«ЖИГУЛЕВСКИЕ ВЫХОДНЫЕ»</a:t>
            </a: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 </a:t>
            </a:r>
            <a:r>
              <a:rPr lang="ru-RU" sz="800" dirty="0">
                <a:solidFill>
                  <a:schemeClr val="bg1"/>
                </a:solidFill>
                <a:latin typeface="+mn-lt"/>
              </a:rPr>
              <a:t>– Сызрань – Тольятти – Москва</a:t>
            </a:r>
            <a:endParaRPr lang="ru-RU" alt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Заголовок 8"/>
          <p:cNvSpPr txBox="1">
            <a:spLocks/>
          </p:cNvSpPr>
          <p:nvPr/>
        </p:nvSpPr>
        <p:spPr>
          <a:xfrm>
            <a:off x="3500180" y="4929341"/>
            <a:ext cx="1983158" cy="44563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bg1"/>
                </a:solidFill>
                <a:latin typeface="+mn-lt"/>
              </a:rPr>
              <a:t>«ДВЕ ГУБЕРНИИ»</a:t>
            </a: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 – Воронеж – Липецк – Москва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8" name="Заголовок 8"/>
          <p:cNvSpPr txBox="1">
            <a:spLocks/>
          </p:cNvSpPr>
          <p:nvPr/>
        </p:nvSpPr>
        <p:spPr>
          <a:xfrm>
            <a:off x="5536702" y="4938483"/>
            <a:ext cx="2063012" cy="949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sz="1050" b="1" dirty="0" smtClean="0"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***«ЖЕМЧУЖИНА КАВКАЗА» </a:t>
            </a:r>
            <a:endParaRPr lang="ru-RU" b="1" dirty="0"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latin typeface="+mn-lt"/>
              </a:rPr>
              <a:t>Тюмень </a:t>
            </a:r>
            <a:r>
              <a:rPr lang="ru-RU" sz="800" dirty="0">
                <a:latin typeface="+mn-lt"/>
              </a:rPr>
              <a:t>– Черкесск – Нальчик – Грозный – Дербент </a:t>
            </a:r>
            <a:r>
              <a:rPr lang="ru-RU" sz="800">
                <a:latin typeface="+mn-lt"/>
              </a:rPr>
              <a:t>– </a:t>
            </a:r>
            <a:r>
              <a:rPr lang="ru-RU" sz="800" smtClean="0">
                <a:latin typeface="+mn-lt"/>
              </a:rPr>
              <a:t>Тюмень</a:t>
            </a:r>
            <a:endParaRPr lang="ru-RU" sz="800" dirty="0">
              <a:latin typeface="+mn-lt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597312" y="3057150"/>
            <a:ext cx="11234687" cy="1645579"/>
          </a:xfrm>
          <a:prstGeom prst="roundRect">
            <a:avLst>
              <a:gd name="adj" fmla="val 6858"/>
            </a:avLst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48741" y="3745990"/>
            <a:ext cx="17832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  <a:t>НОВЫХ ТУРИСТИЧЕСКИХ</a:t>
            </a:r>
            <a:r>
              <a:rPr lang="ru-RU" sz="1200" dirty="0">
                <a:ea typeface="Verdana" panose="020B0604030504040204" pitchFamily="34" charset="0"/>
                <a:cs typeface="Arial" charset="0"/>
              </a:rPr>
              <a:t> ЗАПУЩЕННЫХ В </a:t>
            </a:r>
            <a:r>
              <a:rPr lang="ru-RU" sz="1200" dirty="0" smtClean="0">
                <a:ea typeface="Verdana" panose="020B0604030504040204" pitchFamily="34" charset="0"/>
                <a:cs typeface="Arial" charset="0"/>
              </a:rPr>
              <a:t>2023 </a:t>
            </a:r>
            <a:r>
              <a:rPr lang="ru-RU" sz="1200" dirty="0">
                <a:ea typeface="Verdana" panose="020B0604030504040204" pitchFamily="34" charset="0"/>
                <a:cs typeface="Arial" charset="0"/>
              </a:rPr>
              <a:t>ГОДУ</a:t>
            </a:r>
            <a:endParaRPr lang="ru-RU" sz="900" i="1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8912" y="3467736"/>
            <a:ext cx="81411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solidFill>
                  <a:srgbClr val="00B050"/>
                </a:solidFill>
                <a:latin typeface="Calibri"/>
                <a:ea typeface="Verdana" panose="020B0604030504040204" pitchFamily="34" charset="0"/>
                <a:cs typeface="Arial" charset="0"/>
              </a:rPr>
              <a:t>10</a:t>
            </a:r>
            <a:endParaRPr lang="ru-RU" sz="6000" dirty="0">
              <a:solidFill>
                <a:srgbClr val="00B050"/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72" name="Заголовок 8"/>
          <p:cNvSpPr txBox="1">
            <a:spLocks/>
          </p:cNvSpPr>
          <p:nvPr/>
        </p:nvSpPr>
        <p:spPr>
          <a:xfrm>
            <a:off x="3500180" y="3691364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«В ДОЛИНУ ЛОТОСОВ»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Москва-Верхний </a:t>
            </a:r>
            <a:r>
              <a:rPr lang="ru-RU" sz="800" dirty="0">
                <a:solidFill>
                  <a:schemeClr val="bg1"/>
                </a:solidFill>
                <a:latin typeface="+mn-lt"/>
              </a:rPr>
              <a:t>Баскунчак-Астрахань-Москва</a:t>
            </a:r>
          </a:p>
        </p:txBody>
      </p:sp>
      <p:sp>
        <p:nvSpPr>
          <p:cNvPr id="73" name="Заголовок 8"/>
          <p:cNvSpPr txBox="1">
            <a:spLocks/>
          </p:cNvSpPr>
          <p:nvPr/>
        </p:nvSpPr>
        <p:spPr>
          <a:xfrm>
            <a:off x="3500180" y="3177953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«ВКУС ЭПОХИ»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Москва-Елец-</a:t>
            </a:r>
            <a:r>
              <a:rPr lang="ru-RU" sz="800" dirty="0" err="1" smtClean="0">
                <a:solidFill>
                  <a:schemeClr val="bg1"/>
                </a:solidFill>
                <a:latin typeface="+mn-lt"/>
              </a:rPr>
              <a:t>Л.Толстой</a:t>
            </a:r>
            <a:r>
              <a:rPr lang="ru-RU" sz="800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ru-RU" sz="800" dirty="0">
                <a:solidFill>
                  <a:schemeClr val="bg1"/>
                </a:solidFill>
                <a:latin typeface="+mn-lt"/>
              </a:rPr>
              <a:t>Липецк -Москва</a:t>
            </a:r>
          </a:p>
        </p:txBody>
      </p:sp>
      <p:sp>
        <p:nvSpPr>
          <p:cNvPr id="75" name="Заголовок 8"/>
          <p:cNvSpPr txBox="1">
            <a:spLocks/>
          </p:cNvSpPr>
          <p:nvPr/>
        </p:nvSpPr>
        <p:spPr>
          <a:xfrm>
            <a:off x="5599051" y="3691364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«ПО ДОРОГЕ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ОЛЬДЕНБУРГСКИХ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Гатчина – Рамонь – Воронеж – </a:t>
            </a: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С.-Петербург</a:t>
            </a:r>
          </a:p>
        </p:txBody>
      </p:sp>
      <p:sp>
        <p:nvSpPr>
          <p:cNvPr id="76" name="Заголовок 8"/>
          <p:cNvSpPr txBox="1">
            <a:spLocks/>
          </p:cNvSpPr>
          <p:nvPr/>
        </p:nvSpPr>
        <p:spPr>
          <a:xfrm>
            <a:off x="5599051" y="3177953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«К ВИНОГРАДНИКАМ У МОРЯ»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Москва-Тамань-Новороссийск-Москва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7" name="Заголовок 8"/>
          <p:cNvSpPr txBox="1">
            <a:spLocks/>
          </p:cNvSpPr>
          <p:nvPr/>
        </p:nvSpPr>
        <p:spPr>
          <a:xfrm>
            <a:off x="7697922" y="3691364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«К СЕВЕРНОМУ СИЯНИЮ»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 smtClean="0">
                <a:solidFill>
                  <a:schemeClr val="bg1"/>
                </a:solidFill>
                <a:latin typeface="+mn-lt"/>
              </a:rPr>
              <a:t>Москва-Петрозаводск-Мурманск-Вологда-Москва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8" name="Заголовок 8"/>
          <p:cNvSpPr txBox="1">
            <a:spLocks/>
          </p:cNvSpPr>
          <p:nvPr/>
        </p:nvSpPr>
        <p:spPr>
          <a:xfrm>
            <a:off x="7697922" y="3177953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«РУССКИЙ СЕВЕР.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В.УСТЮГ»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Москва-Великий Устюг-Москва</a:t>
            </a:r>
          </a:p>
        </p:txBody>
      </p:sp>
      <p:sp>
        <p:nvSpPr>
          <p:cNvPr id="93" name="Заголовок 8"/>
          <p:cNvSpPr txBox="1">
            <a:spLocks/>
          </p:cNvSpPr>
          <p:nvPr/>
        </p:nvSpPr>
        <p:spPr>
          <a:xfrm>
            <a:off x="9795478" y="3691364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«ПО ЗОЛОТОМУ КОЛЬЦУ»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Москва-Ярославль-Иваново-Владимир-Москва </a:t>
            </a:r>
          </a:p>
        </p:txBody>
      </p:sp>
      <p:sp>
        <p:nvSpPr>
          <p:cNvPr id="94" name="Заголовок 8"/>
          <p:cNvSpPr txBox="1">
            <a:spLocks/>
          </p:cNvSpPr>
          <p:nvPr/>
        </p:nvSpPr>
        <p:spPr>
          <a:xfrm>
            <a:off x="9795478" y="3177953"/>
            <a:ext cx="1983158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ГРУШИНСКИЙ ЭКСПРЕСС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С.-Петербург/Москва – Самара – </a:t>
            </a:r>
            <a:br>
              <a:rPr lang="ru-RU" sz="800" dirty="0">
                <a:solidFill>
                  <a:schemeClr val="bg1"/>
                </a:solidFill>
                <a:latin typeface="+mn-lt"/>
              </a:rPr>
            </a:br>
            <a:r>
              <a:rPr lang="ru-RU" sz="800" dirty="0">
                <a:solidFill>
                  <a:schemeClr val="bg1"/>
                </a:solidFill>
                <a:latin typeface="+mn-lt"/>
              </a:rPr>
              <a:t>пл. Им. В. Грушина – Тольятти – Самара –</a:t>
            </a:r>
          </a:p>
        </p:txBody>
      </p:sp>
      <p:sp>
        <p:nvSpPr>
          <p:cNvPr id="137" name="Заголовок 8"/>
          <p:cNvSpPr txBox="1">
            <a:spLocks/>
          </p:cNvSpPr>
          <p:nvPr/>
        </p:nvSpPr>
        <p:spPr>
          <a:xfrm>
            <a:off x="7697922" y="4167136"/>
            <a:ext cx="4080714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«ВЫХОДНЫЕ В ДОМБАЕ»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Ростов-Краснодар-Черкесск-Краснодар-Ростов</a:t>
            </a:r>
          </a:p>
        </p:txBody>
      </p:sp>
      <p:sp>
        <p:nvSpPr>
          <p:cNvPr id="138" name="Заголовок 8"/>
          <p:cNvSpPr txBox="1">
            <a:spLocks/>
          </p:cNvSpPr>
          <p:nvPr/>
        </p:nvSpPr>
        <p:spPr>
          <a:xfrm>
            <a:off x="3500179" y="4176479"/>
            <a:ext cx="4082029" cy="44563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+mn-lt"/>
              </a:rPr>
              <a:t>«К ГОРАМ И ТЕРМАМ»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ru-RU" sz="800" dirty="0">
                <a:solidFill>
                  <a:schemeClr val="bg1"/>
                </a:solidFill>
                <a:latin typeface="+mn-lt"/>
              </a:rPr>
              <a:t>Ростов-Краснодар-Туапсе-</a:t>
            </a:r>
            <a:r>
              <a:rPr lang="ru-RU" sz="800" dirty="0" err="1">
                <a:solidFill>
                  <a:schemeClr val="bg1"/>
                </a:solidFill>
                <a:latin typeface="+mn-lt"/>
              </a:rPr>
              <a:t>Хаджох</a:t>
            </a:r>
            <a:r>
              <a:rPr lang="ru-RU" sz="800" dirty="0">
                <a:solidFill>
                  <a:schemeClr val="bg1"/>
                </a:solidFill>
                <a:latin typeface="+mn-lt"/>
              </a:rPr>
              <a:t>-Туапсе-Краснодар- Ростов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312" y="5989845"/>
            <a:ext cx="7183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/>
              <a:t>** - КРОМЕ «ПО ДОРОГЕ ОЛЬДЕНБУРГСКИХ», «ГРУШИНСКИЙ ЭКСПРЕСС», «РУССКИЙ СЕВЕР. В В.УСТЮГ»</a:t>
            </a:r>
          </a:p>
        </p:txBody>
      </p:sp>
      <p:sp>
        <p:nvSpPr>
          <p:cNvPr id="156" name="Скругленный прямоугольник 155"/>
          <p:cNvSpPr/>
          <p:nvPr/>
        </p:nvSpPr>
        <p:spPr>
          <a:xfrm>
            <a:off x="597312" y="1900338"/>
            <a:ext cx="11234687" cy="1047723"/>
          </a:xfrm>
          <a:prstGeom prst="roundRect">
            <a:avLst>
              <a:gd name="adj" fmla="val 6858"/>
            </a:avLst>
          </a:prstGeom>
          <a:solidFill>
            <a:schemeClr val="bg1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48741" y="2248174"/>
            <a:ext cx="178007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latin typeface="Calibri"/>
                <a:ea typeface="Verdana" panose="020B0604030504040204" pitchFamily="34" charset="0"/>
                <a:cs typeface="Arial" charset="0"/>
              </a:rPr>
              <a:t>ТУРИСТИЧЕСКИХ ПОЕЗДОВ ЗАПУЩЕННЫХ В 2022 ГОДУ</a:t>
            </a:r>
            <a:endParaRPr lang="ru-RU" sz="900" i="1" dirty="0">
              <a:solidFill>
                <a:schemeClr val="bg1">
                  <a:lumMod val="50000"/>
                </a:schemeClr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xmlns="" id="{46F975EF-CBC5-4C50-9B32-90494DC57B6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18912" y="1969174"/>
            <a:ext cx="81411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solidFill>
                  <a:srgbClr val="00B0F0"/>
                </a:solidFill>
                <a:latin typeface="Calibri"/>
                <a:ea typeface="Verdana" panose="020B0604030504040204" pitchFamily="34" charset="0"/>
                <a:cs typeface="Arial" charset="0"/>
              </a:rPr>
              <a:t>17</a:t>
            </a:r>
            <a:endParaRPr lang="ru-RU" sz="6000" dirty="0">
              <a:solidFill>
                <a:srgbClr val="00B0F0"/>
              </a:solidFill>
              <a:latin typeface="Calibri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59" name="Заголовок 8"/>
          <p:cNvSpPr txBox="1">
            <a:spLocks/>
          </p:cNvSpPr>
          <p:nvPr/>
        </p:nvSpPr>
        <p:spPr>
          <a:xfrm>
            <a:off x="3550420" y="1940246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b="1" dirty="0">
                <a:solidFill>
                  <a:schemeClr val="tx1"/>
                </a:solidFill>
                <a:latin typeface="+mn-lt"/>
              </a:rPr>
              <a:t>«КУЛЬТУРНЫЙ ПЕТЕРБУРГ»</a:t>
            </a:r>
          </a:p>
        </p:txBody>
      </p:sp>
      <p:sp>
        <p:nvSpPr>
          <p:cNvPr id="160" name="Заголовок 8"/>
          <p:cNvSpPr txBox="1">
            <a:spLocks/>
          </p:cNvSpPr>
          <p:nvPr/>
        </p:nvSpPr>
        <p:spPr>
          <a:xfrm>
            <a:off x="3550420" y="2194433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«ВЕЛИЧИЕ СЕВЕРА»</a:t>
            </a:r>
          </a:p>
        </p:txBody>
      </p:sp>
      <p:sp>
        <p:nvSpPr>
          <p:cNvPr id="161" name="Заголовок 8"/>
          <p:cNvSpPr txBox="1">
            <a:spLocks/>
          </p:cNvSpPr>
          <p:nvPr/>
        </p:nvSpPr>
        <p:spPr>
          <a:xfrm>
            <a:off x="3550420" y="2448620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«ЗИМНЯЯ СКАЗКА»</a:t>
            </a:r>
          </a:p>
        </p:txBody>
      </p:sp>
      <p:sp>
        <p:nvSpPr>
          <p:cNvPr id="162" name="Заголовок 8"/>
          <p:cNvSpPr txBox="1">
            <a:spLocks/>
          </p:cNvSpPr>
          <p:nvPr/>
        </p:nvSpPr>
        <p:spPr>
          <a:xfrm>
            <a:off x="3550420" y="2702807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«ЦВЕТУЩАЯ СТЕПЬ»</a:t>
            </a:r>
          </a:p>
        </p:txBody>
      </p:sp>
      <p:sp>
        <p:nvSpPr>
          <p:cNvPr id="163" name="Заголовок 8"/>
          <p:cNvSpPr txBox="1">
            <a:spLocks/>
          </p:cNvSpPr>
          <p:nvPr/>
        </p:nvSpPr>
        <p:spPr>
          <a:xfrm>
            <a:off x="5198211" y="1940246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«В СИБИРЬ»</a:t>
            </a:r>
          </a:p>
        </p:txBody>
      </p:sp>
      <p:sp>
        <p:nvSpPr>
          <p:cNvPr id="164" name="Заголовок 8"/>
          <p:cNvSpPr txBox="1">
            <a:spLocks/>
          </p:cNvSpPr>
          <p:nvPr/>
        </p:nvSpPr>
        <p:spPr>
          <a:xfrm>
            <a:off x="5198211" y="2194433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«СКАЗЫ ПОВОЛЖЬЯ»</a:t>
            </a:r>
          </a:p>
        </p:txBody>
      </p:sp>
      <p:sp>
        <p:nvSpPr>
          <p:cNvPr id="165" name="Заголовок 8"/>
          <p:cNvSpPr txBox="1">
            <a:spLocks/>
          </p:cNvSpPr>
          <p:nvPr/>
        </p:nvSpPr>
        <p:spPr>
          <a:xfrm>
            <a:off x="5198211" y="2448620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«ЖЕМЧУЖИНА КАВКАЗА»</a:t>
            </a:r>
          </a:p>
        </p:txBody>
      </p:sp>
      <p:sp>
        <p:nvSpPr>
          <p:cNvPr id="166" name="Заголовок 8"/>
          <p:cNvSpPr txBox="1">
            <a:spLocks/>
          </p:cNvSpPr>
          <p:nvPr/>
        </p:nvSpPr>
        <p:spPr>
          <a:xfrm>
            <a:off x="5198211" y="2702807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«БАЙКАЛЬСКАЯ СКАЗКА»</a:t>
            </a:r>
          </a:p>
        </p:txBody>
      </p:sp>
      <p:sp>
        <p:nvSpPr>
          <p:cNvPr id="168" name="Заголовок 8"/>
          <p:cNvSpPr txBox="1">
            <a:spLocks/>
          </p:cNvSpPr>
          <p:nvPr/>
        </p:nvSpPr>
        <p:spPr>
          <a:xfrm>
            <a:off x="10133976" y="1944458"/>
            <a:ext cx="1620000" cy="3883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«СОЧИ»</a:t>
            </a:r>
            <a:endParaRPr lang="en-US" b="1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900" b="1" dirty="0">
                <a:solidFill>
                  <a:schemeClr val="tx1"/>
                </a:solidFill>
                <a:latin typeface="+mn-lt"/>
              </a:rPr>
              <a:t>«СОЧИ</a:t>
            </a:r>
            <a:r>
              <a:rPr lang="en-US" sz="900" b="1" dirty="0">
                <a:solidFill>
                  <a:schemeClr val="tx1"/>
                </a:solidFill>
                <a:latin typeface="+mn-lt"/>
              </a:rPr>
              <a:t>|</a:t>
            </a:r>
            <a:r>
              <a:rPr lang="ru-RU" sz="900" b="1" dirty="0">
                <a:solidFill>
                  <a:schemeClr val="tx1"/>
                </a:solidFill>
                <a:latin typeface="+mn-lt"/>
              </a:rPr>
              <a:t>НОВОГОДНЯЯ НОЧЬ</a:t>
            </a:r>
            <a:r>
              <a:rPr lang="ru-RU" sz="900" b="1" dirty="0" smtClean="0">
                <a:solidFill>
                  <a:schemeClr val="tx1"/>
                </a:solidFill>
                <a:latin typeface="+mn-lt"/>
              </a:rPr>
              <a:t>»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1" name="Заголовок 8"/>
          <p:cNvSpPr txBox="1">
            <a:spLocks/>
          </p:cNvSpPr>
          <p:nvPr/>
        </p:nvSpPr>
        <p:spPr>
          <a:xfrm>
            <a:off x="6847766" y="1940246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«В КАРЕЛИЮ»</a:t>
            </a:r>
          </a:p>
        </p:txBody>
      </p:sp>
      <p:sp>
        <p:nvSpPr>
          <p:cNvPr id="172" name="Заголовок 8"/>
          <p:cNvSpPr txBox="1">
            <a:spLocks/>
          </p:cNvSpPr>
          <p:nvPr/>
        </p:nvSpPr>
        <p:spPr>
          <a:xfrm>
            <a:off x="6847766" y="2194433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b="1" dirty="0" smtClean="0">
                <a:solidFill>
                  <a:schemeClr val="tx1"/>
                </a:solidFill>
                <a:latin typeface="+mn-lt"/>
              </a:rPr>
              <a:t>«СЕРЕБРЯННЫЙ МАРШРУТ»</a:t>
            </a:r>
          </a:p>
        </p:txBody>
      </p:sp>
      <p:sp>
        <p:nvSpPr>
          <p:cNvPr id="173" name="Заголовок 8"/>
          <p:cNvSpPr txBox="1">
            <a:spLocks/>
          </p:cNvSpPr>
          <p:nvPr/>
        </p:nvSpPr>
        <p:spPr>
          <a:xfrm>
            <a:off x="6847766" y="2448620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b="1" dirty="0" smtClean="0">
                <a:solidFill>
                  <a:schemeClr val="tx1"/>
                </a:solidFill>
                <a:latin typeface="+mn-lt"/>
              </a:rPr>
              <a:t>«БАЙКАЛЬСКИЙ ЭКСПРЕСС»</a:t>
            </a:r>
          </a:p>
        </p:txBody>
      </p:sp>
      <p:sp>
        <p:nvSpPr>
          <p:cNvPr id="174" name="Заголовок 8"/>
          <p:cNvSpPr txBox="1">
            <a:spLocks/>
          </p:cNvSpPr>
          <p:nvPr/>
        </p:nvSpPr>
        <p:spPr>
          <a:xfrm>
            <a:off x="6847766" y="2702807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«ДЕНЬ ПОБЕДЫ»</a:t>
            </a:r>
          </a:p>
        </p:txBody>
      </p:sp>
      <p:sp>
        <p:nvSpPr>
          <p:cNvPr id="179" name="Заголовок 8"/>
          <p:cNvSpPr txBox="1">
            <a:spLocks/>
          </p:cNvSpPr>
          <p:nvPr/>
        </p:nvSpPr>
        <p:spPr>
          <a:xfrm>
            <a:off x="8489338" y="1940246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«ЛЫЖНЫЕ СТРЕЛЫ»</a:t>
            </a:r>
          </a:p>
        </p:txBody>
      </p:sp>
      <p:sp>
        <p:nvSpPr>
          <p:cNvPr id="180" name="Заголовок 8"/>
          <p:cNvSpPr txBox="1">
            <a:spLocks/>
          </p:cNvSpPr>
          <p:nvPr/>
        </p:nvSpPr>
        <p:spPr>
          <a:xfrm>
            <a:off x="8489338" y="2194433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«РУССКИЙ СЕВЕР»</a:t>
            </a:r>
          </a:p>
        </p:txBody>
      </p:sp>
      <p:sp>
        <p:nvSpPr>
          <p:cNvPr id="181" name="Заголовок 8"/>
          <p:cNvSpPr txBox="1">
            <a:spLocks/>
          </p:cNvSpPr>
          <p:nvPr/>
        </p:nvSpPr>
        <p:spPr>
          <a:xfrm>
            <a:off x="8489338" y="2448620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«МОРОЗ ЭКСПРЕСС»</a:t>
            </a:r>
          </a:p>
        </p:txBody>
      </p:sp>
      <p:sp>
        <p:nvSpPr>
          <p:cNvPr id="182" name="Заголовок 8"/>
          <p:cNvSpPr txBox="1">
            <a:spLocks/>
          </p:cNvSpPr>
          <p:nvPr/>
        </p:nvSpPr>
        <p:spPr>
          <a:xfrm>
            <a:off x="8489338" y="2702807"/>
            <a:ext cx="1620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72000" tIns="45718" rIns="72000" bIns="45718" rtlCol="0" anchor="ctr">
            <a:noAutofit/>
          </a:bodyPr>
          <a:lstStyle>
            <a:defPPr>
              <a:defRPr lang="ru-RU"/>
            </a:defPPr>
            <a:lvl1pPr algn="ctr" defTabSz="685783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None/>
              <a:defRPr sz="1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«БЕЛОРУССКИЙ ВОЯЖ»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87236" y="6342804"/>
            <a:ext cx="78938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00000"/>
              </a:lnSpc>
            </a:pPr>
            <a:r>
              <a:rPr lang="ru-RU" sz="1000" i="1" dirty="0" smtClean="0">
                <a:solidFill>
                  <a:srgbClr val="000000"/>
                </a:solidFill>
              </a:rPr>
              <a:t>* - В СООТВЕТСТВИИ С УТВЕРЖДЕННЫМ ПЛАНОМ-ГРАФИКОМ ОРГАНИЗАЦИИ ТУРИСТИЧЕСКИХ ПЕРЕВОЗОК №1159 ОТ 21 ИЮНЯ 2023 ГОДА</a:t>
            </a:r>
            <a:endParaRPr lang="ru-RU" sz="1000" i="1" dirty="0">
              <a:solidFill>
                <a:srgbClr val="000000"/>
              </a:solidFill>
            </a:endParaRPr>
          </a:p>
        </p:txBody>
      </p:sp>
      <p:pic>
        <p:nvPicPr>
          <p:cNvPr id="1026" name="img93035" descr="50722acb-ecd4-44ae-a29f-a33571185ff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13684" b="21900"/>
          <a:stretch/>
        </p:blipFill>
        <p:spPr bwMode="auto">
          <a:xfrm>
            <a:off x="404211" y="850089"/>
            <a:ext cx="2131278" cy="904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10785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-2"/>
            <a:ext cx="12207999" cy="6858002"/>
          </a:xfrm>
          <a:prstGeom prst="rect">
            <a:avLst/>
          </a:prstGeom>
          <a:solidFill>
            <a:srgbClr val="7CC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04303" y="2073897"/>
            <a:ext cx="11917603" cy="2646878"/>
            <a:chOff x="604303" y="879572"/>
            <a:chExt cx="11917603" cy="264687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7F1053A5-9F85-4A4A-B564-9B7CEA8B9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052889" y="1622560"/>
              <a:ext cx="1482332" cy="13502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22CD964-0C9E-B346-94FB-4011E860F2E0}"/>
                </a:ext>
              </a:extLst>
            </p:cNvPr>
            <p:cNvSpPr txBox="1"/>
            <p:nvPr/>
          </p:nvSpPr>
          <p:spPr>
            <a:xfrm>
              <a:off x="3688101" y="1235853"/>
              <a:ext cx="883380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FSRailway Bold Oblique "/>
                </a:rPr>
                <a:t>ЗАБОТА </a:t>
              </a:r>
            </a:p>
            <a:p>
              <a:r>
                <a:rPr lang="ru-RU" sz="6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FSRailway Bold Oblique "/>
                </a:rPr>
                <a:t>О СОТРУДНИКАХ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22CD964-0C9E-B346-94FB-4011E860F2E0}"/>
                </a:ext>
              </a:extLst>
            </p:cNvPr>
            <p:cNvSpPr txBox="1"/>
            <p:nvPr/>
          </p:nvSpPr>
          <p:spPr>
            <a:xfrm>
              <a:off x="604303" y="879572"/>
              <a:ext cx="18632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FSRAILWAYBookOblique"/>
                </a:rPr>
                <a:t>2</a:t>
              </a:r>
            </a:p>
          </p:txBody>
        </p:sp>
      </p:grpSp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142462" name="Слайд think-cell" r:id="rId5" imgW="360" imgH="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6367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180279" name="Слайд think-cell" r:id="rId4" imgW="360" imgH="360" progId="">
              <p:embed/>
            </p:oleObj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7808" y="-139695"/>
            <a:ext cx="14022015" cy="116077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640" y="36484"/>
            <a:ext cx="366558" cy="3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326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рубль"/>
          <p:cNvSpPr txBox="1"/>
          <p:nvPr/>
        </p:nvSpPr>
        <p:spPr>
          <a:xfrm>
            <a:off x="6313986" y="2329123"/>
            <a:ext cx="899923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900" dirty="0">
                <a:solidFill>
                  <a:schemeClr val="accent6">
                    <a:lumMod val="60000"/>
                    <a:lumOff val="40000"/>
                    <a:alpha val="37000"/>
                  </a:schemeClr>
                </a:solidFill>
                <a:latin typeface="FSRailway Bold Oblique "/>
              </a:rPr>
              <a:t>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26160" y="-2"/>
            <a:ext cx="6177140" cy="6858002"/>
          </a:xfrm>
          <a:prstGeom prst="rect">
            <a:avLst/>
          </a:prstGeom>
          <a:solidFill>
            <a:srgbClr val="7CC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129286" name="Слайд think-cell" r:id="rId5" imgW="360" imgH="360" progId="">
              <p:embed/>
            </p:oleObj>
          </a:graphicData>
        </a:graphic>
      </p:graphicFrame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F9715306-7344-A541-B482-F256C351DB64}"/>
              </a:ext>
            </a:extLst>
          </p:cNvPr>
          <p:cNvSpPr txBox="1">
            <a:spLocks/>
          </p:cNvSpPr>
          <p:nvPr/>
        </p:nvSpPr>
        <p:spPr>
          <a:xfrm>
            <a:off x="525697" y="700771"/>
            <a:ext cx="4986104" cy="5485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ru-RU" sz="3600" b="1" dirty="0">
                <a:solidFill>
                  <a:schemeClr val="bg1"/>
                </a:solidFill>
                <a:latin typeface="FSRAILWAYBold"/>
                <a:ea typeface="Verdana" panose="020B0604030504040204" pitchFamily="34" charset="0"/>
                <a:cs typeface="Verdana" panose="020B0604030504040204" pitchFamily="34" charset="0"/>
              </a:rPr>
              <a:t>Бесплатный проезд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546009" y="1463257"/>
            <a:ext cx="341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Транспортное требование на железнодорожный транспорт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F9715306-7344-A541-B482-F256C351DB64}"/>
              </a:ext>
            </a:extLst>
          </p:cNvPr>
          <p:cNvSpPr txBox="1">
            <a:spLocks/>
          </p:cNvSpPr>
          <p:nvPr/>
        </p:nvSpPr>
        <p:spPr>
          <a:xfrm>
            <a:off x="6641088" y="700771"/>
            <a:ext cx="5754111" cy="5485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FSRAILWAYBold"/>
                <a:ea typeface="Verdana" panose="020B0604030504040204" pitchFamily="34" charset="0"/>
                <a:cs typeface="Verdana" panose="020B0604030504040204" pitchFamily="34" charset="0"/>
              </a:rPr>
              <a:t>Материальная поддержка </a:t>
            </a:r>
          </a:p>
        </p:txBody>
      </p:sp>
      <p:grpSp>
        <p:nvGrpSpPr>
          <p:cNvPr id="33" name="Group 450"/>
          <p:cNvGrpSpPr/>
          <p:nvPr/>
        </p:nvGrpSpPr>
        <p:grpSpPr>
          <a:xfrm>
            <a:off x="663732" y="1427378"/>
            <a:ext cx="727319" cy="732468"/>
            <a:chOff x="501651" y="922338"/>
            <a:chExt cx="896938" cy="903287"/>
          </a:xfrm>
          <a:solidFill>
            <a:schemeClr val="bg1"/>
          </a:solidFill>
        </p:grpSpPr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595313" y="922338"/>
              <a:ext cx="708025" cy="668338"/>
            </a:xfrm>
            <a:custGeom>
              <a:avLst/>
              <a:gdLst>
                <a:gd name="T0" fmla="*/ 18 w 450"/>
                <a:gd name="T1" fmla="*/ 424 h 424"/>
                <a:gd name="T2" fmla="*/ 0 w 450"/>
                <a:gd name="T3" fmla="*/ 406 h 424"/>
                <a:gd name="T4" fmla="*/ 0 w 450"/>
                <a:gd name="T5" fmla="*/ 406 h 424"/>
                <a:gd name="T6" fmla="*/ 0 w 450"/>
                <a:gd name="T7" fmla="*/ 406 h 424"/>
                <a:gd name="T8" fmla="*/ 0 w 450"/>
                <a:gd name="T9" fmla="*/ 406 h 424"/>
                <a:gd name="T10" fmla="*/ 0 w 450"/>
                <a:gd name="T11" fmla="*/ 74 h 424"/>
                <a:gd name="T12" fmla="*/ 0 w 450"/>
                <a:gd name="T13" fmla="*/ 74 h 424"/>
                <a:gd name="T14" fmla="*/ 14 w 450"/>
                <a:gd name="T15" fmla="*/ 52 h 424"/>
                <a:gd name="T16" fmla="*/ 14 w 450"/>
                <a:gd name="T17" fmla="*/ 52 h 424"/>
                <a:gd name="T18" fmla="*/ 225 w 450"/>
                <a:gd name="T19" fmla="*/ 0 h 424"/>
                <a:gd name="T20" fmla="*/ 225 w 450"/>
                <a:gd name="T21" fmla="*/ 0 h 424"/>
                <a:gd name="T22" fmla="*/ 436 w 450"/>
                <a:gd name="T23" fmla="*/ 52 h 424"/>
                <a:gd name="T24" fmla="*/ 436 w 450"/>
                <a:gd name="T25" fmla="*/ 52 h 424"/>
                <a:gd name="T26" fmla="*/ 450 w 450"/>
                <a:gd name="T27" fmla="*/ 74 h 424"/>
                <a:gd name="T28" fmla="*/ 450 w 450"/>
                <a:gd name="T29" fmla="*/ 74 h 424"/>
                <a:gd name="T30" fmla="*/ 450 w 450"/>
                <a:gd name="T31" fmla="*/ 406 h 424"/>
                <a:gd name="T32" fmla="*/ 450 w 450"/>
                <a:gd name="T33" fmla="*/ 406 h 424"/>
                <a:gd name="T34" fmla="*/ 432 w 450"/>
                <a:gd name="T35" fmla="*/ 424 h 424"/>
                <a:gd name="T36" fmla="*/ 432 w 450"/>
                <a:gd name="T37" fmla="*/ 424 h 424"/>
                <a:gd name="T38" fmla="*/ 18 w 450"/>
                <a:gd name="T39" fmla="*/ 424 h 424"/>
                <a:gd name="T40" fmla="*/ 18 w 450"/>
                <a:gd name="T41" fmla="*/ 410 h 424"/>
                <a:gd name="T42" fmla="*/ 432 w 450"/>
                <a:gd name="T43" fmla="*/ 410 h 424"/>
                <a:gd name="T44" fmla="*/ 432 w 450"/>
                <a:gd name="T45" fmla="*/ 410 h 424"/>
                <a:gd name="T46" fmla="*/ 436 w 450"/>
                <a:gd name="T47" fmla="*/ 406 h 424"/>
                <a:gd name="T48" fmla="*/ 436 w 450"/>
                <a:gd name="T49" fmla="*/ 406 h 424"/>
                <a:gd name="T50" fmla="*/ 436 w 450"/>
                <a:gd name="T51" fmla="*/ 74 h 424"/>
                <a:gd name="T52" fmla="*/ 436 w 450"/>
                <a:gd name="T53" fmla="*/ 74 h 424"/>
                <a:gd name="T54" fmla="*/ 429 w 450"/>
                <a:gd name="T55" fmla="*/ 64 h 424"/>
                <a:gd name="T56" fmla="*/ 429 w 450"/>
                <a:gd name="T57" fmla="*/ 64 h 424"/>
                <a:gd name="T58" fmla="*/ 225 w 450"/>
                <a:gd name="T59" fmla="*/ 14 h 424"/>
                <a:gd name="T60" fmla="*/ 225 w 450"/>
                <a:gd name="T61" fmla="*/ 14 h 424"/>
                <a:gd name="T62" fmla="*/ 21 w 450"/>
                <a:gd name="T63" fmla="*/ 64 h 424"/>
                <a:gd name="T64" fmla="*/ 21 w 450"/>
                <a:gd name="T65" fmla="*/ 64 h 424"/>
                <a:gd name="T66" fmla="*/ 14 w 450"/>
                <a:gd name="T67" fmla="*/ 74 h 424"/>
                <a:gd name="T68" fmla="*/ 14 w 450"/>
                <a:gd name="T69" fmla="*/ 74 h 424"/>
                <a:gd name="T70" fmla="*/ 14 w 450"/>
                <a:gd name="T71" fmla="*/ 406 h 424"/>
                <a:gd name="T72" fmla="*/ 14 w 450"/>
                <a:gd name="T73" fmla="*/ 406 h 424"/>
                <a:gd name="T74" fmla="*/ 14 w 450"/>
                <a:gd name="T75" fmla="*/ 406 h 424"/>
                <a:gd name="T76" fmla="*/ 18 w 450"/>
                <a:gd name="T77" fmla="*/ 410 h 424"/>
                <a:gd name="T78" fmla="*/ 450 w 450"/>
                <a:gd name="T79" fmla="*/ 405 h 424"/>
                <a:gd name="T80" fmla="*/ 450 w 450"/>
                <a:gd name="T81" fmla="*/ 404 h 424"/>
                <a:gd name="T82" fmla="*/ 450 w 450"/>
                <a:gd name="T83" fmla="*/ 404 h 424"/>
                <a:gd name="T84" fmla="*/ 450 w 450"/>
                <a:gd name="T85" fmla="*/ 405 h 424"/>
                <a:gd name="T86" fmla="*/ 449 w 450"/>
                <a:gd name="T87" fmla="*/ 403 h 424"/>
                <a:gd name="T88" fmla="*/ 448 w 450"/>
                <a:gd name="T89" fmla="*/ 401 h 424"/>
                <a:gd name="T90" fmla="*/ 448 w 450"/>
                <a:gd name="T91" fmla="*/ 401 h 424"/>
                <a:gd name="T92" fmla="*/ 449 w 450"/>
                <a:gd name="T93" fmla="*/ 403 h 424"/>
                <a:gd name="T94" fmla="*/ 440 w 450"/>
                <a:gd name="T95" fmla="*/ 400 h 424"/>
                <a:gd name="T96" fmla="*/ 438 w 450"/>
                <a:gd name="T97" fmla="*/ 401 h 424"/>
                <a:gd name="T98" fmla="*/ 438 w 450"/>
                <a:gd name="T99" fmla="*/ 401 h 424"/>
                <a:gd name="T100" fmla="*/ 442 w 450"/>
                <a:gd name="T101" fmla="*/ 399 h 424"/>
                <a:gd name="T102" fmla="*/ 442 w 450"/>
                <a:gd name="T103" fmla="*/ 399 h 424"/>
                <a:gd name="T104" fmla="*/ 440 w 450"/>
                <a:gd name="T105" fmla="*/ 400 h 424"/>
                <a:gd name="T106" fmla="*/ 445 w 450"/>
                <a:gd name="T107" fmla="*/ 399 h 424"/>
                <a:gd name="T108" fmla="*/ 443 w 450"/>
                <a:gd name="T109" fmla="*/ 399 h 424"/>
                <a:gd name="T110" fmla="*/ 443 w 450"/>
                <a:gd name="T111" fmla="*/ 399 h 424"/>
                <a:gd name="T112" fmla="*/ 445 w 450"/>
                <a:gd name="T113" fmla="*/ 39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0" h="424">
                  <a:moveTo>
                    <a:pt x="18" y="424"/>
                  </a:moveTo>
                  <a:cubicBezTo>
                    <a:pt x="9" y="424"/>
                    <a:pt x="1" y="41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295"/>
                    <a:pt x="0" y="185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" y="65"/>
                    <a:pt x="6" y="56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81" y="17"/>
                    <a:pt x="153" y="0"/>
                    <a:pt x="225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97" y="0"/>
                    <a:pt x="370" y="17"/>
                    <a:pt x="436" y="52"/>
                  </a:cubicBezTo>
                  <a:cubicBezTo>
                    <a:pt x="436" y="52"/>
                    <a:pt x="436" y="52"/>
                    <a:pt x="436" y="52"/>
                  </a:cubicBezTo>
                  <a:cubicBezTo>
                    <a:pt x="444" y="56"/>
                    <a:pt x="449" y="65"/>
                    <a:pt x="450" y="74"/>
                  </a:cubicBezTo>
                  <a:cubicBezTo>
                    <a:pt x="450" y="74"/>
                    <a:pt x="450" y="74"/>
                    <a:pt x="450" y="74"/>
                  </a:cubicBezTo>
                  <a:cubicBezTo>
                    <a:pt x="450" y="185"/>
                    <a:pt x="450" y="295"/>
                    <a:pt x="450" y="406"/>
                  </a:cubicBezTo>
                  <a:cubicBezTo>
                    <a:pt x="450" y="406"/>
                    <a:pt x="450" y="406"/>
                    <a:pt x="450" y="406"/>
                  </a:cubicBezTo>
                  <a:cubicBezTo>
                    <a:pt x="450" y="416"/>
                    <a:pt x="442" y="424"/>
                    <a:pt x="432" y="424"/>
                  </a:cubicBezTo>
                  <a:cubicBezTo>
                    <a:pt x="432" y="424"/>
                    <a:pt x="432" y="424"/>
                    <a:pt x="432" y="424"/>
                  </a:cubicBezTo>
                  <a:cubicBezTo>
                    <a:pt x="294" y="424"/>
                    <a:pt x="156" y="424"/>
                    <a:pt x="18" y="424"/>
                  </a:cubicBezTo>
                  <a:close/>
                  <a:moveTo>
                    <a:pt x="18" y="410"/>
                  </a:moveTo>
                  <a:cubicBezTo>
                    <a:pt x="156" y="410"/>
                    <a:pt x="294" y="410"/>
                    <a:pt x="432" y="410"/>
                  </a:cubicBezTo>
                  <a:cubicBezTo>
                    <a:pt x="432" y="410"/>
                    <a:pt x="432" y="410"/>
                    <a:pt x="432" y="410"/>
                  </a:cubicBezTo>
                  <a:cubicBezTo>
                    <a:pt x="434" y="410"/>
                    <a:pt x="436" y="408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295"/>
                    <a:pt x="436" y="185"/>
                    <a:pt x="436" y="74"/>
                  </a:cubicBezTo>
                  <a:cubicBezTo>
                    <a:pt x="436" y="74"/>
                    <a:pt x="436" y="74"/>
                    <a:pt x="436" y="74"/>
                  </a:cubicBezTo>
                  <a:cubicBezTo>
                    <a:pt x="436" y="71"/>
                    <a:pt x="432" y="65"/>
                    <a:pt x="429" y="64"/>
                  </a:cubicBezTo>
                  <a:cubicBezTo>
                    <a:pt x="429" y="64"/>
                    <a:pt x="429" y="64"/>
                    <a:pt x="429" y="64"/>
                  </a:cubicBezTo>
                  <a:cubicBezTo>
                    <a:pt x="365" y="31"/>
                    <a:pt x="295" y="14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155" y="14"/>
                    <a:pt x="85" y="31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18" y="65"/>
                    <a:pt x="14" y="71"/>
                    <a:pt x="14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185"/>
                    <a:pt x="14" y="295"/>
                    <a:pt x="14" y="406"/>
                  </a:cubicBezTo>
                  <a:cubicBezTo>
                    <a:pt x="14" y="406"/>
                    <a:pt x="14" y="406"/>
                    <a:pt x="14" y="406"/>
                  </a:cubicBezTo>
                  <a:cubicBezTo>
                    <a:pt x="14" y="406"/>
                    <a:pt x="14" y="406"/>
                    <a:pt x="14" y="406"/>
                  </a:cubicBezTo>
                  <a:cubicBezTo>
                    <a:pt x="14" y="408"/>
                    <a:pt x="16" y="410"/>
                    <a:pt x="18" y="410"/>
                  </a:cubicBezTo>
                  <a:close/>
                  <a:moveTo>
                    <a:pt x="450" y="405"/>
                  </a:moveTo>
                  <a:cubicBezTo>
                    <a:pt x="450" y="405"/>
                    <a:pt x="450" y="405"/>
                    <a:pt x="450" y="404"/>
                  </a:cubicBezTo>
                  <a:cubicBezTo>
                    <a:pt x="450" y="404"/>
                    <a:pt x="450" y="404"/>
                    <a:pt x="450" y="404"/>
                  </a:cubicBezTo>
                  <a:cubicBezTo>
                    <a:pt x="450" y="405"/>
                    <a:pt x="450" y="405"/>
                    <a:pt x="450" y="405"/>
                  </a:cubicBezTo>
                  <a:close/>
                  <a:moveTo>
                    <a:pt x="449" y="403"/>
                  </a:moveTo>
                  <a:cubicBezTo>
                    <a:pt x="449" y="402"/>
                    <a:pt x="448" y="402"/>
                    <a:pt x="448" y="401"/>
                  </a:cubicBezTo>
                  <a:cubicBezTo>
                    <a:pt x="448" y="401"/>
                    <a:pt x="448" y="401"/>
                    <a:pt x="448" y="401"/>
                  </a:cubicBezTo>
                  <a:cubicBezTo>
                    <a:pt x="448" y="402"/>
                    <a:pt x="449" y="402"/>
                    <a:pt x="449" y="403"/>
                  </a:cubicBezTo>
                  <a:close/>
                  <a:moveTo>
                    <a:pt x="440" y="400"/>
                  </a:moveTo>
                  <a:cubicBezTo>
                    <a:pt x="439" y="400"/>
                    <a:pt x="438" y="400"/>
                    <a:pt x="438" y="401"/>
                  </a:cubicBezTo>
                  <a:cubicBezTo>
                    <a:pt x="438" y="401"/>
                    <a:pt x="438" y="401"/>
                    <a:pt x="438" y="401"/>
                  </a:cubicBezTo>
                  <a:cubicBezTo>
                    <a:pt x="439" y="400"/>
                    <a:pt x="441" y="399"/>
                    <a:pt x="442" y="399"/>
                  </a:cubicBezTo>
                  <a:cubicBezTo>
                    <a:pt x="442" y="399"/>
                    <a:pt x="442" y="399"/>
                    <a:pt x="442" y="399"/>
                  </a:cubicBezTo>
                  <a:cubicBezTo>
                    <a:pt x="441" y="399"/>
                    <a:pt x="440" y="399"/>
                    <a:pt x="440" y="400"/>
                  </a:cubicBezTo>
                  <a:close/>
                  <a:moveTo>
                    <a:pt x="445" y="399"/>
                  </a:moveTo>
                  <a:cubicBezTo>
                    <a:pt x="445" y="399"/>
                    <a:pt x="444" y="399"/>
                    <a:pt x="443" y="399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44" y="399"/>
                    <a:pt x="445" y="399"/>
                    <a:pt x="445" y="3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19"/>
            <p:cNvSpPr>
              <a:spLocks noEditPoints="1"/>
            </p:cNvSpPr>
            <p:nvPr/>
          </p:nvSpPr>
          <p:spPr bwMode="auto">
            <a:xfrm>
              <a:off x="650876" y="1055688"/>
              <a:ext cx="596900" cy="257175"/>
            </a:xfrm>
            <a:custGeom>
              <a:avLst/>
              <a:gdLst>
                <a:gd name="T0" fmla="*/ 0 w 376"/>
                <a:gd name="T1" fmla="*/ 162 h 162"/>
                <a:gd name="T2" fmla="*/ 0 w 376"/>
                <a:gd name="T3" fmla="*/ 0 h 162"/>
                <a:gd name="T4" fmla="*/ 376 w 376"/>
                <a:gd name="T5" fmla="*/ 0 h 162"/>
                <a:gd name="T6" fmla="*/ 376 w 376"/>
                <a:gd name="T7" fmla="*/ 155 h 162"/>
                <a:gd name="T8" fmla="*/ 376 w 376"/>
                <a:gd name="T9" fmla="*/ 162 h 162"/>
                <a:gd name="T10" fmla="*/ 0 w 376"/>
                <a:gd name="T11" fmla="*/ 162 h 162"/>
                <a:gd name="T12" fmla="*/ 0 w 376"/>
                <a:gd name="T13" fmla="*/ 162 h 162"/>
                <a:gd name="T14" fmla="*/ 369 w 376"/>
                <a:gd name="T15" fmla="*/ 155 h 162"/>
                <a:gd name="T16" fmla="*/ 369 w 376"/>
                <a:gd name="T17" fmla="*/ 148 h 162"/>
                <a:gd name="T18" fmla="*/ 369 w 376"/>
                <a:gd name="T19" fmla="*/ 155 h 162"/>
                <a:gd name="T20" fmla="*/ 369 w 376"/>
                <a:gd name="T21" fmla="*/ 155 h 162"/>
                <a:gd name="T22" fmla="*/ 14 w 376"/>
                <a:gd name="T23" fmla="*/ 148 h 162"/>
                <a:gd name="T24" fmla="*/ 362 w 376"/>
                <a:gd name="T25" fmla="*/ 148 h 162"/>
                <a:gd name="T26" fmla="*/ 362 w 376"/>
                <a:gd name="T27" fmla="*/ 14 h 162"/>
                <a:gd name="T28" fmla="*/ 14 w 376"/>
                <a:gd name="T29" fmla="*/ 14 h 162"/>
                <a:gd name="T30" fmla="*/ 14 w 376"/>
                <a:gd name="T31" fmla="*/ 148 h 162"/>
                <a:gd name="T32" fmla="*/ 14 w 376"/>
                <a:gd name="T33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6" h="162">
                  <a:moveTo>
                    <a:pt x="0" y="162"/>
                  </a:moveTo>
                  <a:lnTo>
                    <a:pt x="0" y="0"/>
                  </a:lnTo>
                  <a:lnTo>
                    <a:pt x="376" y="0"/>
                  </a:lnTo>
                  <a:lnTo>
                    <a:pt x="376" y="155"/>
                  </a:lnTo>
                  <a:lnTo>
                    <a:pt x="376" y="162"/>
                  </a:lnTo>
                  <a:lnTo>
                    <a:pt x="0" y="162"/>
                  </a:lnTo>
                  <a:lnTo>
                    <a:pt x="0" y="162"/>
                  </a:lnTo>
                  <a:close/>
                  <a:moveTo>
                    <a:pt x="369" y="155"/>
                  </a:moveTo>
                  <a:lnTo>
                    <a:pt x="369" y="148"/>
                  </a:lnTo>
                  <a:lnTo>
                    <a:pt x="369" y="155"/>
                  </a:lnTo>
                  <a:lnTo>
                    <a:pt x="369" y="155"/>
                  </a:lnTo>
                  <a:close/>
                  <a:moveTo>
                    <a:pt x="14" y="148"/>
                  </a:moveTo>
                  <a:lnTo>
                    <a:pt x="362" y="148"/>
                  </a:lnTo>
                  <a:lnTo>
                    <a:pt x="362" y="14"/>
                  </a:lnTo>
                  <a:lnTo>
                    <a:pt x="14" y="14"/>
                  </a:lnTo>
                  <a:lnTo>
                    <a:pt x="14" y="148"/>
                  </a:lnTo>
                  <a:lnTo>
                    <a:pt x="14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20"/>
            <p:cNvSpPr>
              <a:spLocks noEditPoints="1"/>
            </p:cNvSpPr>
            <p:nvPr/>
          </p:nvSpPr>
          <p:spPr bwMode="auto">
            <a:xfrm>
              <a:off x="906463" y="1055688"/>
              <a:ext cx="85725" cy="257175"/>
            </a:xfrm>
            <a:custGeom>
              <a:avLst/>
              <a:gdLst>
                <a:gd name="T0" fmla="*/ 0 w 54"/>
                <a:gd name="T1" fmla="*/ 162 h 162"/>
                <a:gd name="T2" fmla="*/ 0 w 54"/>
                <a:gd name="T3" fmla="*/ 7 h 162"/>
                <a:gd name="T4" fmla="*/ 0 w 54"/>
                <a:gd name="T5" fmla="*/ 0 h 162"/>
                <a:gd name="T6" fmla="*/ 54 w 54"/>
                <a:gd name="T7" fmla="*/ 0 h 162"/>
                <a:gd name="T8" fmla="*/ 54 w 54"/>
                <a:gd name="T9" fmla="*/ 162 h 162"/>
                <a:gd name="T10" fmla="*/ 0 w 54"/>
                <a:gd name="T11" fmla="*/ 162 h 162"/>
                <a:gd name="T12" fmla="*/ 0 w 54"/>
                <a:gd name="T13" fmla="*/ 162 h 162"/>
                <a:gd name="T14" fmla="*/ 14 w 54"/>
                <a:gd name="T15" fmla="*/ 148 h 162"/>
                <a:gd name="T16" fmla="*/ 40 w 54"/>
                <a:gd name="T17" fmla="*/ 148 h 162"/>
                <a:gd name="T18" fmla="*/ 40 w 54"/>
                <a:gd name="T19" fmla="*/ 14 h 162"/>
                <a:gd name="T20" fmla="*/ 14 w 54"/>
                <a:gd name="T21" fmla="*/ 14 h 162"/>
                <a:gd name="T22" fmla="*/ 14 w 54"/>
                <a:gd name="T23" fmla="*/ 148 h 162"/>
                <a:gd name="T24" fmla="*/ 14 w 54"/>
                <a:gd name="T25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62">
                  <a:moveTo>
                    <a:pt x="0" y="162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62"/>
                  </a:lnTo>
                  <a:lnTo>
                    <a:pt x="0" y="162"/>
                  </a:lnTo>
                  <a:lnTo>
                    <a:pt x="0" y="162"/>
                  </a:lnTo>
                  <a:close/>
                  <a:moveTo>
                    <a:pt x="14" y="148"/>
                  </a:moveTo>
                  <a:lnTo>
                    <a:pt x="40" y="148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148"/>
                  </a:lnTo>
                  <a:lnTo>
                    <a:pt x="14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606426" y="1512888"/>
              <a:ext cx="685800" cy="22225"/>
            </a:xfrm>
            <a:custGeom>
              <a:avLst/>
              <a:gdLst>
                <a:gd name="T0" fmla="*/ 0 w 432"/>
                <a:gd name="T1" fmla="*/ 14 h 14"/>
                <a:gd name="T2" fmla="*/ 0 w 432"/>
                <a:gd name="T3" fmla="*/ 0 h 14"/>
                <a:gd name="T4" fmla="*/ 432 w 432"/>
                <a:gd name="T5" fmla="*/ 0 h 14"/>
                <a:gd name="T6" fmla="*/ 432 w 432"/>
                <a:gd name="T7" fmla="*/ 14 h 14"/>
                <a:gd name="T8" fmla="*/ 0 w 432"/>
                <a:gd name="T9" fmla="*/ 14 h 14"/>
                <a:gd name="T10" fmla="*/ 0 w 43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" h="14">
                  <a:moveTo>
                    <a:pt x="0" y="14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22"/>
            <p:cNvSpPr>
              <a:spLocks noEditPoints="1"/>
            </p:cNvSpPr>
            <p:nvPr/>
          </p:nvSpPr>
          <p:spPr bwMode="auto">
            <a:xfrm>
              <a:off x="647701" y="1343025"/>
              <a:ext cx="152400" cy="149225"/>
            </a:xfrm>
            <a:custGeom>
              <a:avLst/>
              <a:gdLst>
                <a:gd name="T0" fmla="*/ 0 w 96"/>
                <a:gd name="T1" fmla="*/ 47 h 95"/>
                <a:gd name="T2" fmla="*/ 48 w 96"/>
                <a:gd name="T3" fmla="*/ 0 h 95"/>
                <a:gd name="T4" fmla="*/ 48 w 96"/>
                <a:gd name="T5" fmla="*/ 0 h 95"/>
                <a:gd name="T6" fmla="*/ 96 w 96"/>
                <a:gd name="T7" fmla="*/ 47 h 95"/>
                <a:gd name="T8" fmla="*/ 96 w 96"/>
                <a:gd name="T9" fmla="*/ 47 h 95"/>
                <a:gd name="T10" fmla="*/ 48 w 96"/>
                <a:gd name="T11" fmla="*/ 95 h 95"/>
                <a:gd name="T12" fmla="*/ 48 w 96"/>
                <a:gd name="T13" fmla="*/ 95 h 95"/>
                <a:gd name="T14" fmla="*/ 0 w 96"/>
                <a:gd name="T15" fmla="*/ 47 h 95"/>
                <a:gd name="T16" fmla="*/ 14 w 96"/>
                <a:gd name="T17" fmla="*/ 47 h 95"/>
                <a:gd name="T18" fmla="*/ 48 w 96"/>
                <a:gd name="T19" fmla="*/ 81 h 95"/>
                <a:gd name="T20" fmla="*/ 48 w 96"/>
                <a:gd name="T21" fmla="*/ 81 h 95"/>
                <a:gd name="T22" fmla="*/ 82 w 96"/>
                <a:gd name="T23" fmla="*/ 47 h 95"/>
                <a:gd name="T24" fmla="*/ 82 w 96"/>
                <a:gd name="T25" fmla="*/ 47 h 95"/>
                <a:gd name="T26" fmla="*/ 48 w 96"/>
                <a:gd name="T27" fmla="*/ 14 h 95"/>
                <a:gd name="T28" fmla="*/ 48 w 96"/>
                <a:gd name="T29" fmla="*/ 14 h 95"/>
                <a:gd name="T30" fmla="*/ 14 w 96"/>
                <a:gd name="T31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5">
                  <a:moveTo>
                    <a:pt x="0" y="47"/>
                  </a:moveTo>
                  <a:cubicBezTo>
                    <a:pt x="0" y="21"/>
                    <a:pt x="21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4" y="0"/>
                    <a:pt x="96" y="21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74"/>
                    <a:pt x="74" y="95"/>
                    <a:pt x="48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21" y="95"/>
                    <a:pt x="0" y="74"/>
                    <a:pt x="0" y="47"/>
                  </a:cubicBezTo>
                  <a:close/>
                  <a:moveTo>
                    <a:pt x="14" y="47"/>
                  </a:moveTo>
                  <a:cubicBezTo>
                    <a:pt x="14" y="66"/>
                    <a:pt x="29" y="81"/>
                    <a:pt x="4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67" y="81"/>
                    <a:pt x="82" y="66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2" y="29"/>
                    <a:pt x="67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29" y="14"/>
                    <a:pt x="14" y="29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1100138" y="1343025"/>
              <a:ext cx="150813" cy="149225"/>
            </a:xfrm>
            <a:custGeom>
              <a:avLst/>
              <a:gdLst>
                <a:gd name="T0" fmla="*/ 0 w 95"/>
                <a:gd name="T1" fmla="*/ 47 h 95"/>
                <a:gd name="T2" fmla="*/ 47 w 95"/>
                <a:gd name="T3" fmla="*/ 0 h 95"/>
                <a:gd name="T4" fmla="*/ 47 w 95"/>
                <a:gd name="T5" fmla="*/ 0 h 95"/>
                <a:gd name="T6" fmla="*/ 95 w 95"/>
                <a:gd name="T7" fmla="*/ 47 h 95"/>
                <a:gd name="T8" fmla="*/ 95 w 95"/>
                <a:gd name="T9" fmla="*/ 47 h 95"/>
                <a:gd name="T10" fmla="*/ 47 w 95"/>
                <a:gd name="T11" fmla="*/ 95 h 95"/>
                <a:gd name="T12" fmla="*/ 47 w 95"/>
                <a:gd name="T13" fmla="*/ 95 h 95"/>
                <a:gd name="T14" fmla="*/ 0 w 95"/>
                <a:gd name="T15" fmla="*/ 47 h 95"/>
                <a:gd name="T16" fmla="*/ 14 w 95"/>
                <a:gd name="T17" fmla="*/ 47 h 95"/>
                <a:gd name="T18" fmla="*/ 47 w 95"/>
                <a:gd name="T19" fmla="*/ 81 h 95"/>
                <a:gd name="T20" fmla="*/ 47 w 95"/>
                <a:gd name="T21" fmla="*/ 81 h 95"/>
                <a:gd name="T22" fmla="*/ 81 w 95"/>
                <a:gd name="T23" fmla="*/ 47 h 95"/>
                <a:gd name="T24" fmla="*/ 81 w 95"/>
                <a:gd name="T25" fmla="*/ 47 h 95"/>
                <a:gd name="T26" fmla="*/ 47 w 95"/>
                <a:gd name="T27" fmla="*/ 14 h 95"/>
                <a:gd name="T28" fmla="*/ 47 w 95"/>
                <a:gd name="T29" fmla="*/ 14 h 95"/>
                <a:gd name="T30" fmla="*/ 14 w 95"/>
                <a:gd name="T31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95">
                  <a:moveTo>
                    <a:pt x="0" y="47"/>
                  </a:moveTo>
                  <a:cubicBezTo>
                    <a:pt x="0" y="21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4" y="0"/>
                    <a:pt x="95" y="21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5" y="74"/>
                    <a:pt x="74" y="95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21" y="95"/>
                    <a:pt x="0" y="74"/>
                    <a:pt x="0" y="47"/>
                  </a:cubicBezTo>
                  <a:close/>
                  <a:moveTo>
                    <a:pt x="14" y="47"/>
                  </a:moveTo>
                  <a:cubicBezTo>
                    <a:pt x="14" y="66"/>
                    <a:pt x="29" y="81"/>
                    <a:pt x="47" y="81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66" y="81"/>
                    <a:pt x="81" y="66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1" y="29"/>
                    <a:pt x="66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29" y="14"/>
                    <a:pt x="14" y="29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847726" y="1354138"/>
              <a:ext cx="203200" cy="42863"/>
            </a:xfrm>
            <a:custGeom>
              <a:avLst/>
              <a:gdLst>
                <a:gd name="T0" fmla="*/ 110 w 128"/>
                <a:gd name="T1" fmla="*/ 19 h 28"/>
                <a:gd name="T2" fmla="*/ 103 w 128"/>
                <a:gd name="T3" fmla="*/ 14 h 28"/>
                <a:gd name="T4" fmla="*/ 103 w 128"/>
                <a:gd name="T5" fmla="*/ 14 h 28"/>
                <a:gd name="T6" fmla="*/ 95 w 128"/>
                <a:gd name="T7" fmla="*/ 19 h 28"/>
                <a:gd name="T8" fmla="*/ 95 w 128"/>
                <a:gd name="T9" fmla="*/ 19 h 28"/>
                <a:gd name="T10" fmla="*/ 77 w 128"/>
                <a:gd name="T11" fmla="*/ 28 h 28"/>
                <a:gd name="T12" fmla="*/ 77 w 128"/>
                <a:gd name="T13" fmla="*/ 28 h 28"/>
                <a:gd name="T14" fmla="*/ 59 w 128"/>
                <a:gd name="T15" fmla="*/ 19 h 28"/>
                <a:gd name="T16" fmla="*/ 59 w 128"/>
                <a:gd name="T17" fmla="*/ 19 h 28"/>
                <a:gd name="T18" fmla="*/ 51 w 128"/>
                <a:gd name="T19" fmla="*/ 14 h 28"/>
                <a:gd name="T20" fmla="*/ 51 w 128"/>
                <a:gd name="T21" fmla="*/ 14 h 28"/>
                <a:gd name="T22" fmla="*/ 44 w 128"/>
                <a:gd name="T23" fmla="*/ 19 h 28"/>
                <a:gd name="T24" fmla="*/ 44 w 128"/>
                <a:gd name="T25" fmla="*/ 19 h 28"/>
                <a:gd name="T26" fmla="*/ 26 w 128"/>
                <a:gd name="T27" fmla="*/ 28 h 28"/>
                <a:gd name="T28" fmla="*/ 26 w 128"/>
                <a:gd name="T29" fmla="*/ 28 h 28"/>
                <a:gd name="T30" fmla="*/ 8 w 128"/>
                <a:gd name="T31" fmla="*/ 19 h 28"/>
                <a:gd name="T32" fmla="*/ 8 w 128"/>
                <a:gd name="T33" fmla="*/ 19 h 28"/>
                <a:gd name="T34" fmla="*/ 0 w 128"/>
                <a:gd name="T35" fmla="*/ 14 h 28"/>
                <a:gd name="T36" fmla="*/ 0 w 128"/>
                <a:gd name="T37" fmla="*/ 14 h 28"/>
                <a:gd name="T38" fmla="*/ 0 w 128"/>
                <a:gd name="T39" fmla="*/ 0 h 28"/>
                <a:gd name="T40" fmla="*/ 18 w 128"/>
                <a:gd name="T41" fmla="*/ 9 h 28"/>
                <a:gd name="T42" fmla="*/ 18 w 128"/>
                <a:gd name="T43" fmla="*/ 9 h 28"/>
                <a:gd name="T44" fmla="*/ 26 w 128"/>
                <a:gd name="T45" fmla="*/ 14 h 28"/>
                <a:gd name="T46" fmla="*/ 26 w 128"/>
                <a:gd name="T47" fmla="*/ 14 h 28"/>
                <a:gd name="T48" fmla="*/ 33 w 128"/>
                <a:gd name="T49" fmla="*/ 9 h 28"/>
                <a:gd name="T50" fmla="*/ 33 w 128"/>
                <a:gd name="T51" fmla="*/ 9 h 28"/>
                <a:gd name="T52" fmla="*/ 51 w 128"/>
                <a:gd name="T53" fmla="*/ 0 h 28"/>
                <a:gd name="T54" fmla="*/ 51 w 128"/>
                <a:gd name="T55" fmla="*/ 0 h 28"/>
                <a:gd name="T56" fmla="*/ 69 w 128"/>
                <a:gd name="T57" fmla="*/ 9 h 28"/>
                <a:gd name="T58" fmla="*/ 69 w 128"/>
                <a:gd name="T59" fmla="*/ 9 h 28"/>
                <a:gd name="T60" fmla="*/ 77 w 128"/>
                <a:gd name="T61" fmla="*/ 14 h 28"/>
                <a:gd name="T62" fmla="*/ 77 w 128"/>
                <a:gd name="T63" fmla="*/ 14 h 28"/>
                <a:gd name="T64" fmla="*/ 85 w 128"/>
                <a:gd name="T65" fmla="*/ 9 h 28"/>
                <a:gd name="T66" fmla="*/ 85 w 128"/>
                <a:gd name="T67" fmla="*/ 9 h 28"/>
                <a:gd name="T68" fmla="*/ 103 w 128"/>
                <a:gd name="T69" fmla="*/ 0 h 28"/>
                <a:gd name="T70" fmla="*/ 103 w 128"/>
                <a:gd name="T71" fmla="*/ 0 h 28"/>
                <a:gd name="T72" fmla="*/ 121 w 128"/>
                <a:gd name="T73" fmla="*/ 9 h 28"/>
                <a:gd name="T74" fmla="*/ 121 w 128"/>
                <a:gd name="T75" fmla="*/ 9 h 28"/>
                <a:gd name="T76" fmla="*/ 128 w 128"/>
                <a:gd name="T77" fmla="*/ 14 h 28"/>
                <a:gd name="T78" fmla="*/ 128 w 128"/>
                <a:gd name="T79" fmla="*/ 14 h 28"/>
                <a:gd name="T80" fmla="*/ 128 w 128"/>
                <a:gd name="T81" fmla="*/ 28 h 28"/>
                <a:gd name="T82" fmla="*/ 128 w 128"/>
                <a:gd name="T83" fmla="*/ 28 h 28"/>
                <a:gd name="T84" fmla="*/ 128 w 128"/>
                <a:gd name="T85" fmla="*/ 28 h 28"/>
                <a:gd name="T86" fmla="*/ 110 w 128"/>
                <a:gd name="T87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" h="28">
                  <a:moveTo>
                    <a:pt x="110" y="19"/>
                  </a:moveTo>
                  <a:cubicBezTo>
                    <a:pt x="107" y="15"/>
                    <a:pt x="106" y="14"/>
                    <a:pt x="103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99" y="14"/>
                    <a:pt x="99" y="15"/>
                    <a:pt x="95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2" y="22"/>
                    <a:pt x="86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67" y="28"/>
                    <a:pt x="62" y="22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5" y="15"/>
                    <a:pt x="55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48" y="14"/>
                    <a:pt x="47" y="15"/>
                    <a:pt x="4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1" y="22"/>
                    <a:pt x="35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16" y="28"/>
                    <a:pt x="11" y="22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15"/>
                    <a:pt x="3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6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2" y="13"/>
                    <a:pt x="22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9" y="14"/>
                    <a:pt x="30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6" y="6"/>
                    <a:pt x="4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1" y="0"/>
                    <a:pt x="66" y="6"/>
                    <a:pt x="69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3" y="13"/>
                    <a:pt x="74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80" y="14"/>
                    <a:pt x="81" y="13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7" y="6"/>
                    <a:pt x="93" y="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2" y="0"/>
                    <a:pt x="118" y="6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4" y="13"/>
                    <a:pt x="125" y="14"/>
                    <a:pt x="128" y="14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19" y="28"/>
                    <a:pt x="113" y="22"/>
                    <a:pt x="1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25"/>
            <p:cNvSpPr>
              <a:spLocks noEditPoints="1"/>
            </p:cNvSpPr>
            <p:nvPr/>
          </p:nvSpPr>
          <p:spPr bwMode="auto">
            <a:xfrm>
              <a:off x="862013" y="1430338"/>
              <a:ext cx="174625" cy="22225"/>
            </a:xfrm>
            <a:custGeom>
              <a:avLst/>
              <a:gdLst>
                <a:gd name="T0" fmla="*/ 94 w 110"/>
                <a:gd name="T1" fmla="*/ 14 h 14"/>
                <a:gd name="T2" fmla="*/ 94 w 110"/>
                <a:gd name="T3" fmla="*/ 0 h 14"/>
                <a:gd name="T4" fmla="*/ 110 w 110"/>
                <a:gd name="T5" fmla="*/ 0 h 14"/>
                <a:gd name="T6" fmla="*/ 110 w 110"/>
                <a:gd name="T7" fmla="*/ 14 h 14"/>
                <a:gd name="T8" fmla="*/ 94 w 110"/>
                <a:gd name="T9" fmla="*/ 14 h 14"/>
                <a:gd name="T10" fmla="*/ 94 w 110"/>
                <a:gd name="T11" fmla="*/ 14 h 14"/>
                <a:gd name="T12" fmla="*/ 62 w 110"/>
                <a:gd name="T13" fmla="*/ 14 h 14"/>
                <a:gd name="T14" fmla="*/ 62 w 110"/>
                <a:gd name="T15" fmla="*/ 0 h 14"/>
                <a:gd name="T16" fmla="*/ 78 w 110"/>
                <a:gd name="T17" fmla="*/ 0 h 14"/>
                <a:gd name="T18" fmla="*/ 78 w 110"/>
                <a:gd name="T19" fmla="*/ 14 h 14"/>
                <a:gd name="T20" fmla="*/ 62 w 110"/>
                <a:gd name="T21" fmla="*/ 14 h 14"/>
                <a:gd name="T22" fmla="*/ 62 w 110"/>
                <a:gd name="T23" fmla="*/ 14 h 14"/>
                <a:gd name="T24" fmla="*/ 30 w 110"/>
                <a:gd name="T25" fmla="*/ 14 h 14"/>
                <a:gd name="T26" fmla="*/ 30 w 110"/>
                <a:gd name="T27" fmla="*/ 0 h 14"/>
                <a:gd name="T28" fmla="*/ 46 w 110"/>
                <a:gd name="T29" fmla="*/ 0 h 14"/>
                <a:gd name="T30" fmla="*/ 46 w 110"/>
                <a:gd name="T31" fmla="*/ 14 h 14"/>
                <a:gd name="T32" fmla="*/ 30 w 110"/>
                <a:gd name="T33" fmla="*/ 14 h 14"/>
                <a:gd name="T34" fmla="*/ 30 w 110"/>
                <a:gd name="T35" fmla="*/ 14 h 14"/>
                <a:gd name="T36" fmla="*/ 0 w 110"/>
                <a:gd name="T37" fmla="*/ 14 h 14"/>
                <a:gd name="T38" fmla="*/ 0 w 110"/>
                <a:gd name="T39" fmla="*/ 0 h 14"/>
                <a:gd name="T40" fmla="*/ 14 w 110"/>
                <a:gd name="T41" fmla="*/ 0 h 14"/>
                <a:gd name="T42" fmla="*/ 14 w 110"/>
                <a:gd name="T43" fmla="*/ 14 h 14"/>
                <a:gd name="T44" fmla="*/ 0 w 110"/>
                <a:gd name="T45" fmla="*/ 14 h 14"/>
                <a:gd name="T46" fmla="*/ 0 w 110"/>
                <a:gd name="T4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14">
                  <a:moveTo>
                    <a:pt x="94" y="14"/>
                  </a:moveTo>
                  <a:lnTo>
                    <a:pt x="94" y="0"/>
                  </a:lnTo>
                  <a:lnTo>
                    <a:pt x="110" y="0"/>
                  </a:lnTo>
                  <a:lnTo>
                    <a:pt x="110" y="14"/>
                  </a:lnTo>
                  <a:lnTo>
                    <a:pt x="94" y="14"/>
                  </a:lnTo>
                  <a:lnTo>
                    <a:pt x="94" y="14"/>
                  </a:lnTo>
                  <a:close/>
                  <a:moveTo>
                    <a:pt x="62" y="14"/>
                  </a:moveTo>
                  <a:lnTo>
                    <a:pt x="62" y="0"/>
                  </a:lnTo>
                  <a:lnTo>
                    <a:pt x="78" y="0"/>
                  </a:lnTo>
                  <a:lnTo>
                    <a:pt x="78" y="14"/>
                  </a:lnTo>
                  <a:lnTo>
                    <a:pt x="62" y="14"/>
                  </a:lnTo>
                  <a:lnTo>
                    <a:pt x="62" y="14"/>
                  </a:lnTo>
                  <a:close/>
                  <a:moveTo>
                    <a:pt x="30" y="14"/>
                  </a:moveTo>
                  <a:lnTo>
                    <a:pt x="30" y="0"/>
                  </a:lnTo>
                  <a:lnTo>
                    <a:pt x="46" y="0"/>
                  </a:lnTo>
                  <a:lnTo>
                    <a:pt x="46" y="14"/>
                  </a:lnTo>
                  <a:lnTo>
                    <a:pt x="30" y="14"/>
                  </a:lnTo>
                  <a:lnTo>
                    <a:pt x="30" y="14"/>
                  </a:lnTo>
                  <a:close/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auto">
            <a:xfrm>
              <a:off x="655638" y="1579563"/>
              <a:ext cx="165100" cy="84138"/>
            </a:xfrm>
            <a:custGeom>
              <a:avLst/>
              <a:gdLst>
                <a:gd name="T0" fmla="*/ 17 w 104"/>
                <a:gd name="T1" fmla="*/ 54 h 54"/>
                <a:gd name="T2" fmla="*/ 0 w 104"/>
                <a:gd name="T3" fmla="*/ 36 h 54"/>
                <a:gd name="T4" fmla="*/ 0 w 104"/>
                <a:gd name="T5" fmla="*/ 36 h 54"/>
                <a:gd name="T6" fmla="*/ 0 w 104"/>
                <a:gd name="T7" fmla="*/ 0 h 54"/>
                <a:gd name="T8" fmla="*/ 14 w 104"/>
                <a:gd name="T9" fmla="*/ 0 h 54"/>
                <a:gd name="T10" fmla="*/ 14 w 104"/>
                <a:gd name="T11" fmla="*/ 36 h 54"/>
                <a:gd name="T12" fmla="*/ 17 w 104"/>
                <a:gd name="T13" fmla="*/ 40 h 54"/>
                <a:gd name="T14" fmla="*/ 17 w 104"/>
                <a:gd name="T15" fmla="*/ 40 h 54"/>
                <a:gd name="T16" fmla="*/ 86 w 104"/>
                <a:gd name="T17" fmla="*/ 40 h 54"/>
                <a:gd name="T18" fmla="*/ 90 w 104"/>
                <a:gd name="T19" fmla="*/ 36 h 54"/>
                <a:gd name="T20" fmla="*/ 90 w 104"/>
                <a:gd name="T21" fmla="*/ 36 h 54"/>
                <a:gd name="T22" fmla="*/ 90 w 104"/>
                <a:gd name="T23" fmla="*/ 20 h 54"/>
                <a:gd name="T24" fmla="*/ 104 w 104"/>
                <a:gd name="T25" fmla="*/ 20 h 54"/>
                <a:gd name="T26" fmla="*/ 104 w 104"/>
                <a:gd name="T27" fmla="*/ 36 h 54"/>
                <a:gd name="T28" fmla="*/ 86 w 104"/>
                <a:gd name="T29" fmla="*/ 54 h 54"/>
                <a:gd name="T30" fmla="*/ 86 w 104"/>
                <a:gd name="T31" fmla="*/ 54 h 54"/>
                <a:gd name="T32" fmla="*/ 17 w 104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54">
                  <a:moveTo>
                    <a:pt x="17" y="54"/>
                  </a:moveTo>
                  <a:cubicBezTo>
                    <a:pt x="8" y="54"/>
                    <a:pt x="0" y="4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8"/>
                    <a:pt x="15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9" y="40"/>
                    <a:pt x="90" y="38"/>
                    <a:pt x="90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46"/>
                    <a:pt x="96" y="54"/>
                    <a:pt x="86" y="54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27"/>
            <p:cNvSpPr>
              <a:spLocks/>
            </p:cNvSpPr>
            <p:nvPr/>
          </p:nvSpPr>
          <p:spPr bwMode="auto">
            <a:xfrm>
              <a:off x="1077913" y="1579563"/>
              <a:ext cx="166688" cy="84138"/>
            </a:xfrm>
            <a:custGeom>
              <a:avLst/>
              <a:gdLst>
                <a:gd name="T0" fmla="*/ 18 w 105"/>
                <a:gd name="T1" fmla="*/ 54 h 54"/>
                <a:gd name="T2" fmla="*/ 0 w 105"/>
                <a:gd name="T3" fmla="*/ 36 h 54"/>
                <a:gd name="T4" fmla="*/ 0 w 105"/>
                <a:gd name="T5" fmla="*/ 36 h 54"/>
                <a:gd name="T6" fmla="*/ 0 w 105"/>
                <a:gd name="T7" fmla="*/ 20 h 54"/>
                <a:gd name="T8" fmla="*/ 14 w 105"/>
                <a:gd name="T9" fmla="*/ 20 h 54"/>
                <a:gd name="T10" fmla="*/ 14 w 105"/>
                <a:gd name="T11" fmla="*/ 36 h 54"/>
                <a:gd name="T12" fmla="*/ 18 w 105"/>
                <a:gd name="T13" fmla="*/ 40 h 54"/>
                <a:gd name="T14" fmla="*/ 18 w 105"/>
                <a:gd name="T15" fmla="*/ 40 h 54"/>
                <a:gd name="T16" fmla="*/ 87 w 105"/>
                <a:gd name="T17" fmla="*/ 40 h 54"/>
                <a:gd name="T18" fmla="*/ 91 w 105"/>
                <a:gd name="T19" fmla="*/ 36 h 54"/>
                <a:gd name="T20" fmla="*/ 91 w 105"/>
                <a:gd name="T21" fmla="*/ 36 h 54"/>
                <a:gd name="T22" fmla="*/ 91 w 105"/>
                <a:gd name="T23" fmla="*/ 0 h 54"/>
                <a:gd name="T24" fmla="*/ 105 w 105"/>
                <a:gd name="T25" fmla="*/ 0 h 54"/>
                <a:gd name="T26" fmla="*/ 105 w 105"/>
                <a:gd name="T27" fmla="*/ 36 h 54"/>
                <a:gd name="T28" fmla="*/ 87 w 105"/>
                <a:gd name="T29" fmla="*/ 54 h 54"/>
                <a:gd name="T30" fmla="*/ 87 w 105"/>
                <a:gd name="T31" fmla="*/ 54 h 54"/>
                <a:gd name="T32" fmla="*/ 18 w 105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54">
                  <a:moveTo>
                    <a:pt x="18" y="54"/>
                  </a:moveTo>
                  <a:cubicBezTo>
                    <a:pt x="8" y="54"/>
                    <a:pt x="0" y="4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87" y="40"/>
                    <a:pt x="87" y="40"/>
                    <a:pt x="87" y="40"/>
                  </a:cubicBezTo>
                  <a:cubicBezTo>
                    <a:pt x="89" y="40"/>
                    <a:pt x="91" y="38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46"/>
                    <a:pt x="97" y="54"/>
                    <a:pt x="87" y="54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28"/>
            <p:cNvSpPr>
              <a:spLocks/>
            </p:cNvSpPr>
            <p:nvPr/>
          </p:nvSpPr>
          <p:spPr bwMode="auto">
            <a:xfrm>
              <a:off x="501651" y="1628775"/>
              <a:ext cx="896938" cy="196850"/>
            </a:xfrm>
            <a:custGeom>
              <a:avLst/>
              <a:gdLst>
                <a:gd name="T0" fmla="*/ 0 w 565"/>
                <a:gd name="T1" fmla="*/ 124 h 124"/>
                <a:gd name="T2" fmla="*/ 98 w 565"/>
                <a:gd name="T3" fmla="*/ 0 h 124"/>
                <a:gd name="T4" fmla="*/ 109 w 565"/>
                <a:gd name="T5" fmla="*/ 8 h 124"/>
                <a:gd name="T6" fmla="*/ 29 w 565"/>
                <a:gd name="T7" fmla="*/ 111 h 124"/>
                <a:gd name="T8" fmla="*/ 536 w 565"/>
                <a:gd name="T9" fmla="*/ 111 h 124"/>
                <a:gd name="T10" fmla="*/ 455 w 565"/>
                <a:gd name="T11" fmla="*/ 8 h 124"/>
                <a:gd name="T12" fmla="*/ 466 w 565"/>
                <a:gd name="T13" fmla="*/ 0 h 124"/>
                <a:gd name="T14" fmla="*/ 565 w 565"/>
                <a:gd name="T15" fmla="*/ 124 h 124"/>
                <a:gd name="T16" fmla="*/ 0 w 565"/>
                <a:gd name="T17" fmla="*/ 124 h 124"/>
                <a:gd name="T18" fmla="*/ 0 w 565"/>
                <a:gd name="T1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5" h="124">
                  <a:moveTo>
                    <a:pt x="0" y="124"/>
                  </a:moveTo>
                  <a:lnTo>
                    <a:pt x="98" y="0"/>
                  </a:lnTo>
                  <a:lnTo>
                    <a:pt x="109" y="8"/>
                  </a:lnTo>
                  <a:lnTo>
                    <a:pt x="29" y="111"/>
                  </a:lnTo>
                  <a:lnTo>
                    <a:pt x="536" y="111"/>
                  </a:lnTo>
                  <a:lnTo>
                    <a:pt x="455" y="8"/>
                  </a:lnTo>
                  <a:lnTo>
                    <a:pt x="466" y="0"/>
                  </a:lnTo>
                  <a:lnTo>
                    <a:pt x="565" y="124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29"/>
            <p:cNvSpPr>
              <a:spLocks/>
            </p:cNvSpPr>
            <p:nvPr/>
          </p:nvSpPr>
          <p:spPr bwMode="auto">
            <a:xfrm>
              <a:off x="622301" y="1681163"/>
              <a:ext cx="655638" cy="22225"/>
            </a:xfrm>
            <a:custGeom>
              <a:avLst/>
              <a:gdLst>
                <a:gd name="T0" fmla="*/ 0 w 413"/>
                <a:gd name="T1" fmla="*/ 14 h 14"/>
                <a:gd name="T2" fmla="*/ 0 w 413"/>
                <a:gd name="T3" fmla="*/ 0 h 14"/>
                <a:gd name="T4" fmla="*/ 413 w 413"/>
                <a:gd name="T5" fmla="*/ 0 h 14"/>
                <a:gd name="T6" fmla="*/ 413 w 413"/>
                <a:gd name="T7" fmla="*/ 14 h 14"/>
                <a:gd name="T8" fmla="*/ 0 w 413"/>
                <a:gd name="T9" fmla="*/ 14 h 14"/>
                <a:gd name="T10" fmla="*/ 0 w 41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3" h="14">
                  <a:moveTo>
                    <a:pt x="0" y="14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413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573088" y="1744663"/>
              <a:ext cx="750888" cy="22225"/>
            </a:xfrm>
            <a:custGeom>
              <a:avLst/>
              <a:gdLst>
                <a:gd name="T0" fmla="*/ 0 w 473"/>
                <a:gd name="T1" fmla="*/ 14 h 14"/>
                <a:gd name="T2" fmla="*/ 0 w 473"/>
                <a:gd name="T3" fmla="*/ 0 h 14"/>
                <a:gd name="T4" fmla="*/ 473 w 473"/>
                <a:gd name="T5" fmla="*/ 0 h 14"/>
                <a:gd name="T6" fmla="*/ 473 w 473"/>
                <a:gd name="T7" fmla="*/ 14 h 14"/>
                <a:gd name="T8" fmla="*/ 0 w 473"/>
                <a:gd name="T9" fmla="*/ 14 h 14"/>
                <a:gd name="T10" fmla="*/ 0 w 47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3" h="14">
                  <a:moveTo>
                    <a:pt x="0" y="14"/>
                  </a:moveTo>
                  <a:lnTo>
                    <a:pt x="0" y="0"/>
                  </a:lnTo>
                  <a:lnTo>
                    <a:pt x="473" y="0"/>
                  </a:lnTo>
                  <a:lnTo>
                    <a:pt x="473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63732" y="2366115"/>
            <a:ext cx="3822155" cy="669414"/>
            <a:chOff x="663732" y="2366115"/>
            <a:chExt cx="3822155" cy="669414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909771" y="2366115"/>
              <a:ext cx="3576116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Ф.6. </a:t>
              </a: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Проезд один раз в год </a:t>
              </a:r>
            </a:p>
            <a:p>
              <a:pPr>
                <a:lnSpc>
                  <a:spcPts val="15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в вагонах КУПЕ по территории РФ в направлении «туда и обратно»</a:t>
              </a:r>
            </a:p>
          </p:txBody>
        </p:sp>
        <p:sp>
          <p:nvSpPr>
            <p:cNvPr id="61" name="Овал 60"/>
            <p:cNvSpPr/>
            <p:nvPr/>
          </p:nvSpPr>
          <p:spPr>
            <a:xfrm flipV="1">
              <a:off x="663732" y="2404085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3732" y="3244312"/>
            <a:ext cx="3603468" cy="812274"/>
            <a:chOff x="663732" y="3169799"/>
            <a:chExt cx="3603468" cy="812274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909771" y="3169799"/>
              <a:ext cx="3357429" cy="812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Ф.11. </a:t>
              </a: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Проезд в пригородном сообщении на суммарное расстояние в двух направлениях до 200 км от места жительства</a:t>
              </a:r>
            </a:p>
          </p:txBody>
        </p:sp>
        <p:sp>
          <p:nvSpPr>
            <p:cNvPr id="67" name="Овал 66"/>
            <p:cNvSpPr/>
            <p:nvPr/>
          </p:nvSpPr>
          <p:spPr>
            <a:xfrm flipV="1">
              <a:off x="663732" y="3224107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63732" y="4265369"/>
            <a:ext cx="4000437" cy="451406"/>
            <a:chOff x="663731" y="3793947"/>
            <a:chExt cx="5307628" cy="451406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909771" y="3793947"/>
              <a:ext cx="5061588" cy="4514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Ф.4-У. </a:t>
              </a: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Проезд от места жительства</a:t>
              </a:r>
              <a:b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к месту учебы</a:t>
              </a:r>
            </a:p>
          </p:txBody>
        </p:sp>
        <p:sp>
          <p:nvSpPr>
            <p:cNvPr id="71" name="Овал 70"/>
            <p:cNvSpPr/>
            <p:nvPr/>
          </p:nvSpPr>
          <p:spPr>
            <a:xfrm flipV="1">
              <a:off x="663731" y="3831917"/>
              <a:ext cx="238817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663732" y="4925558"/>
            <a:ext cx="3672549" cy="632737"/>
            <a:chOff x="4755081" y="2783984"/>
            <a:chExt cx="3672549" cy="632737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5001119" y="2783984"/>
              <a:ext cx="3426511" cy="632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Ф.4. </a:t>
              </a: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От места жительства к месту основной работы </a:t>
              </a:r>
            </a:p>
            <a:p>
              <a:pPr>
                <a:lnSpc>
                  <a:spcPts val="14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в направлении «туда и обратно» </a:t>
              </a:r>
            </a:p>
          </p:txBody>
        </p:sp>
        <p:sp>
          <p:nvSpPr>
            <p:cNvPr id="74" name="Овал 73"/>
            <p:cNvSpPr/>
            <p:nvPr/>
          </p:nvSpPr>
          <p:spPr>
            <a:xfrm flipV="1">
              <a:off x="4755081" y="2821954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63732" y="5767077"/>
            <a:ext cx="2742618" cy="451406"/>
            <a:chOff x="663732" y="5401315"/>
            <a:chExt cx="2742618" cy="451406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909772" y="5401315"/>
              <a:ext cx="2496578" cy="4514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Ф.4-Д. </a:t>
              </a:r>
              <a:r>
                <a:rPr lang="ru-RU" sz="1600" dirty="0">
                  <a:solidFill>
                    <a:schemeClr val="bg1"/>
                  </a:solidFill>
                  <a:latin typeface="FSRailway Bold Oblique "/>
                  <a:ea typeface="Verdana" panose="020B0604030504040204" pitchFamily="34" charset="0"/>
                  <a:cs typeface="Verdana" panose="020B0604030504040204" pitchFamily="34" charset="0"/>
                </a:rPr>
                <a:t>Проезд на медицинские осмотры</a:t>
              </a:r>
            </a:p>
          </p:txBody>
        </p:sp>
        <p:sp>
          <p:nvSpPr>
            <p:cNvPr id="77" name="Овал 76"/>
            <p:cNvSpPr/>
            <p:nvPr/>
          </p:nvSpPr>
          <p:spPr>
            <a:xfrm flipV="1">
              <a:off x="663732" y="5439285"/>
              <a:ext cx="180000" cy="1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661577" y="1365044"/>
            <a:ext cx="5303170" cy="1804679"/>
            <a:chOff x="6763948" y="1365044"/>
            <a:chExt cx="5303170" cy="1804679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63948" y="1365044"/>
              <a:ext cx="1637714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ПРИ УХОДЕ В ОТПУСК</a:t>
              </a:r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98851" y="1846284"/>
              <a:ext cx="18244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После 6 мес. непрерывной работы,</a:t>
              </a:r>
            </a:p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1 раз в год </a:t>
              </a:r>
            </a:p>
            <a:p>
              <a:pPr>
                <a:lnSpc>
                  <a:spcPts val="1200"/>
                </a:lnSpc>
              </a:pPr>
              <a:r>
                <a:rPr lang="ru-RU" altLang="ru-RU" sz="1200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40% должностного оклада </a:t>
              </a:r>
              <a:r>
                <a:rPr lang="ru-RU" alt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	    (месячной тарифной ставки)</a:t>
              </a:r>
            </a:p>
            <a:p>
              <a:pPr>
                <a:lnSpc>
                  <a:spcPts val="1200"/>
                </a:lnSpc>
              </a:pPr>
              <a:endParaRPr lang="ru-RU" sz="1200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493473" y="1365044"/>
              <a:ext cx="2573645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ЗА ПРЕДАННОСТЬ КОМПАНИИ</a:t>
              </a: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28377" y="1899996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400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стаж</a:t>
              </a: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10451399" y="1785696"/>
              <a:ext cx="11945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кол-во окладов</a:t>
              </a: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10959" y="2146217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3 года</a:t>
              </a: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10560435" y="2146217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10959" y="2383175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5 лет</a:t>
              </a: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10560435" y="2383175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10959" y="2620133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10 лет</a:t>
              </a: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10560435" y="2620133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10959" y="2857091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15 лет</a:t>
              </a: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10560435" y="2857091"/>
              <a:ext cx="8094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5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61577" y="3202147"/>
            <a:ext cx="4956416" cy="3033985"/>
            <a:chOff x="6763948" y="3392647"/>
            <a:chExt cx="4956416" cy="3033985"/>
          </a:xfrm>
        </p:grpSpPr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63948" y="3392647"/>
              <a:ext cx="1999052" cy="913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ВЫПЛАТЫ, СВЯЗАННЫЕ </a:t>
              </a:r>
            </a:p>
            <a:p>
              <a:pPr>
                <a:lnSpc>
                  <a:spcPts val="1600"/>
                </a:lnSpc>
              </a:pPr>
              <a:r>
                <a:rPr lang="ru-RU" sz="1400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С МАТЕРИНСТВОМ  И ДЕТСТВОМ</a:t>
              </a: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67937" y="3799142"/>
              <a:ext cx="2152427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СОЗДАНИЕ СЕМЬИ 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73213" y="4312570"/>
              <a:ext cx="256184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При рождении ребенка, </a:t>
              </a:r>
            </a:p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пособие по уходу за ребенком </a:t>
              </a:r>
            </a:p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до 3 лет, компенсация затрат </a:t>
              </a:r>
            </a:p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на ведомственные сад и школу-интернат ОАО «РЖД»</a:t>
              </a: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528377" y="6026522"/>
              <a:ext cx="19641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От 1 до 6 окладов в зависимости от стажа</a:t>
              </a:r>
            </a:p>
          </p:txBody>
        </p:sp>
      </p:grpSp>
      <p:sp>
        <p:nvSpPr>
          <p:cNvPr id="16" name="Овал 15"/>
          <p:cNvSpPr/>
          <p:nvPr/>
        </p:nvSpPr>
        <p:spPr>
          <a:xfrm>
            <a:off x="3441253" y="5359143"/>
            <a:ext cx="3747415" cy="271816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9" name="Группа 78"/>
          <p:cNvGrpSpPr/>
          <p:nvPr/>
        </p:nvGrpSpPr>
        <p:grpSpPr>
          <a:xfrm>
            <a:off x="4567999" y="4325960"/>
            <a:ext cx="1033815" cy="1497250"/>
            <a:chOff x="5431149" y="5195447"/>
            <a:chExt cx="552450" cy="800100"/>
          </a:xfrm>
          <a:solidFill>
            <a:schemeClr val="bg1"/>
          </a:solidFill>
        </p:grpSpPr>
        <p:sp>
          <p:nvSpPr>
            <p:cNvPr id="80" name="Freeform 75"/>
            <p:cNvSpPr>
              <a:spLocks noEditPoints="1"/>
            </p:cNvSpPr>
            <p:nvPr/>
          </p:nvSpPr>
          <p:spPr bwMode="auto">
            <a:xfrm>
              <a:off x="5431149" y="5195447"/>
              <a:ext cx="552450" cy="752475"/>
            </a:xfrm>
            <a:custGeom>
              <a:avLst/>
              <a:gdLst>
                <a:gd name="T0" fmla="*/ 80 w 160"/>
                <a:gd name="T1" fmla="*/ 218 h 218"/>
                <a:gd name="T2" fmla="*/ 77 w 160"/>
                <a:gd name="T3" fmla="*/ 215 h 218"/>
                <a:gd name="T4" fmla="*/ 0 w 160"/>
                <a:gd name="T5" fmla="*/ 80 h 218"/>
                <a:gd name="T6" fmla="*/ 80 w 160"/>
                <a:gd name="T7" fmla="*/ 0 h 218"/>
                <a:gd name="T8" fmla="*/ 160 w 160"/>
                <a:gd name="T9" fmla="*/ 80 h 218"/>
                <a:gd name="T10" fmla="*/ 83 w 160"/>
                <a:gd name="T11" fmla="*/ 215 h 218"/>
                <a:gd name="T12" fmla="*/ 80 w 160"/>
                <a:gd name="T13" fmla="*/ 218 h 218"/>
                <a:gd name="T14" fmla="*/ 80 w 160"/>
                <a:gd name="T15" fmla="*/ 8 h 218"/>
                <a:gd name="T16" fmla="*/ 8 w 160"/>
                <a:gd name="T17" fmla="*/ 80 h 218"/>
                <a:gd name="T18" fmla="*/ 80 w 160"/>
                <a:gd name="T19" fmla="*/ 206 h 218"/>
                <a:gd name="T20" fmla="*/ 152 w 160"/>
                <a:gd name="T21" fmla="*/ 80 h 218"/>
                <a:gd name="T22" fmla="*/ 80 w 160"/>
                <a:gd name="T23" fmla="*/ 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218">
                  <a:moveTo>
                    <a:pt x="80" y="218"/>
                  </a:moveTo>
                  <a:cubicBezTo>
                    <a:pt x="77" y="215"/>
                    <a:pt x="77" y="215"/>
                    <a:pt x="77" y="215"/>
                  </a:cubicBezTo>
                  <a:cubicBezTo>
                    <a:pt x="74" y="212"/>
                    <a:pt x="0" y="137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ubicBezTo>
                    <a:pt x="160" y="137"/>
                    <a:pt x="86" y="212"/>
                    <a:pt x="83" y="215"/>
                  </a:cubicBezTo>
                  <a:lnTo>
                    <a:pt x="80" y="218"/>
                  </a:lnTo>
                  <a:close/>
                  <a:moveTo>
                    <a:pt x="80" y="8"/>
                  </a:moveTo>
                  <a:cubicBezTo>
                    <a:pt x="40" y="8"/>
                    <a:pt x="8" y="40"/>
                    <a:pt x="8" y="80"/>
                  </a:cubicBezTo>
                  <a:cubicBezTo>
                    <a:pt x="8" y="128"/>
                    <a:pt x="66" y="192"/>
                    <a:pt x="80" y="206"/>
                  </a:cubicBezTo>
                  <a:cubicBezTo>
                    <a:pt x="94" y="192"/>
                    <a:pt x="152" y="128"/>
                    <a:pt x="152" y="80"/>
                  </a:cubicBezTo>
                  <a:cubicBezTo>
                    <a:pt x="152" y="40"/>
                    <a:pt x="120" y="8"/>
                    <a:pt x="8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5583549" y="5898709"/>
              <a:ext cx="247650" cy="96838"/>
            </a:xfrm>
            <a:custGeom>
              <a:avLst/>
              <a:gdLst>
                <a:gd name="T0" fmla="*/ 36 w 72"/>
                <a:gd name="T1" fmla="*/ 28 h 28"/>
                <a:gd name="T2" fmla="*/ 0 w 72"/>
                <a:gd name="T3" fmla="*/ 12 h 28"/>
                <a:gd name="T4" fmla="*/ 10 w 72"/>
                <a:gd name="T5" fmla="*/ 0 h 28"/>
                <a:gd name="T6" fmla="*/ 14 w 72"/>
                <a:gd name="T7" fmla="*/ 8 h 28"/>
                <a:gd name="T8" fmla="*/ 8 w 72"/>
                <a:gd name="T9" fmla="*/ 12 h 28"/>
                <a:gd name="T10" fmla="*/ 36 w 72"/>
                <a:gd name="T11" fmla="*/ 20 h 28"/>
                <a:gd name="T12" fmla="*/ 64 w 72"/>
                <a:gd name="T13" fmla="*/ 12 h 28"/>
                <a:gd name="T14" fmla="*/ 58 w 72"/>
                <a:gd name="T15" fmla="*/ 8 h 28"/>
                <a:gd name="T16" fmla="*/ 62 w 72"/>
                <a:gd name="T17" fmla="*/ 0 h 28"/>
                <a:gd name="T18" fmla="*/ 72 w 72"/>
                <a:gd name="T19" fmla="*/ 12 h 28"/>
                <a:gd name="T20" fmla="*/ 36 w 7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8">
                  <a:moveTo>
                    <a:pt x="36" y="28"/>
                  </a:moveTo>
                  <a:cubicBezTo>
                    <a:pt x="18" y="28"/>
                    <a:pt x="0" y="23"/>
                    <a:pt x="0" y="12"/>
                  </a:cubicBezTo>
                  <a:cubicBezTo>
                    <a:pt x="0" y="9"/>
                    <a:pt x="2" y="4"/>
                    <a:pt x="1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0" y="9"/>
                    <a:pt x="8" y="11"/>
                    <a:pt x="8" y="12"/>
                  </a:cubicBezTo>
                  <a:cubicBezTo>
                    <a:pt x="8" y="14"/>
                    <a:pt x="18" y="20"/>
                    <a:pt x="36" y="20"/>
                  </a:cubicBezTo>
                  <a:cubicBezTo>
                    <a:pt x="54" y="20"/>
                    <a:pt x="64" y="14"/>
                    <a:pt x="64" y="12"/>
                  </a:cubicBezTo>
                  <a:cubicBezTo>
                    <a:pt x="64" y="11"/>
                    <a:pt x="62" y="9"/>
                    <a:pt x="58" y="8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4"/>
                    <a:pt x="72" y="9"/>
                    <a:pt x="72" y="12"/>
                  </a:cubicBezTo>
                  <a:cubicBezTo>
                    <a:pt x="72" y="23"/>
                    <a:pt x="54" y="28"/>
                    <a:pt x="3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Freeform 78"/>
            <p:cNvSpPr>
              <a:spLocks noEditPoints="1"/>
            </p:cNvSpPr>
            <p:nvPr/>
          </p:nvSpPr>
          <p:spPr bwMode="auto">
            <a:xfrm>
              <a:off x="5513699" y="5277997"/>
              <a:ext cx="387350" cy="387350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112 w 112"/>
                <a:gd name="T7" fmla="*/ 56 h 112"/>
                <a:gd name="T8" fmla="*/ 56 w 112"/>
                <a:gd name="T9" fmla="*/ 112 h 112"/>
                <a:gd name="T10" fmla="*/ 56 w 112"/>
                <a:gd name="T11" fmla="*/ 8 h 112"/>
                <a:gd name="T12" fmla="*/ 8 w 112"/>
                <a:gd name="T13" fmla="*/ 56 h 112"/>
                <a:gd name="T14" fmla="*/ 56 w 112"/>
                <a:gd name="T15" fmla="*/ 104 h 112"/>
                <a:gd name="T16" fmla="*/ 104 w 112"/>
                <a:gd name="T17" fmla="*/ 56 h 112"/>
                <a:gd name="T18" fmla="*/ 56 w 112"/>
                <a:gd name="T19" fmla="*/ 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  <a:moveTo>
                    <a:pt x="56" y="8"/>
                  </a:move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04" y="30"/>
                    <a:pt x="82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Freeform 79"/>
            <p:cNvSpPr>
              <a:spLocks noEditPoints="1"/>
            </p:cNvSpPr>
            <p:nvPr/>
          </p:nvSpPr>
          <p:spPr bwMode="auto">
            <a:xfrm>
              <a:off x="5639111" y="5401822"/>
              <a:ext cx="138113" cy="13811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61577" y="5128567"/>
            <a:ext cx="5199451" cy="1230073"/>
            <a:chOff x="6763948" y="4910843"/>
            <a:chExt cx="5199451" cy="1230073"/>
          </a:xfrm>
        </p:grpSpPr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63948" y="4910843"/>
              <a:ext cx="18593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СЛОЖНАЯ ЖИЗНЕННАЯ СИТУАЦИЯ</a:t>
              </a: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9493473" y="4910843"/>
              <a:ext cx="24699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В СВЯЗИ </a:t>
              </a:r>
            </a:p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С ВЫХОДОМ </a:t>
              </a:r>
            </a:p>
            <a:p>
              <a:pPr>
                <a:lnSpc>
                  <a:spcPts val="1600"/>
                </a:lnSpc>
              </a:pP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НА ПЕНСИЮ </a:t>
              </a: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xmlns="" id="{0DB5AA29-A59A-4895-893D-7999FB7A953E}"/>
                </a:ext>
              </a:extLst>
            </p:cNvPr>
            <p:cNvSpPr/>
            <p:nvPr/>
          </p:nvSpPr>
          <p:spPr>
            <a:xfrm>
              <a:off x="6798851" y="5586918"/>
              <a:ext cx="21927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>
                  <a:solidFill>
                    <a:schemeClr val="accent6">
                      <a:lumMod val="50000"/>
                    </a:schemeClr>
                  </a:solidFill>
                  <a:latin typeface="FSRailway Bold Oblique "/>
                  <a:ea typeface="Verdana" panose="020B0604030504040204" pitchFamily="34" charset="0"/>
                </a:rPr>
                <a:t>на дорогостоящее лечение, в случае ЧС (затопление, пожар)</a:t>
              </a:r>
            </a:p>
          </p:txBody>
        </p:sp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1861029" y="684613"/>
            <a:ext cx="330972" cy="2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rPr>
              <a:t>*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9411524" y="3071035"/>
            <a:ext cx="809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rPr>
              <a:t>15 лет +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0458063" y="3085676"/>
            <a:ext cx="1506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rPr>
              <a:t>5 за каждые 5 лет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0" y="-77273"/>
            <a:ext cx="12192000" cy="461516"/>
            <a:chOff x="0" y="-77273"/>
            <a:chExt cx="12192000" cy="461516"/>
          </a:xfrm>
        </p:grpSpPr>
        <p:graphicFrame>
          <p:nvGraphicFramePr>
            <p:cNvPr id="94" name="Объект 93">
              <a:extLst>
                <a:ext uri="{FF2B5EF4-FFF2-40B4-BE49-F238E27FC236}">
                  <a16:creationId xmlns:a16="http://schemas.microsoft.com/office/drawing/2014/main" xmlns="" id="{C203C2C7-6C68-47BD-83B2-FADE0137ED3F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3"/>
              </p:custDataLst>
              <p:extLst>
                <p:ext uri="{D42A27DB-BD31-4B8C-83A1-F6EECF244321}">
                  <p14:modId xmlns:p14="http://schemas.microsoft.com/office/powerpoint/2010/main" xmlns="" val="229190922"/>
                </p:ext>
              </p:extLst>
            </p:nvPr>
          </p:nvGraphicFramePr>
          <p:xfrm>
            <a:off x="2118" y="2118"/>
            <a:ext cx="2117" cy="2117"/>
          </p:xfrm>
          <a:graphic>
            <a:graphicData uri="http://schemas.openxmlformats.org/presentationml/2006/ole">
              <p:oleObj spid="_x0000_s129287" name="Слайд think-cell" r:id="rId6" imgW="360" imgH="360" progId="">
                <p:embed/>
              </p:oleObj>
            </a:graphicData>
          </a:graphic>
        </p:graphicFrame>
        <p:sp>
          <p:nvSpPr>
            <p:cNvPr id="123" name="Прямоугольник 122"/>
            <p:cNvSpPr/>
            <p:nvPr/>
          </p:nvSpPr>
          <p:spPr>
            <a:xfrm>
              <a:off x="9168000" y="0"/>
              <a:ext cx="3024000" cy="103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0" y="0"/>
              <a:ext cx="3024000" cy="103851"/>
            </a:xfrm>
            <a:prstGeom prst="rect">
              <a:avLst/>
            </a:prstGeom>
            <a:solidFill>
              <a:srgbClr val="1FA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6117273" y="-77273"/>
              <a:ext cx="3060321" cy="461516"/>
              <a:chOff x="3055999" y="-77273"/>
              <a:chExt cx="3060321" cy="461516"/>
            </a:xfrm>
          </p:grpSpPr>
          <p:sp>
            <p:nvSpPr>
              <p:cNvPr id="127" name="Прямоугольник 126"/>
              <p:cNvSpPr/>
              <p:nvPr/>
            </p:nvSpPr>
            <p:spPr>
              <a:xfrm>
                <a:off x="3055999" y="0"/>
                <a:ext cx="3024000" cy="368700"/>
              </a:xfrm>
              <a:prstGeom prst="rect">
                <a:avLst/>
              </a:prstGeom>
              <a:solidFill>
                <a:srgbClr val="7CC26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861179" y="14911"/>
                <a:ext cx="2255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ЗАБОТА</a:t>
                </a:r>
                <a:endParaRPr lang="ru-RU" sz="1200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519977" y="-77273"/>
                <a:ext cx="365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xmlns="" id="{7F1053A5-9F85-4A4A-B564-9B7CEA8B9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48015" y="13252"/>
                <a:ext cx="379954" cy="346098"/>
              </a:xfrm>
              <a:prstGeom prst="rect">
                <a:avLst/>
              </a:prstGeom>
            </p:spPr>
          </p:pic>
        </p:grpSp>
        <p:sp>
          <p:nvSpPr>
            <p:cNvPr id="126" name="Прямоугольник 125"/>
            <p:cNvSpPr/>
            <p:nvPr/>
          </p:nvSpPr>
          <p:spPr>
            <a:xfrm>
              <a:off x="3053839" y="-4340"/>
              <a:ext cx="3024000" cy="103851"/>
            </a:xfrm>
            <a:prstGeom prst="rect">
              <a:avLst/>
            </a:prstGeom>
            <a:solidFill>
              <a:srgbClr val="F37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9464215" y="4176943"/>
            <a:ext cx="25618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rPr>
              <a:t>выплата 5 000,00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163888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Прямая соединительная линия 145"/>
          <p:cNvCxnSpPr/>
          <p:nvPr>
            <p:custDataLst>
              <p:tags r:id="rId2"/>
            </p:custDataLst>
          </p:nvPr>
        </p:nvCxnSpPr>
        <p:spPr bwMode="auto">
          <a:xfrm>
            <a:off x="6673221" y="5540697"/>
            <a:ext cx="12177" cy="49314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C203C2C7-6C68-47BD-83B2-FADE0137ED3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p:oleObj spid="_x0000_s218154" name="Слайд think-cell" r:id="rId12" imgW="360" imgH="360" progId="">
              <p:embed/>
            </p:oleObj>
          </a:graphicData>
        </a:graphic>
      </p:graphicFrame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F9715306-7344-A541-B482-F256C351DB64}"/>
              </a:ext>
            </a:extLst>
          </p:cNvPr>
          <p:cNvSpPr txBox="1">
            <a:spLocks/>
          </p:cNvSpPr>
          <p:nvPr/>
        </p:nvSpPr>
        <p:spPr>
          <a:xfrm>
            <a:off x="525697" y="700771"/>
            <a:ext cx="4986104" cy="5485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ru-RU" sz="3600" b="1" dirty="0">
                <a:solidFill>
                  <a:schemeClr val="bg1"/>
                </a:solidFill>
                <a:latin typeface="FSRAILWAYBold"/>
                <a:ea typeface="Verdana" panose="020B0604030504040204" pitchFamily="34" charset="0"/>
                <a:cs typeface="Verdana" panose="020B0604030504040204" pitchFamily="34" charset="0"/>
              </a:rPr>
              <a:t>Бесплатный проезд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546009" y="1463257"/>
            <a:ext cx="341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Транспортное требование на железнодорожный транспорт</a:t>
            </a:r>
          </a:p>
        </p:txBody>
      </p:sp>
      <p:grpSp>
        <p:nvGrpSpPr>
          <p:cNvPr id="33" name="Group 450"/>
          <p:cNvGrpSpPr/>
          <p:nvPr/>
        </p:nvGrpSpPr>
        <p:grpSpPr>
          <a:xfrm>
            <a:off x="663732" y="1427378"/>
            <a:ext cx="727319" cy="732468"/>
            <a:chOff x="501651" y="922338"/>
            <a:chExt cx="896938" cy="903287"/>
          </a:xfrm>
          <a:solidFill>
            <a:schemeClr val="bg1"/>
          </a:solidFill>
        </p:grpSpPr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595313" y="922338"/>
              <a:ext cx="708025" cy="668338"/>
            </a:xfrm>
            <a:custGeom>
              <a:avLst/>
              <a:gdLst>
                <a:gd name="T0" fmla="*/ 18 w 450"/>
                <a:gd name="T1" fmla="*/ 424 h 424"/>
                <a:gd name="T2" fmla="*/ 0 w 450"/>
                <a:gd name="T3" fmla="*/ 406 h 424"/>
                <a:gd name="T4" fmla="*/ 0 w 450"/>
                <a:gd name="T5" fmla="*/ 406 h 424"/>
                <a:gd name="T6" fmla="*/ 0 w 450"/>
                <a:gd name="T7" fmla="*/ 406 h 424"/>
                <a:gd name="T8" fmla="*/ 0 w 450"/>
                <a:gd name="T9" fmla="*/ 406 h 424"/>
                <a:gd name="T10" fmla="*/ 0 w 450"/>
                <a:gd name="T11" fmla="*/ 74 h 424"/>
                <a:gd name="T12" fmla="*/ 0 w 450"/>
                <a:gd name="T13" fmla="*/ 74 h 424"/>
                <a:gd name="T14" fmla="*/ 14 w 450"/>
                <a:gd name="T15" fmla="*/ 52 h 424"/>
                <a:gd name="T16" fmla="*/ 14 w 450"/>
                <a:gd name="T17" fmla="*/ 52 h 424"/>
                <a:gd name="T18" fmla="*/ 225 w 450"/>
                <a:gd name="T19" fmla="*/ 0 h 424"/>
                <a:gd name="T20" fmla="*/ 225 w 450"/>
                <a:gd name="T21" fmla="*/ 0 h 424"/>
                <a:gd name="T22" fmla="*/ 436 w 450"/>
                <a:gd name="T23" fmla="*/ 52 h 424"/>
                <a:gd name="T24" fmla="*/ 436 w 450"/>
                <a:gd name="T25" fmla="*/ 52 h 424"/>
                <a:gd name="T26" fmla="*/ 450 w 450"/>
                <a:gd name="T27" fmla="*/ 74 h 424"/>
                <a:gd name="T28" fmla="*/ 450 w 450"/>
                <a:gd name="T29" fmla="*/ 74 h 424"/>
                <a:gd name="T30" fmla="*/ 450 w 450"/>
                <a:gd name="T31" fmla="*/ 406 h 424"/>
                <a:gd name="T32" fmla="*/ 450 w 450"/>
                <a:gd name="T33" fmla="*/ 406 h 424"/>
                <a:gd name="T34" fmla="*/ 432 w 450"/>
                <a:gd name="T35" fmla="*/ 424 h 424"/>
                <a:gd name="T36" fmla="*/ 432 w 450"/>
                <a:gd name="T37" fmla="*/ 424 h 424"/>
                <a:gd name="T38" fmla="*/ 18 w 450"/>
                <a:gd name="T39" fmla="*/ 424 h 424"/>
                <a:gd name="T40" fmla="*/ 18 w 450"/>
                <a:gd name="T41" fmla="*/ 410 h 424"/>
                <a:gd name="T42" fmla="*/ 432 w 450"/>
                <a:gd name="T43" fmla="*/ 410 h 424"/>
                <a:gd name="T44" fmla="*/ 432 w 450"/>
                <a:gd name="T45" fmla="*/ 410 h 424"/>
                <a:gd name="T46" fmla="*/ 436 w 450"/>
                <a:gd name="T47" fmla="*/ 406 h 424"/>
                <a:gd name="T48" fmla="*/ 436 w 450"/>
                <a:gd name="T49" fmla="*/ 406 h 424"/>
                <a:gd name="T50" fmla="*/ 436 w 450"/>
                <a:gd name="T51" fmla="*/ 74 h 424"/>
                <a:gd name="T52" fmla="*/ 436 w 450"/>
                <a:gd name="T53" fmla="*/ 74 h 424"/>
                <a:gd name="T54" fmla="*/ 429 w 450"/>
                <a:gd name="T55" fmla="*/ 64 h 424"/>
                <a:gd name="T56" fmla="*/ 429 w 450"/>
                <a:gd name="T57" fmla="*/ 64 h 424"/>
                <a:gd name="T58" fmla="*/ 225 w 450"/>
                <a:gd name="T59" fmla="*/ 14 h 424"/>
                <a:gd name="T60" fmla="*/ 225 w 450"/>
                <a:gd name="T61" fmla="*/ 14 h 424"/>
                <a:gd name="T62" fmla="*/ 21 w 450"/>
                <a:gd name="T63" fmla="*/ 64 h 424"/>
                <a:gd name="T64" fmla="*/ 21 w 450"/>
                <a:gd name="T65" fmla="*/ 64 h 424"/>
                <a:gd name="T66" fmla="*/ 14 w 450"/>
                <a:gd name="T67" fmla="*/ 74 h 424"/>
                <a:gd name="T68" fmla="*/ 14 w 450"/>
                <a:gd name="T69" fmla="*/ 74 h 424"/>
                <a:gd name="T70" fmla="*/ 14 w 450"/>
                <a:gd name="T71" fmla="*/ 406 h 424"/>
                <a:gd name="T72" fmla="*/ 14 w 450"/>
                <a:gd name="T73" fmla="*/ 406 h 424"/>
                <a:gd name="T74" fmla="*/ 14 w 450"/>
                <a:gd name="T75" fmla="*/ 406 h 424"/>
                <a:gd name="T76" fmla="*/ 18 w 450"/>
                <a:gd name="T77" fmla="*/ 410 h 424"/>
                <a:gd name="T78" fmla="*/ 450 w 450"/>
                <a:gd name="T79" fmla="*/ 405 h 424"/>
                <a:gd name="T80" fmla="*/ 450 w 450"/>
                <a:gd name="T81" fmla="*/ 404 h 424"/>
                <a:gd name="T82" fmla="*/ 450 w 450"/>
                <a:gd name="T83" fmla="*/ 404 h 424"/>
                <a:gd name="T84" fmla="*/ 450 w 450"/>
                <a:gd name="T85" fmla="*/ 405 h 424"/>
                <a:gd name="T86" fmla="*/ 449 w 450"/>
                <a:gd name="T87" fmla="*/ 403 h 424"/>
                <a:gd name="T88" fmla="*/ 448 w 450"/>
                <a:gd name="T89" fmla="*/ 401 h 424"/>
                <a:gd name="T90" fmla="*/ 448 w 450"/>
                <a:gd name="T91" fmla="*/ 401 h 424"/>
                <a:gd name="T92" fmla="*/ 449 w 450"/>
                <a:gd name="T93" fmla="*/ 403 h 424"/>
                <a:gd name="T94" fmla="*/ 440 w 450"/>
                <a:gd name="T95" fmla="*/ 400 h 424"/>
                <a:gd name="T96" fmla="*/ 438 w 450"/>
                <a:gd name="T97" fmla="*/ 401 h 424"/>
                <a:gd name="T98" fmla="*/ 438 w 450"/>
                <a:gd name="T99" fmla="*/ 401 h 424"/>
                <a:gd name="T100" fmla="*/ 442 w 450"/>
                <a:gd name="T101" fmla="*/ 399 h 424"/>
                <a:gd name="T102" fmla="*/ 442 w 450"/>
                <a:gd name="T103" fmla="*/ 399 h 424"/>
                <a:gd name="T104" fmla="*/ 440 w 450"/>
                <a:gd name="T105" fmla="*/ 400 h 424"/>
                <a:gd name="T106" fmla="*/ 445 w 450"/>
                <a:gd name="T107" fmla="*/ 399 h 424"/>
                <a:gd name="T108" fmla="*/ 443 w 450"/>
                <a:gd name="T109" fmla="*/ 399 h 424"/>
                <a:gd name="T110" fmla="*/ 443 w 450"/>
                <a:gd name="T111" fmla="*/ 399 h 424"/>
                <a:gd name="T112" fmla="*/ 445 w 450"/>
                <a:gd name="T113" fmla="*/ 39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0" h="424">
                  <a:moveTo>
                    <a:pt x="18" y="424"/>
                  </a:moveTo>
                  <a:cubicBezTo>
                    <a:pt x="9" y="424"/>
                    <a:pt x="1" y="41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295"/>
                    <a:pt x="0" y="185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" y="65"/>
                    <a:pt x="6" y="56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81" y="17"/>
                    <a:pt x="153" y="0"/>
                    <a:pt x="225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97" y="0"/>
                    <a:pt x="370" y="17"/>
                    <a:pt x="436" y="52"/>
                  </a:cubicBezTo>
                  <a:cubicBezTo>
                    <a:pt x="436" y="52"/>
                    <a:pt x="436" y="52"/>
                    <a:pt x="436" y="52"/>
                  </a:cubicBezTo>
                  <a:cubicBezTo>
                    <a:pt x="444" y="56"/>
                    <a:pt x="449" y="65"/>
                    <a:pt x="450" y="74"/>
                  </a:cubicBezTo>
                  <a:cubicBezTo>
                    <a:pt x="450" y="74"/>
                    <a:pt x="450" y="74"/>
                    <a:pt x="450" y="74"/>
                  </a:cubicBezTo>
                  <a:cubicBezTo>
                    <a:pt x="450" y="185"/>
                    <a:pt x="450" y="295"/>
                    <a:pt x="450" y="406"/>
                  </a:cubicBezTo>
                  <a:cubicBezTo>
                    <a:pt x="450" y="406"/>
                    <a:pt x="450" y="406"/>
                    <a:pt x="450" y="406"/>
                  </a:cubicBezTo>
                  <a:cubicBezTo>
                    <a:pt x="450" y="416"/>
                    <a:pt x="442" y="424"/>
                    <a:pt x="432" y="424"/>
                  </a:cubicBezTo>
                  <a:cubicBezTo>
                    <a:pt x="432" y="424"/>
                    <a:pt x="432" y="424"/>
                    <a:pt x="432" y="424"/>
                  </a:cubicBezTo>
                  <a:cubicBezTo>
                    <a:pt x="294" y="424"/>
                    <a:pt x="156" y="424"/>
                    <a:pt x="18" y="424"/>
                  </a:cubicBezTo>
                  <a:close/>
                  <a:moveTo>
                    <a:pt x="18" y="410"/>
                  </a:moveTo>
                  <a:cubicBezTo>
                    <a:pt x="156" y="410"/>
                    <a:pt x="294" y="410"/>
                    <a:pt x="432" y="410"/>
                  </a:cubicBezTo>
                  <a:cubicBezTo>
                    <a:pt x="432" y="410"/>
                    <a:pt x="432" y="410"/>
                    <a:pt x="432" y="410"/>
                  </a:cubicBezTo>
                  <a:cubicBezTo>
                    <a:pt x="434" y="410"/>
                    <a:pt x="436" y="408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295"/>
                    <a:pt x="436" y="185"/>
                    <a:pt x="436" y="74"/>
                  </a:cubicBezTo>
                  <a:cubicBezTo>
                    <a:pt x="436" y="74"/>
                    <a:pt x="436" y="74"/>
                    <a:pt x="436" y="74"/>
                  </a:cubicBezTo>
                  <a:cubicBezTo>
                    <a:pt x="436" y="71"/>
                    <a:pt x="432" y="65"/>
                    <a:pt x="429" y="64"/>
                  </a:cubicBezTo>
                  <a:cubicBezTo>
                    <a:pt x="429" y="64"/>
                    <a:pt x="429" y="64"/>
                    <a:pt x="429" y="64"/>
                  </a:cubicBezTo>
                  <a:cubicBezTo>
                    <a:pt x="365" y="31"/>
                    <a:pt x="295" y="14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155" y="14"/>
                    <a:pt x="85" y="31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18" y="65"/>
                    <a:pt x="14" y="71"/>
                    <a:pt x="14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185"/>
                    <a:pt x="14" y="295"/>
                    <a:pt x="14" y="406"/>
                  </a:cubicBezTo>
                  <a:cubicBezTo>
                    <a:pt x="14" y="406"/>
                    <a:pt x="14" y="406"/>
                    <a:pt x="14" y="406"/>
                  </a:cubicBezTo>
                  <a:cubicBezTo>
                    <a:pt x="14" y="406"/>
                    <a:pt x="14" y="406"/>
                    <a:pt x="14" y="406"/>
                  </a:cubicBezTo>
                  <a:cubicBezTo>
                    <a:pt x="14" y="408"/>
                    <a:pt x="16" y="410"/>
                    <a:pt x="18" y="410"/>
                  </a:cubicBezTo>
                  <a:close/>
                  <a:moveTo>
                    <a:pt x="450" y="405"/>
                  </a:moveTo>
                  <a:cubicBezTo>
                    <a:pt x="450" y="405"/>
                    <a:pt x="450" y="405"/>
                    <a:pt x="450" y="404"/>
                  </a:cubicBezTo>
                  <a:cubicBezTo>
                    <a:pt x="450" y="404"/>
                    <a:pt x="450" y="404"/>
                    <a:pt x="450" y="404"/>
                  </a:cubicBezTo>
                  <a:cubicBezTo>
                    <a:pt x="450" y="405"/>
                    <a:pt x="450" y="405"/>
                    <a:pt x="450" y="405"/>
                  </a:cubicBezTo>
                  <a:close/>
                  <a:moveTo>
                    <a:pt x="449" y="403"/>
                  </a:moveTo>
                  <a:cubicBezTo>
                    <a:pt x="449" y="402"/>
                    <a:pt x="448" y="402"/>
                    <a:pt x="448" y="401"/>
                  </a:cubicBezTo>
                  <a:cubicBezTo>
                    <a:pt x="448" y="401"/>
                    <a:pt x="448" y="401"/>
                    <a:pt x="448" y="401"/>
                  </a:cubicBezTo>
                  <a:cubicBezTo>
                    <a:pt x="448" y="402"/>
                    <a:pt x="449" y="402"/>
                    <a:pt x="449" y="403"/>
                  </a:cubicBezTo>
                  <a:close/>
                  <a:moveTo>
                    <a:pt x="440" y="400"/>
                  </a:moveTo>
                  <a:cubicBezTo>
                    <a:pt x="439" y="400"/>
                    <a:pt x="438" y="400"/>
                    <a:pt x="438" y="401"/>
                  </a:cubicBezTo>
                  <a:cubicBezTo>
                    <a:pt x="438" y="401"/>
                    <a:pt x="438" y="401"/>
                    <a:pt x="438" y="401"/>
                  </a:cubicBezTo>
                  <a:cubicBezTo>
                    <a:pt x="439" y="400"/>
                    <a:pt x="441" y="399"/>
                    <a:pt x="442" y="399"/>
                  </a:cubicBezTo>
                  <a:cubicBezTo>
                    <a:pt x="442" y="399"/>
                    <a:pt x="442" y="399"/>
                    <a:pt x="442" y="399"/>
                  </a:cubicBezTo>
                  <a:cubicBezTo>
                    <a:pt x="441" y="399"/>
                    <a:pt x="440" y="399"/>
                    <a:pt x="440" y="400"/>
                  </a:cubicBezTo>
                  <a:close/>
                  <a:moveTo>
                    <a:pt x="445" y="399"/>
                  </a:moveTo>
                  <a:cubicBezTo>
                    <a:pt x="445" y="399"/>
                    <a:pt x="444" y="399"/>
                    <a:pt x="443" y="399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44" y="399"/>
                    <a:pt x="445" y="399"/>
                    <a:pt x="445" y="3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19"/>
            <p:cNvSpPr>
              <a:spLocks noEditPoints="1"/>
            </p:cNvSpPr>
            <p:nvPr/>
          </p:nvSpPr>
          <p:spPr bwMode="auto">
            <a:xfrm>
              <a:off x="650876" y="1055688"/>
              <a:ext cx="596900" cy="257175"/>
            </a:xfrm>
            <a:custGeom>
              <a:avLst/>
              <a:gdLst>
                <a:gd name="T0" fmla="*/ 0 w 376"/>
                <a:gd name="T1" fmla="*/ 162 h 162"/>
                <a:gd name="T2" fmla="*/ 0 w 376"/>
                <a:gd name="T3" fmla="*/ 0 h 162"/>
                <a:gd name="T4" fmla="*/ 376 w 376"/>
                <a:gd name="T5" fmla="*/ 0 h 162"/>
                <a:gd name="T6" fmla="*/ 376 w 376"/>
                <a:gd name="T7" fmla="*/ 155 h 162"/>
                <a:gd name="T8" fmla="*/ 376 w 376"/>
                <a:gd name="T9" fmla="*/ 162 h 162"/>
                <a:gd name="T10" fmla="*/ 0 w 376"/>
                <a:gd name="T11" fmla="*/ 162 h 162"/>
                <a:gd name="T12" fmla="*/ 0 w 376"/>
                <a:gd name="T13" fmla="*/ 162 h 162"/>
                <a:gd name="T14" fmla="*/ 369 w 376"/>
                <a:gd name="T15" fmla="*/ 155 h 162"/>
                <a:gd name="T16" fmla="*/ 369 w 376"/>
                <a:gd name="T17" fmla="*/ 148 h 162"/>
                <a:gd name="T18" fmla="*/ 369 w 376"/>
                <a:gd name="T19" fmla="*/ 155 h 162"/>
                <a:gd name="T20" fmla="*/ 369 w 376"/>
                <a:gd name="T21" fmla="*/ 155 h 162"/>
                <a:gd name="T22" fmla="*/ 14 w 376"/>
                <a:gd name="T23" fmla="*/ 148 h 162"/>
                <a:gd name="T24" fmla="*/ 362 w 376"/>
                <a:gd name="T25" fmla="*/ 148 h 162"/>
                <a:gd name="T26" fmla="*/ 362 w 376"/>
                <a:gd name="T27" fmla="*/ 14 h 162"/>
                <a:gd name="T28" fmla="*/ 14 w 376"/>
                <a:gd name="T29" fmla="*/ 14 h 162"/>
                <a:gd name="T30" fmla="*/ 14 w 376"/>
                <a:gd name="T31" fmla="*/ 148 h 162"/>
                <a:gd name="T32" fmla="*/ 14 w 376"/>
                <a:gd name="T33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6" h="162">
                  <a:moveTo>
                    <a:pt x="0" y="162"/>
                  </a:moveTo>
                  <a:lnTo>
                    <a:pt x="0" y="0"/>
                  </a:lnTo>
                  <a:lnTo>
                    <a:pt x="376" y="0"/>
                  </a:lnTo>
                  <a:lnTo>
                    <a:pt x="376" y="155"/>
                  </a:lnTo>
                  <a:lnTo>
                    <a:pt x="376" y="162"/>
                  </a:lnTo>
                  <a:lnTo>
                    <a:pt x="0" y="162"/>
                  </a:lnTo>
                  <a:lnTo>
                    <a:pt x="0" y="162"/>
                  </a:lnTo>
                  <a:close/>
                  <a:moveTo>
                    <a:pt x="369" y="155"/>
                  </a:moveTo>
                  <a:lnTo>
                    <a:pt x="369" y="148"/>
                  </a:lnTo>
                  <a:lnTo>
                    <a:pt x="369" y="155"/>
                  </a:lnTo>
                  <a:lnTo>
                    <a:pt x="369" y="155"/>
                  </a:lnTo>
                  <a:close/>
                  <a:moveTo>
                    <a:pt x="14" y="148"/>
                  </a:moveTo>
                  <a:lnTo>
                    <a:pt x="362" y="148"/>
                  </a:lnTo>
                  <a:lnTo>
                    <a:pt x="362" y="14"/>
                  </a:lnTo>
                  <a:lnTo>
                    <a:pt x="14" y="14"/>
                  </a:lnTo>
                  <a:lnTo>
                    <a:pt x="14" y="148"/>
                  </a:lnTo>
                  <a:lnTo>
                    <a:pt x="14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20"/>
            <p:cNvSpPr>
              <a:spLocks noEditPoints="1"/>
            </p:cNvSpPr>
            <p:nvPr/>
          </p:nvSpPr>
          <p:spPr bwMode="auto">
            <a:xfrm>
              <a:off x="906463" y="1055688"/>
              <a:ext cx="85725" cy="257175"/>
            </a:xfrm>
            <a:custGeom>
              <a:avLst/>
              <a:gdLst>
                <a:gd name="T0" fmla="*/ 0 w 54"/>
                <a:gd name="T1" fmla="*/ 162 h 162"/>
                <a:gd name="T2" fmla="*/ 0 w 54"/>
                <a:gd name="T3" fmla="*/ 7 h 162"/>
                <a:gd name="T4" fmla="*/ 0 w 54"/>
                <a:gd name="T5" fmla="*/ 0 h 162"/>
                <a:gd name="T6" fmla="*/ 54 w 54"/>
                <a:gd name="T7" fmla="*/ 0 h 162"/>
                <a:gd name="T8" fmla="*/ 54 w 54"/>
                <a:gd name="T9" fmla="*/ 162 h 162"/>
                <a:gd name="T10" fmla="*/ 0 w 54"/>
                <a:gd name="T11" fmla="*/ 162 h 162"/>
                <a:gd name="T12" fmla="*/ 0 w 54"/>
                <a:gd name="T13" fmla="*/ 162 h 162"/>
                <a:gd name="T14" fmla="*/ 14 w 54"/>
                <a:gd name="T15" fmla="*/ 148 h 162"/>
                <a:gd name="T16" fmla="*/ 40 w 54"/>
                <a:gd name="T17" fmla="*/ 148 h 162"/>
                <a:gd name="T18" fmla="*/ 40 w 54"/>
                <a:gd name="T19" fmla="*/ 14 h 162"/>
                <a:gd name="T20" fmla="*/ 14 w 54"/>
                <a:gd name="T21" fmla="*/ 14 h 162"/>
                <a:gd name="T22" fmla="*/ 14 w 54"/>
                <a:gd name="T23" fmla="*/ 148 h 162"/>
                <a:gd name="T24" fmla="*/ 14 w 54"/>
                <a:gd name="T25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62">
                  <a:moveTo>
                    <a:pt x="0" y="162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62"/>
                  </a:lnTo>
                  <a:lnTo>
                    <a:pt x="0" y="162"/>
                  </a:lnTo>
                  <a:lnTo>
                    <a:pt x="0" y="162"/>
                  </a:lnTo>
                  <a:close/>
                  <a:moveTo>
                    <a:pt x="14" y="148"/>
                  </a:moveTo>
                  <a:lnTo>
                    <a:pt x="40" y="148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148"/>
                  </a:lnTo>
                  <a:lnTo>
                    <a:pt x="14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606426" y="1512888"/>
              <a:ext cx="685800" cy="22225"/>
            </a:xfrm>
            <a:custGeom>
              <a:avLst/>
              <a:gdLst>
                <a:gd name="T0" fmla="*/ 0 w 432"/>
                <a:gd name="T1" fmla="*/ 14 h 14"/>
                <a:gd name="T2" fmla="*/ 0 w 432"/>
                <a:gd name="T3" fmla="*/ 0 h 14"/>
                <a:gd name="T4" fmla="*/ 432 w 432"/>
                <a:gd name="T5" fmla="*/ 0 h 14"/>
                <a:gd name="T6" fmla="*/ 432 w 432"/>
                <a:gd name="T7" fmla="*/ 14 h 14"/>
                <a:gd name="T8" fmla="*/ 0 w 432"/>
                <a:gd name="T9" fmla="*/ 14 h 14"/>
                <a:gd name="T10" fmla="*/ 0 w 43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" h="14">
                  <a:moveTo>
                    <a:pt x="0" y="14"/>
                  </a:moveTo>
                  <a:lnTo>
                    <a:pt x="0" y="0"/>
                  </a:lnTo>
                  <a:lnTo>
                    <a:pt x="432" y="0"/>
                  </a:lnTo>
                  <a:lnTo>
                    <a:pt x="43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22"/>
            <p:cNvSpPr>
              <a:spLocks noEditPoints="1"/>
            </p:cNvSpPr>
            <p:nvPr/>
          </p:nvSpPr>
          <p:spPr bwMode="auto">
            <a:xfrm>
              <a:off x="647701" y="1343025"/>
              <a:ext cx="152400" cy="149225"/>
            </a:xfrm>
            <a:custGeom>
              <a:avLst/>
              <a:gdLst>
                <a:gd name="T0" fmla="*/ 0 w 96"/>
                <a:gd name="T1" fmla="*/ 47 h 95"/>
                <a:gd name="T2" fmla="*/ 48 w 96"/>
                <a:gd name="T3" fmla="*/ 0 h 95"/>
                <a:gd name="T4" fmla="*/ 48 w 96"/>
                <a:gd name="T5" fmla="*/ 0 h 95"/>
                <a:gd name="T6" fmla="*/ 96 w 96"/>
                <a:gd name="T7" fmla="*/ 47 h 95"/>
                <a:gd name="T8" fmla="*/ 96 w 96"/>
                <a:gd name="T9" fmla="*/ 47 h 95"/>
                <a:gd name="T10" fmla="*/ 48 w 96"/>
                <a:gd name="T11" fmla="*/ 95 h 95"/>
                <a:gd name="T12" fmla="*/ 48 w 96"/>
                <a:gd name="T13" fmla="*/ 95 h 95"/>
                <a:gd name="T14" fmla="*/ 0 w 96"/>
                <a:gd name="T15" fmla="*/ 47 h 95"/>
                <a:gd name="T16" fmla="*/ 14 w 96"/>
                <a:gd name="T17" fmla="*/ 47 h 95"/>
                <a:gd name="T18" fmla="*/ 48 w 96"/>
                <a:gd name="T19" fmla="*/ 81 h 95"/>
                <a:gd name="T20" fmla="*/ 48 w 96"/>
                <a:gd name="T21" fmla="*/ 81 h 95"/>
                <a:gd name="T22" fmla="*/ 82 w 96"/>
                <a:gd name="T23" fmla="*/ 47 h 95"/>
                <a:gd name="T24" fmla="*/ 82 w 96"/>
                <a:gd name="T25" fmla="*/ 47 h 95"/>
                <a:gd name="T26" fmla="*/ 48 w 96"/>
                <a:gd name="T27" fmla="*/ 14 h 95"/>
                <a:gd name="T28" fmla="*/ 48 w 96"/>
                <a:gd name="T29" fmla="*/ 14 h 95"/>
                <a:gd name="T30" fmla="*/ 14 w 96"/>
                <a:gd name="T31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5">
                  <a:moveTo>
                    <a:pt x="0" y="47"/>
                  </a:moveTo>
                  <a:cubicBezTo>
                    <a:pt x="0" y="21"/>
                    <a:pt x="21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4" y="0"/>
                    <a:pt x="96" y="21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74"/>
                    <a:pt x="74" y="95"/>
                    <a:pt x="48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21" y="95"/>
                    <a:pt x="0" y="74"/>
                    <a:pt x="0" y="47"/>
                  </a:cubicBezTo>
                  <a:close/>
                  <a:moveTo>
                    <a:pt x="14" y="47"/>
                  </a:moveTo>
                  <a:cubicBezTo>
                    <a:pt x="14" y="66"/>
                    <a:pt x="29" y="81"/>
                    <a:pt x="4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67" y="81"/>
                    <a:pt x="82" y="66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2" y="29"/>
                    <a:pt x="67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29" y="14"/>
                    <a:pt x="14" y="29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1100138" y="1343025"/>
              <a:ext cx="150813" cy="149225"/>
            </a:xfrm>
            <a:custGeom>
              <a:avLst/>
              <a:gdLst>
                <a:gd name="T0" fmla="*/ 0 w 95"/>
                <a:gd name="T1" fmla="*/ 47 h 95"/>
                <a:gd name="T2" fmla="*/ 47 w 95"/>
                <a:gd name="T3" fmla="*/ 0 h 95"/>
                <a:gd name="T4" fmla="*/ 47 w 95"/>
                <a:gd name="T5" fmla="*/ 0 h 95"/>
                <a:gd name="T6" fmla="*/ 95 w 95"/>
                <a:gd name="T7" fmla="*/ 47 h 95"/>
                <a:gd name="T8" fmla="*/ 95 w 95"/>
                <a:gd name="T9" fmla="*/ 47 h 95"/>
                <a:gd name="T10" fmla="*/ 47 w 95"/>
                <a:gd name="T11" fmla="*/ 95 h 95"/>
                <a:gd name="T12" fmla="*/ 47 w 95"/>
                <a:gd name="T13" fmla="*/ 95 h 95"/>
                <a:gd name="T14" fmla="*/ 0 w 95"/>
                <a:gd name="T15" fmla="*/ 47 h 95"/>
                <a:gd name="T16" fmla="*/ 14 w 95"/>
                <a:gd name="T17" fmla="*/ 47 h 95"/>
                <a:gd name="T18" fmla="*/ 47 w 95"/>
                <a:gd name="T19" fmla="*/ 81 h 95"/>
                <a:gd name="T20" fmla="*/ 47 w 95"/>
                <a:gd name="T21" fmla="*/ 81 h 95"/>
                <a:gd name="T22" fmla="*/ 81 w 95"/>
                <a:gd name="T23" fmla="*/ 47 h 95"/>
                <a:gd name="T24" fmla="*/ 81 w 95"/>
                <a:gd name="T25" fmla="*/ 47 h 95"/>
                <a:gd name="T26" fmla="*/ 47 w 95"/>
                <a:gd name="T27" fmla="*/ 14 h 95"/>
                <a:gd name="T28" fmla="*/ 47 w 95"/>
                <a:gd name="T29" fmla="*/ 14 h 95"/>
                <a:gd name="T30" fmla="*/ 14 w 95"/>
                <a:gd name="T31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95">
                  <a:moveTo>
                    <a:pt x="0" y="47"/>
                  </a:moveTo>
                  <a:cubicBezTo>
                    <a:pt x="0" y="21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4" y="0"/>
                    <a:pt x="95" y="21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5" y="74"/>
                    <a:pt x="74" y="95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21" y="95"/>
                    <a:pt x="0" y="74"/>
                    <a:pt x="0" y="47"/>
                  </a:cubicBezTo>
                  <a:close/>
                  <a:moveTo>
                    <a:pt x="14" y="47"/>
                  </a:moveTo>
                  <a:cubicBezTo>
                    <a:pt x="14" y="66"/>
                    <a:pt x="29" y="81"/>
                    <a:pt x="47" y="81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66" y="81"/>
                    <a:pt x="81" y="66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1" y="29"/>
                    <a:pt x="66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29" y="14"/>
                    <a:pt x="14" y="29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847726" y="1354138"/>
              <a:ext cx="203200" cy="42863"/>
            </a:xfrm>
            <a:custGeom>
              <a:avLst/>
              <a:gdLst>
                <a:gd name="T0" fmla="*/ 110 w 128"/>
                <a:gd name="T1" fmla="*/ 19 h 28"/>
                <a:gd name="T2" fmla="*/ 103 w 128"/>
                <a:gd name="T3" fmla="*/ 14 h 28"/>
                <a:gd name="T4" fmla="*/ 103 w 128"/>
                <a:gd name="T5" fmla="*/ 14 h 28"/>
                <a:gd name="T6" fmla="*/ 95 w 128"/>
                <a:gd name="T7" fmla="*/ 19 h 28"/>
                <a:gd name="T8" fmla="*/ 95 w 128"/>
                <a:gd name="T9" fmla="*/ 19 h 28"/>
                <a:gd name="T10" fmla="*/ 77 w 128"/>
                <a:gd name="T11" fmla="*/ 28 h 28"/>
                <a:gd name="T12" fmla="*/ 77 w 128"/>
                <a:gd name="T13" fmla="*/ 28 h 28"/>
                <a:gd name="T14" fmla="*/ 59 w 128"/>
                <a:gd name="T15" fmla="*/ 19 h 28"/>
                <a:gd name="T16" fmla="*/ 59 w 128"/>
                <a:gd name="T17" fmla="*/ 19 h 28"/>
                <a:gd name="T18" fmla="*/ 51 w 128"/>
                <a:gd name="T19" fmla="*/ 14 h 28"/>
                <a:gd name="T20" fmla="*/ 51 w 128"/>
                <a:gd name="T21" fmla="*/ 14 h 28"/>
                <a:gd name="T22" fmla="*/ 44 w 128"/>
                <a:gd name="T23" fmla="*/ 19 h 28"/>
                <a:gd name="T24" fmla="*/ 44 w 128"/>
                <a:gd name="T25" fmla="*/ 19 h 28"/>
                <a:gd name="T26" fmla="*/ 26 w 128"/>
                <a:gd name="T27" fmla="*/ 28 h 28"/>
                <a:gd name="T28" fmla="*/ 26 w 128"/>
                <a:gd name="T29" fmla="*/ 28 h 28"/>
                <a:gd name="T30" fmla="*/ 8 w 128"/>
                <a:gd name="T31" fmla="*/ 19 h 28"/>
                <a:gd name="T32" fmla="*/ 8 w 128"/>
                <a:gd name="T33" fmla="*/ 19 h 28"/>
                <a:gd name="T34" fmla="*/ 0 w 128"/>
                <a:gd name="T35" fmla="*/ 14 h 28"/>
                <a:gd name="T36" fmla="*/ 0 w 128"/>
                <a:gd name="T37" fmla="*/ 14 h 28"/>
                <a:gd name="T38" fmla="*/ 0 w 128"/>
                <a:gd name="T39" fmla="*/ 0 h 28"/>
                <a:gd name="T40" fmla="*/ 18 w 128"/>
                <a:gd name="T41" fmla="*/ 9 h 28"/>
                <a:gd name="T42" fmla="*/ 18 w 128"/>
                <a:gd name="T43" fmla="*/ 9 h 28"/>
                <a:gd name="T44" fmla="*/ 26 w 128"/>
                <a:gd name="T45" fmla="*/ 14 h 28"/>
                <a:gd name="T46" fmla="*/ 26 w 128"/>
                <a:gd name="T47" fmla="*/ 14 h 28"/>
                <a:gd name="T48" fmla="*/ 33 w 128"/>
                <a:gd name="T49" fmla="*/ 9 h 28"/>
                <a:gd name="T50" fmla="*/ 33 w 128"/>
                <a:gd name="T51" fmla="*/ 9 h 28"/>
                <a:gd name="T52" fmla="*/ 51 w 128"/>
                <a:gd name="T53" fmla="*/ 0 h 28"/>
                <a:gd name="T54" fmla="*/ 51 w 128"/>
                <a:gd name="T55" fmla="*/ 0 h 28"/>
                <a:gd name="T56" fmla="*/ 69 w 128"/>
                <a:gd name="T57" fmla="*/ 9 h 28"/>
                <a:gd name="T58" fmla="*/ 69 w 128"/>
                <a:gd name="T59" fmla="*/ 9 h 28"/>
                <a:gd name="T60" fmla="*/ 77 w 128"/>
                <a:gd name="T61" fmla="*/ 14 h 28"/>
                <a:gd name="T62" fmla="*/ 77 w 128"/>
                <a:gd name="T63" fmla="*/ 14 h 28"/>
                <a:gd name="T64" fmla="*/ 85 w 128"/>
                <a:gd name="T65" fmla="*/ 9 h 28"/>
                <a:gd name="T66" fmla="*/ 85 w 128"/>
                <a:gd name="T67" fmla="*/ 9 h 28"/>
                <a:gd name="T68" fmla="*/ 103 w 128"/>
                <a:gd name="T69" fmla="*/ 0 h 28"/>
                <a:gd name="T70" fmla="*/ 103 w 128"/>
                <a:gd name="T71" fmla="*/ 0 h 28"/>
                <a:gd name="T72" fmla="*/ 121 w 128"/>
                <a:gd name="T73" fmla="*/ 9 h 28"/>
                <a:gd name="T74" fmla="*/ 121 w 128"/>
                <a:gd name="T75" fmla="*/ 9 h 28"/>
                <a:gd name="T76" fmla="*/ 128 w 128"/>
                <a:gd name="T77" fmla="*/ 14 h 28"/>
                <a:gd name="T78" fmla="*/ 128 w 128"/>
                <a:gd name="T79" fmla="*/ 14 h 28"/>
                <a:gd name="T80" fmla="*/ 128 w 128"/>
                <a:gd name="T81" fmla="*/ 28 h 28"/>
                <a:gd name="T82" fmla="*/ 128 w 128"/>
                <a:gd name="T83" fmla="*/ 28 h 28"/>
                <a:gd name="T84" fmla="*/ 128 w 128"/>
                <a:gd name="T85" fmla="*/ 28 h 28"/>
                <a:gd name="T86" fmla="*/ 110 w 128"/>
                <a:gd name="T87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" h="28">
                  <a:moveTo>
                    <a:pt x="110" y="19"/>
                  </a:moveTo>
                  <a:cubicBezTo>
                    <a:pt x="107" y="15"/>
                    <a:pt x="106" y="14"/>
                    <a:pt x="103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99" y="14"/>
                    <a:pt x="99" y="15"/>
                    <a:pt x="95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2" y="22"/>
                    <a:pt x="86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67" y="28"/>
                    <a:pt x="62" y="22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5" y="15"/>
                    <a:pt x="55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48" y="14"/>
                    <a:pt x="47" y="15"/>
                    <a:pt x="4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1" y="22"/>
                    <a:pt x="35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16" y="28"/>
                    <a:pt x="11" y="22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15"/>
                    <a:pt x="3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6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2" y="13"/>
                    <a:pt x="22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9" y="14"/>
                    <a:pt x="30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6" y="6"/>
                    <a:pt x="4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1" y="0"/>
                    <a:pt x="66" y="6"/>
                    <a:pt x="69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3" y="13"/>
                    <a:pt x="74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80" y="14"/>
                    <a:pt x="81" y="13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7" y="6"/>
                    <a:pt x="93" y="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2" y="0"/>
                    <a:pt x="118" y="6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4" y="13"/>
                    <a:pt x="125" y="14"/>
                    <a:pt x="128" y="14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19" y="28"/>
                    <a:pt x="113" y="22"/>
                    <a:pt x="1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25"/>
            <p:cNvSpPr>
              <a:spLocks noEditPoints="1"/>
            </p:cNvSpPr>
            <p:nvPr/>
          </p:nvSpPr>
          <p:spPr bwMode="auto">
            <a:xfrm>
              <a:off x="862013" y="1430338"/>
              <a:ext cx="174625" cy="22225"/>
            </a:xfrm>
            <a:custGeom>
              <a:avLst/>
              <a:gdLst>
                <a:gd name="T0" fmla="*/ 94 w 110"/>
                <a:gd name="T1" fmla="*/ 14 h 14"/>
                <a:gd name="T2" fmla="*/ 94 w 110"/>
                <a:gd name="T3" fmla="*/ 0 h 14"/>
                <a:gd name="T4" fmla="*/ 110 w 110"/>
                <a:gd name="T5" fmla="*/ 0 h 14"/>
                <a:gd name="T6" fmla="*/ 110 w 110"/>
                <a:gd name="T7" fmla="*/ 14 h 14"/>
                <a:gd name="T8" fmla="*/ 94 w 110"/>
                <a:gd name="T9" fmla="*/ 14 h 14"/>
                <a:gd name="T10" fmla="*/ 94 w 110"/>
                <a:gd name="T11" fmla="*/ 14 h 14"/>
                <a:gd name="T12" fmla="*/ 62 w 110"/>
                <a:gd name="T13" fmla="*/ 14 h 14"/>
                <a:gd name="T14" fmla="*/ 62 w 110"/>
                <a:gd name="T15" fmla="*/ 0 h 14"/>
                <a:gd name="T16" fmla="*/ 78 w 110"/>
                <a:gd name="T17" fmla="*/ 0 h 14"/>
                <a:gd name="T18" fmla="*/ 78 w 110"/>
                <a:gd name="T19" fmla="*/ 14 h 14"/>
                <a:gd name="T20" fmla="*/ 62 w 110"/>
                <a:gd name="T21" fmla="*/ 14 h 14"/>
                <a:gd name="T22" fmla="*/ 62 w 110"/>
                <a:gd name="T23" fmla="*/ 14 h 14"/>
                <a:gd name="T24" fmla="*/ 30 w 110"/>
                <a:gd name="T25" fmla="*/ 14 h 14"/>
                <a:gd name="T26" fmla="*/ 30 w 110"/>
                <a:gd name="T27" fmla="*/ 0 h 14"/>
                <a:gd name="T28" fmla="*/ 46 w 110"/>
                <a:gd name="T29" fmla="*/ 0 h 14"/>
                <a:gd name="T30" fmla="*/ 46 w 110"/>
                <a:gd name="T31" fmla="*/ 14 h 14"/>
                <a:gd name="T32" fmla="*/ 30 w 110"/>
                <a:gd name="T33" fmla="*/ 14 h 14"/>
                <a:gd name="T34" fmla="*/ 30 w 110"/>
                <a:gd name="T35" fmla="*/ 14 h 14"/>
                <a:gd name="T36" fmla="*/ 0 w 110"/>
                <a:gd name="T37" fmla="*/ 14 h 14"/>
                <a:gd name="T38" fmla="*/ 0 w 110"/>
                <a:gd name="T39" fmla="*/ 0 h 14"/>
                <a:gd name="T40" fmla="*/ 14 w 110"/>
                <a:gd name="T41" fmla="*/ 0 h 14"/>
                <a:gd name="T42" fmla="*/ 14 w 110"/>
                <a:gd name="T43" fmla="*/ 14 h 14"/>
                <a:gd name="T44" fmla="*/ 0 w 110"/>
                <a:gd name="T45" fmla="*/ 14 h 14"/>
                <a:gd name="T46" fmla="*/ 0 w 110"/>
                <a:gd name="T4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14">
                  <a:moveTo>
                    <a:pt x="94" y="14"/>
                  </a:moveTo>
                  <a:lnTo>
                    <a:pt x="94" y="0"/>
                  </a:lnTo>
                  <a:lnTo>
                    <a:pt x="110" y="0"/>
                  </a:lnTo>
                  <a:lnTo>
                    <a:pt x="110" y="14"/>
                  </a:lnTo>
                  <a:lnTo>
                    <a:pt x="94" y="14"/>
                  </a:lnTo>
                  <a:lnTo>
                    <a:pt x="94" y="14"/>
                  </a:lnTo>
                  <a:close/>
                  <a:moveTo>
                    <a:pt x="62" y="14"/>
                  </a:moveTo>
                  <a:lnTo>
                    <a:pt x="62" y="0"/>
                  </a:lnTo>
                  <a:lnTo>
                    <a:pt x="78" y="0"/>
                  </a:lnTo>
                  <a:lnTo>
                    <a:pt x="78" y="14"/>
                  </a:lnTo>
                  <a:lnTo>
                    <a:pt x="62" y="14"/>
                  </a:lnTo>
                  <a:lnTo>
                    <a:pt x="62" y="14"/>
                  </a:lnTo>
                  <a:close/>
                  <a:moveTo>
                    <a:pt x="30" y="14"/>
                  </a:moveTo>
                  <a:lnTo>
                    <a:pt x="30" y="0"/>
                  </a:lnTo>
                  <a:lnTo>
                    <a:pt x="46" y="0"/>
                  </a:lnTo>
                  <a:lnTo>
                    <a:pt x="46" y="14"/>
                  </a:lnTo>
                  <a:lnTo>
                    <a:pt x="30" y="14"/>
                  </a:lnTo>
                  <a:lnTo>
                    <a:pt x="30" y="14"/>
                  </a:lnTo>
                  <a:close/>
                  <a:moveTo>
                    <a:pt x="0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auto">
            <a:xfrm>
              <a:off x="655638" y="1579563"/>
              <a:ext cx="165100" cy="84138"/>
            </a:xfrm>
            <a:custGeom>
              <a:avLst/>
              <a:gdLst>
                <a:gd name="T0" fmla="*/ 17 w 104"/>
                <a:gd name="T1" fmla="*/ 54 h 54"/>
                <a:gd name="T2" fmla="*/ 0 w 104"/>
                <a:gd name="T3" fmla="*/ 36 h 54"/>
                <a:gd name="T4" fmla="*/ 0 w 104"/>
                <a:gd name="T5" fmla="*/ 36 h 54"/>
                <a:gd name="T6" fmla="*/ 0 w 104"/>
                <a:gd name="T7" fmla="*/ 0 h 54"/>
                <a:gd name="T8" fmla="*/ 14 w 104"/>
                <a:gd name="T9" fmla="*/ 0 h 54"/>
                <a:gd name="T10" fmla="*/ 14 w 104"/>
                <a:gd name="T11" fmla="*/ 36 h 54"/>
                <a:gd name="T12" fmla="*/ 17 w 104"/>
                <a:gd name="T13" fmla="*/ 40 h 54"/>
                <a:gd name="T14" fmla="*/ 17 w 104"/>
                <a:gd name="T15" fmla="*/ 40 h 54"/>
                <a:gd name="T16" fmla="*/ 86 w 104"/>
                <a:gd name="T17" fmla="*/ 40 h 54"/>
                <a:gd name="T18" fmla="*/ 90 w 104"/>
                <a:gd name="T19" fmla="*/ 36 h 54"/>
                <a:gd name="T20" fmla="*/ 90 w 104"/>
                <a:gd name="T21" fmla="*/ 36 h 54"/>
                <a:gd name="T22" fmla="*/ 90 w 104"/>
                <a:gd name="T23" fmla="*/ 20 h 54"/>
                <a:gd name="T24" fmla="*/ 104 w 104"/>
                <a:gd name="T25" fmla="*/ 20 h 54"/>
                <a:gd name="T26" fmla="*/ 104 w 104"/>
                <a:gd name="T27" fmla="*/ 36 h 54"/>
                <a:gd name="T28" fmla="*/ 86 w 104"/>
                <a:gd name="T29" fmla="*/ 54 h 54"/>
                <a:gd name="T30" fmla="*/ 86 w 104"/>
                <a:gd name="T31" fmla="*/ 54 h 54"/>
                <a:gd name="T32" fmla="*/ 17 w 104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54">
                  <a:moveTo>
                    <a:pt x="17" y="54"/>
                  </a:moveTo>
                  <a:cubicBezTo>
                    <a:pt x="8" y="54"/>
                    <a:pt x="0" y="4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8"/>
                    <a:pt x="15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9" y="40"/>
                    <a:pt x="90" y="38"/>
                    <a:pt x="90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46"/>
                    <a:pt x="96" y="54"/>
                    <a:pt x="86" y="54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27"/>
            <p:cNvSpPr>
              <a:spLocks/>
            </p:cNvSpPr>
            <p:nvPr/>
          </p:nvSpPr>
          <p:spPr bwMode="auto">
            <a:xfrm>
              <a:off x="1077913" y="1579563"/>
              <a:ext cx="166688" cy="84138"/>
            </a:xfrm>
            <a:custGeom>
              <a:avLst/>
              <a:gdLst>
                <a:gd name="T0" fmla="*/ 18 w 105"/>
                <a:gd name="T1" fmla="*/ 54 h 54"/>
                <a:gd name="T2" fmla="*/ 0 w 105"/>
                <a:gd name="T3" fmla="*/ 36 h 54"/>
                <a:gd name="T4" fmla="*/ 0 w 105"/>
                <a:gd name="T5" fmla="*/ 36 h 54"/>
                <a:gd name="T6" fmla="*/ 0 w 105"/>
                <a:gd name="T7" fmla="*/ 20 h 54"/>
                <a:gd name="T8" fmla="*/ 14 w 105"/>
                <a:gd name="T9" fmla="*/ 20 h 54"/>
                <a:gd name="T10" fmla="*/ 14 w 105"/>
                <a:gd name="T11" fmla="*/ 36 h 54"/>
                <a:gd name="T12" fmla="*/ 18 w 105"/>
                <a:gd name="T13" fmla="*/ 40 h 54"/>
                <a:gd name="T14" fmla="*/ 18 w 105"/>
                <a:gd name="T15" fmla="*/ 40 h 54"/>
                <a:gd name="T16" fmla="*/ 87 w 105"/>
                <a:gd name="T17" fmla="*/ 40 h 54"/>
                <a:gd name="T18" fmla="*/ 91 w 105"/>
                <a:gd name="T19" fmla="*/ 36 h 54"/>
                <a:gd name="T20" fmla="*/ 91 w 105"/>
                <a:gd name="T21" fmla="*/ 36 h 54"/>
                <a:gd name="T22" fmla="*/ 91 w 105"/>
                <a:gd name="T23" fmla="*/ 0 h 54"/>
                <a:gd name="T24" fmla="*/ 105 w 105"/>
                <a:gd name="T25" fmla="*/ 0 h 54"/>
                <a:gd name="T26" fmla="*/ 105 w 105"/>
                <a:gd name="T27" fmla="*/ 36 h 54"/>
                <a:gd name="T28" fmla="*/ 87 w 105"/>
                <a:gd name="T29" fmla="*/ 54 h 54"/>
                <a:gd name="T30" fmla="*/ 87 w 105"/>
                <a:gd name="T31" fmla="*/ 54 h 54"/>
                <a:gd name="T32" fmla="*/ 18 w 105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54">
                  <a:moveTo>
                    <a:pt x="18" y="54"/>
                  </a:moveTo>
                  <a:cubicBezTo>
                    <a:pt x="8" y="54"/>
                    <a:pt x="0" y="4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87" y="40"/>
                    <a:pt x="87" y="40"/>
                    <a:pt x="87" y="40"/>
                  </a:cubicBezTo>
                  <a:cubicBezTo>
                    <a:pt x="89" y="40"/>
                    <a:pt x="91" y="38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46"/>
                    <a:pt x="97" y="54"/>
                    <a:pt x="87" y="54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Freeform 28"/>
            <p:cNvSpPr>
              <a:spLocks/>
            </p:cNvSpPr>
            <p:nvPr/>
          </p:nvSpPr>
          <p:spPr bwMode="auto">
            <a:xfrm>
              <a:off x="501651" y="1628775"/>
              <a:ext cx="896938" cy="196850"/>
            </a:xfrm>
            <a:custGeom>
              <a:avLst/>
              <a:gdLst>
                <a:gd name="T0" fmla="*/ 0 w 565"/>
                <a:gd name="T1" fmla="*/ 124 h 124"/>
                <a:gd name="T2" fmla="*/ 98 w 565"/>
                <a:gd name="T3" fmla="*/ 0 h 124"/>
                <a:gd name="T4" fmla="*/ 109 w 565"/>
                <a:gd name="T5" fmla="*/ 8 h 124"/>
                <a:gd name="T6" fmla="*/ 29 w 565"/>
                <a:gd name="T7" fmla="*/ 111 h 124"/>
                <a:gd name="T8" fmla="*/ 536 w 565"/>
                <a:gd name="T9" fmla="*/ 111 h 124"/>
                <a:gd name="T10" fmla="*/ 455 w 565"/>
                <a:gd name="T11" fmla="*/ 8 h 124"/>
                <a:gd name="T12" fmla="*/ 466 w 565"/>
                <a:gd name="T13" fmla="*/ 0 h 124"/>
                <a:gd name="T14" fmla="*/ 565 w 565"/>
                <a:gd name="T15" fmla="*/ 124 h 124"/>
                <a:gd name="T16" fmla="*/ 0 w 565"/>
                <a:gd name="T17" fmla="*/ 124 h 124"/>
                <a:gd name="T18" fmla="*/ 0 w 565"/>
                <a:gd name="T1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5" h="124">
                  <a:moveTo>
                    <a:pt x="0" y="124"/>
                  </a:moveTo>
                  <a:lnTo>
                    <a:pt x="98" y="0"/>
                  </a:lnTo>
                  <a:lnTo>
                    <a:pt x="109" y="8"/>
                  </a:lnTo>
                  <a:lnTo>
                    <a:pt x="29" y="111"/>
                  </a:lnTo>
                  <a:lnTo>
                    <a:pt x="536" y="111"/>
                  </a:lnTo>
                  <a:lnTo>
                    <a:pt x="455" y="8"/>
                  </a:lnTo>
                  <a:lnTo>
                    <a:pt x="466" y="0"/>
                  </a:lnTo>
                  <a:lnTo>
                    <a:pt x="565" y="124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29"/>
            <p:cNvSpPr>
              <a:spLocks/>
            </p:cNvSpPr>
            <p:nvPr/>
          </p:nvSpPr>
          <p:spPr bwMode="auto">
            <a:xfrm>
              <a:off x="622301" y="1681163"/>
              <a:ext cx="655638" cy="22225"/>
            </a:xfrm>
            <a:custGeom>
              <a:avLst/>
              <a:gdLst>
                <a:gd name="T0" fmla="*/ 0 w 413"/>
                <a:gd name="T1" fmla="*/ 14 h 14"/>
                <a:gd name="T2" fmla="*/ 0 w 413"/>
                <a:gd name="T3" fmla="*/ 0 h 14"/>
                <a:gd name="T4" fmla="*/ 413 w 413"/>
                <a:gd name="T5" fmla="*/ 0 h 14"/>
                <a:gd name="T6" fmla="*/ 413 w 413"/>
                <a:gd name="T7" fmla="*/ 14 h 14"/>
                <a:gd name="T8" fmla="*/ 0 w 413"/>
                <a:gd name="T9" fmla="*/ 14 h 14"/>
                <a:gd name="T10" fmla="*/ 0 w 41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3" h="14">
                  <a:moveTo>
                    <a:pt x="0" y="14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413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573088" y="1744663"/>
              <a:ext cx="750888" cy="22225"/>
            </a:xfrm>
            <a:custGeom>
              <a:avLst/>
              <a:gdLst>
                <a:gd name="T0" fmla="*/ 0 w 473"/>
                <a:gd name="T1" fmla="*/ 14 h 14"/>
                <a:gd name="T2" fmla="*/ 0 w 473"/>
                <a:gd name="T3" fmla="*/ 0 h 14"/>
                <a:gd name="T4" fmla="*/ 473 w 473"/>
                <a:gd name="T5" fmla="*/ 0 h 14"/>
                <a:gd name="T6" fmla="*/ 473 w 473"/>
                <a:gd name="T7" fmla="*/ 14 h 14"/>
                <a:gd name="T8" fmla="*/ 0 w 473"/>
                <a:gd name="T9" fmla="*/ 14 h 14"/>
                <a:gd name="T10" fmla="*/ 0 w 47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3" h="14">
                  <a:moveTo>
                    <a:pt x="0" y="14"/>
                  </a:moveTo>
                  <a:lnTo>
                    <a:pt x="0" y="0"/>
                  </a:lnTo>
                  <a:lnTo>
                    <a:pt x="473" y="0"/>
                  </a:lnTo>
                  <a:lnTo>
                    <a:pt x="473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567999" y="4325960"/>
            <a:ext cx="1033815" cy="1497250"/>
            <a:chOff x="5431149" y="5195447"/>
            <a:chExt cx="552450" cy="800100"/>
          </a:xfrm>
          <a:solidFill>
            <a:schemeClr val="bg1"/>
          </a:solidFill>
        </p:grpSpPr>
        <p:sp>
          <p:nvSpPr>
            <p:cNvPr id="80" name="Freeform 75"/>
            <p:cNvSpPr>
              <a:spLocks noEditPoints="1"/>
            </p:cNvSpPr>
            <p:nvPr/>
          </p:nvSpPr>
          <p:spPr bwMode="auto">
            <a:xfrm>
              <a:off x="5431149" y="5195447"/>
              <a:ext cx="552450" cy="752475"/>
            </a:xfrm>
            <a:custGeom>
              <a:avLst/>
              <a:gdLst>
                <a:gd name="T0" fmla="*/ 80 w 160"/>
                <a:gd name="T1" fmla="*/ 218 h 218"/>
                <a:gd name="T2" fmla="*/ 77 w 160"/>
                <a:gd name="T3" fmla="*/ 215 h 218"/>
                <a:gd name="T4" fmla="*/ 0 w 160"/>
                <a:gd name="T5" fmla="*/ 80 h 218"/>
                <a:gd name="T6" fmla="*/ 80 w 160"/>
                <a:gd name="T7" fmla="*/ 0 h 218"/>
                <a:gd name="T8" fmla="*/ 160 w 160"/>
                <a:gd name="T9" fmla="*/ 80 h 218"/>
                <a:gd name="T10" fmla="*/ 83 w 160"/>
                <a:gd name="T11" fmla="*/ 215 h 218"/>
                <a:gd name="T12" fmla="*/ 80 w 160"/>
                <a:gd name="T13" fmla="*/ 218 h 218"/>
                <a:gd name="T14" fmla="*/ 80 w 160"/>
                <a:gd name="T15" fmla="*/ 8 h 218"/>
                <a:gd name="T16" fmla="*/ 8 w 160"/>
                <a:gd name="T17" fmla="*/ 80 h 218"/>
                <a:gd name="T18" fmla="*/ 80 w 160"/>
                <a:gd name="T19" fmla="*/ 206 h 218"/>
                <a:gd name="T20" fmla="*/ 152 w 160"/>
                <a:gd name="T21" fmla="*/ 80 h 218"/>
                <a:gd name="T22" fmla="*/ 80 w 160"/>
                <a:gd name="T23" fmla="*/ 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218">
                  <a:moveTo>
                    <a:pt x="80" y="218"/>
                  </a:moveTo>
                  <a:cubicBezTo>
                    <a:pt x="77" y="215"/>
                    <a:pt x="77" y="215"/>
                    <a:pt x="77" y="215"/>
                  </a:cubicBezTo>
                  <a:cubicBezTo>
                    <a:pt x="74" y="212"/>
                    <a:pt x="0" y="137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ubicBezTo>
                    <a:pt x="160" y="137"/>
                    <a:pt x="86" y="212"/>
                    <a:pt x="83" y="215"/>
                  </a:cubicBezTo>
                  <a:lnTo>
                    <a:pt x="80" y="218"/>
                  </a:lnTo>
                  <a:close/>
                  <a:moveTo>
                    <a:pt x="80" y="8"/>
                  </a:moveTo>
                  <a:cubicBezTo>
                    <a:pt x="40" y="8"/>
                    <a:pt x="8" y="40"/>
                    <a:pt x="8" y="80"/>
                  </a:cubicBezTo>
                  <a:cubicBezTo>
                    <a:pt x="8" y="128"/>
                    <a:pt x="66" y="192"/>
                    <a:pt x="80" y="206"/>
                  </a:cubicBezTo>
                  <a:cubicBezTo>
                    <a:pt x="94" y="192"/>
                    <a:pt x="152" y="128"/>
                    <a:pt x="152" y="80"/>
                  </a:cubicBezTo>
                  <a:cubicBezTo>
                    <a:pt x="152" y="40"/>
                    <a:pt x="120" y="8"/>
                    <a:pt x="8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5583549" y="5898709"/>
              <a:ext cx="247650" cy="96838"/>
            </a:xfrm>
            <a:custGeom>
              <a:avLst/>
              <a:gdLst>
                <a:gd name="T0" fmla="*/ 36 w 72"/>
                <a:gd name="T1" fmla="*/ 28 h 28"/>
                <a:gd name="T2" fmla="*/ 0 w 72"/>
                <a:gd name="T3" fmla="*/ 12 h 28"/>
                <a:gd name="T4" fmla="*/ 10 w 72"/>
                <a:gd name="T5" fmla="*/ 0 h 28"/>
                <a:gd name="T6" fmla="*/ 14 w 72"/>
                <a:gd name="T7" fmla="*/ 8 h 28"/>
                <a:gd name="T8" fmla="*/ 8 w 72"/>
                <a:gd name="T9" fmla="*/ 12 h 28"/>
                <a:gd name="T10" fmla="*/ 36 w 72"/>
                <a:gd name="T11" fmla="*/ 20 h 28"/>
                <a:gd name="T12" fmla="*/ 64 w 72"/>
                <a:gd name="T13" fmla="*/ 12 h 28"/>
                <a:gd name="T14" fmla="*/ 58 w 72"/>
                <a:gd name="T15" fmla="*/ 8 h 28"/>
                <a:gd name="T16" fmla="*/ 62 w 72"/>
                <a:gd name="T17" fmla="*/ 0 h 28"/>
                <a:gd name="T18" fmla="*/ 72 w 72"/>
                <a:gd name="T19" fmla="*/ 12 h 28"/>
                <a:gd name="T20" fmla="*/ 36 w 7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8">
                  <a:moveTo>
                    <a:pt x="36" y="28"/>
                  </a:moveTo>
                  <a:cubicBezTo>
                    <a:pt x="18" y="28"/>
                    <a:pt x="0" y="23"/>
                    <a:pt x="0" y="12"/>
                  </a:cubicBezTo>
                  <a:cubicBezTo>
                    <a:pt x="0" y="9"/>
                    <a:pt x="2" y="4"/>
                    <a:pt x="1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0" y="9"/>
                    <a:pt x="8" y="11"/>
                    <a:pt x="8" y="12"/>
                  </a:cubicBezTo>
                  <a:cubicBezTo>
                    <a:pt x="8" y="14"/>
                    <a:pt x="18" y="20"/>
                    <a:pt x="36" y="20"/>
                  </a:cubicBezTo>
                  <a:cubicBezTo>
                    <a:pt x="54" y="20"/>
                    <a:pt x="64" y="14"/>
                    <a:pt x="64" y="12"/>
                  </a:cubicBezTo>
                  <a:cubicBezTo>
                    <a:pt x="64" y="11"/>
                    <a:pt x="62" y="9"/>
                    <a:pt x="58" y="8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4"/>
                    <a:pt x="72" y="9"/>
                    <a:pt x="72" y="12"/>
                  </a:cubicBezTo>
                  <a:cubicBezTo>
                    <a:pt x="72" y="23"/>
                    <a:pt x="54" y="28"/>
                    <a:pt x="3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Freeform 78"/>
            <p:cNvSpPr>
              <a:spLocks noEditPoints="1"/>
            </p:cNvSpPr>
            <p:nvPr/>
          </p:nvSpPr>
          <p:spPr bwMode="auto">
            <a:xfrm>
              <a:off x="5513699" y="5277997"/>
              <a:ext cx="387350" cy="387350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112 w 112"/>
                <a:gd name="T7" fmla="*/ 56 h 112"/>
                <a:gd name="T8" fmla="*/ 56 w 112"/>
                <a:gd name="T9" fmla="*/ 112 h 112"/>
                <a:gd name="T10" fmla="*/ 56 w 112"/>
                <a:gd name="T11" fmla="*/ 8 h 112"/>
                <a:gd name="T12" fmla="*/ 8 w 112"/>
                <a:gd name="T13" fmla="*/ 56 h 112"/>
                <a:gd name="T14" fmla="*/ 56 w 112"/>
                <a:gd name="T15" fmla="*/ 104 h 112"/>
                <a:gd name="T16" fmla="*/ 104 w 112"/>
                <a:gd name="T17" fmla="*/ 56 h 112"/>
                <a:gd name="T18" fmla="*/ 56 w 112"/>
                <a:gd name="T19" fmla="*/ 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  <a:moveTo>
                    <a:pt x="56" y="8"/>
                  </a:move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04" y="30"/>
                    <a:pt x="82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Freeform 79"/>
            <p:cNvSpPr>
              <a:spLocks noEditPoints="1"/>
            </p:cNvSpPr>
            <p:nvPr/>
          </p:nvSpPr>
          <p:spPr bwMode="auto">
            <a:xfrm>
              <a:off x="5639111" y="5401822"/>
              <a:ext cx="138113" cy="13811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0DB5AA29-A59A-4895-893D-7999FB7A953E}"/>
              </a:ext>
            </a:extLst>
          </p:cNvPr>
          <p:cNvSpPr/>
          <p:nvPr/>
        </p:nvSpPr>
        <p:spPr>
          <a:xfrm>
            <a:off x="11861029" y="684613"/>
            <a:ext cx="330972" cy="2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FSRailway Bold Oblique "/>
                <a:ea typeface="Verdana" panose="020B0604030504040204" pitchFamily="34" charset="0"/>
              </a:rPr>
              <a:t>*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0" y="-77273"/>
            <a:ext cx="12192000" cy="461516"/>
            <a:chOff x="0" y="-77273"/>
            <a:chExt cx="12192000" cy="461516"/>
          </a:xfrm>
        </p:grpSpPr>
        <p:graphicFrame>
          <p:nvGraphicFramePr>
            <p:cNvPr id="94" name="Объект 93">
              <a:extLst>
                <a:ext uri="{FF2B5EF4-FFF2-40B4-BE49-F238E27FC236}">
                  <a16:creationId xmlns:a16="http://schemas.microsoft.com/office/drawing/2014/main" xmlns="" id="{C203C2C7-6C68-47BD-83B2-FADE0137ED3F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10"/>
              </p:custDataLst>
              <p:extLst>
                <p:ext uri="{D42A27DB-BD31-4B8C-83A1-F6EECF244321}">
                  <p14:modId xmlns:p14="http://schemas.microsoft.com/office/powerpoint/2010/main" xmlns="" val="229190922"/>
                </p:ext>
              </p:extLst>
            </p:nvPr>
          </p:nvGraphicFramePr>
          <p:xfrm>
            <a:off x="2118" y="2118"/>
            <a:ext cx="2117" cy="2117"/>
          </p:xfrm>
          <a:graphic>
            <a:graphicData uri="http://schemas.openxmlformats.org/presentationml/2006/ole">
              <p:oleObj spid="_x0000_s218155" name="Слайд think-cell" r:id="rId13" imgW="360" imgH="360" progId="">
                <p:embed/>
              </p:oleObj>
            </a:graphicData>
          </a:graphic>
        </p:graphicFrame>
        <p:sp>
          <p:nvSpPr>
            <p:cNvPr id="123" name="Прямоугольник 122"/>
            <p:cNvSpPr/>
            <p:nvPr/>
          </p:nvSpPr>
          <p:spPr>
            <a:xfrm>
              <a:off x="9168000" y="0"/>
              <a:ext cx="3024000" cy="103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0" y="0"/>
              <a:ext cx="3024000" cy="103851"/>
            </a:xfrm>
            <a:prstGeom prst="rect">
              <a:avLst/>
            </a:prstGeom>
            <a:solidFill>
              <a:srgbClr val="1FA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6117273" y="-77273"/>
              <a:ext cx="3060321" cy="461516"/>
              <a:chOff x="3055999" y="-77273"/>
              <a:chExt cx="3060321" cy="461516"/>
            </a:xfrm>
          </p:grpSpPr>
          <p:sp>
            <p:nvSpPr>
              <p:cNvPr id="127" name="Прямоугольник 126"/>
              <p:cNvSpPr/>
              <p:nvPr/>
            </p:nvSpPr>
            <p:spPr>
              <a:xfrm>
                <a:off x="3055999" y="0"/>
                <a:ext cx="3024000" cy="368700"/>
              </a:xfrm>
              <a:prstGeom prst="rect">
                <a:avLst/>
              </a:prstGeom>
              <a:solidFill>
                <a:srgbClr val="7CC26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861179" y="14911"/>
                <a:ext cx="2255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FSRAILWAYBookOblique"/>
                    <a:ea typeface="Verdana" panose="020B0604030504040204" pitchFamily="34" charset="0"/>
                    <a:cs typeface="Verdana" panose="020B0604030504040204" pitchFamily="34" charset="0"/>
                  </a:rPr>
                  <a:t>ЗАБОТА</a:t>
                </a:r>
                <a:endParaRPr lang="ru-RU" sz="1200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xmlns="" id="{222CD964-0C9E-B346-94FB-4011E860F2E0}"/>
                  </a:ext>
                </a:extLst>
              </p:cNvPr>
              <p:cNvSpPr txBox="1"/>
              <p:nvPr/>
            </p:nvSpPr>
            <p:spPr>
              <a:xfrm>
                <a:off x="3519977" y="-77273"/>
                <a:ext cx="365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bg1"/>
                  </a:solidFill>
                  <a:latin typeface="FSRAILWAYBookOblique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xmlns="" id="{7F1053A5-9F85-4A4A-B564-9B7CEA8B9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48015" y="13252"/>
                <a:ext cx="379954" cy="346098"/>
              </a:xfrm>
              <a:prstGeom prst="rect">
                <a:avLst/>
              </a:prstGeom>
            </p:spPr>
          </p:pic>
        </p:grpSp>
        <p:sp>
          <p:nvSpPr>
            <p:cNvPr id="126" name="Прямоугольник 125"/>
            <p:cNvSpPr/>
            <p:nvPr/>
          </p:nvSpPr>
          <p:spPr>
            <a:xfrm>
              <a:off x="3053839" y="-4340"/>
              <a:ext cx="3024000" cy="103851"/>
            </a:xfrm>
            <a:prstGeom prst="rect">
              <a:avLst/>
            </a:prstGeom>
            <a:solidFill>
              <a:srgbClr val="F37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6" name="Прямоугольник 115"/>
          <p:cNvSpPr/>
          <p:nvPr/>
        </p:nvSpPr>
        <p:spPr>
          <a:xfrm>
            <a:off x="3023831" y="3839844"/>
            <a:ext cx="3468688" cy="1169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впервые при трудоустройстве в ФПК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истечении 6 месяцев непрерывной работы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3082491" y="5303081"/>
            <a:ext cx="2166695" cy="8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53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СР.</a:t>
            </a:r>
            <a:r>
              <a:rPr kumimoji="0" lang="ru-RU" sz="1400" b="1" u="none" strike="noStrike" kern="1200" cap="none" spc="-53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ЗАРАБОТНАЯ ПЛАТА В ПЕРВЫЙ ГОД РАБОТЫ,</a:t>
            </a:r>
            <a:r>
              <a:rPr kumimoji="0" lang="ru-RU" sz="1400" b="1" u="none" strike="noStrike" kern="1200" cap="none" spc="-53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r>
              <a:rPr kumimoji="0" lang="ru-RU" sz="1400" i="1" u="none" strike="noStrike" kern="1200" cap="none" spc="-53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  <a:endParaRPr kumimoji="0" lang="ru-RU" sz="1400" i="1" u="none" strike="noStrike" kern="1200" cap="none" spc="-53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4CC44C5-EB30-C356-CC77-2E5E84A1111F}"/>
              </a:ext>
            </a:extLst>
          </p:cNvPr>
          <p:cNvSpPr txBox="1"/>
          <p:nvPr/>
        </p:nvSpPr>
        <p:spPr>
          <a:xfrm>
            <a:off x="3154600" y="3003450"/>
            <a:ext cx="2022475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-53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30</a:t>
            </a:r>
            <a:endParaRPr kumimoji="0" lang="ru-RU" sz="2400" b="1" i="0" u="none" strike="noStrike" kern="1200" cap="none" spc="-53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0D4D5D0-7A99-D4EE-5EE4-EFA63CC84AB9}"/>
              </a:ext>
            </a:extLst>
          </p:cNvPr>
          <p:cNvSpPr txBox="1"/>
          <p:nvPr/>
        </p:nvSpPr>
        <p:spPr>
          <a:xfrm>
            <a:off x="3982271" y="3019005"/>
            <a:ext cx="303657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600"/>
              </a:lnSpc>
              <a:defRPr sz="1400" spc="-53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ts val="1800"/>
              </a:lnSpc>
              <a:defRPr/>
            </a:pPr>
            <a:r>
              <a:rPr kumimoji="0" lang="ru-RU" sz="1600" b="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тыс. руб. 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выплата «подъёмного» пособия проводникам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пас. вагонов</a:t>
            </a:r>
            <a:endParaRPr kumimoji="0" lang="ru-RU" sz="1600" b="1" i="0" u="none" strike="noStrike" kern="1200" cap="none" spc="-53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20" name="Chart 3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xmlns="" val="2050859850"/>
              </p:ext>
            </p:extLst>
          </p:nvPr>
        </p:nvGraphicFramePr>
        <p:xfrm>
          <a:off x="4411583" y="5236406"/>
          <a:ext cx="2960688" cy="110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21" name="Текст 2">
            <a:extLst>
              <a:ext uri="{FF2B5EF4-FFF2-40B4-BE49-F238E27FC236}">
                <a16:creationId xmlns:a16="http://schemas.microsoft.com/office/drawing/2014/main" xmlns="" id="{52831168-CCAF-99BF-C09A-368D98DCC0CA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130721" y="5936494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r>
              <a:rPr kumimoji="0" lang="ru-RU" sz="11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2024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:a16="http://schemas.microsoft.com/office/drawing/2014/main" xmlns="" id="{52831168-CCAF-99BF-C09A-368D98DCC0C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130721" y="5468181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r>
              <a:rPr lang="ru-RU" altLang="en-US" sz="1100" dirty="0">
                <a:solidFill>
                  <a:srgbClr val="000000"/>
                </a:solidFill>
                <a:cs typeface="+mn-cs"/>
              </a:rPr>
              <a:t>2023</a:t>
            </a:r>
            <a:endParaRPr kumimoji="0" lang="ru-RU" sz="11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386576" y="2910087"/>
            <a:ext cx="4506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Внесены изменения в Положение о выплате работникам за </a:t>
            </a:r>
            <a:r>
              <a:rPr kumimoji="0" lang="ru-RU" sz="1800" b="1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преданность Компании</a:t>
            </a:r>
            <a:endParaRPr kumimoji="0" lang="ru-RU" sz="1200" b="1" i="1" u="none" strike="noStrike" kern="1200" cap="none" spc="-53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7386576" y="4030529"/>
            <a:ext cx="48054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Выплата в размере </a:t>
            </a:r>
            <a:r>
              <a:rPr lang="ru-RU" sz="1600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месячного </a:t>
            </a: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должностного оклада</a:t>
            </a:r>
            <a:r>
              <a:rPr lang="ru-RU" sz="1600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работников категорий </a:t>
            </a: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600" b="1" spc="-53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РАБОЧИЕ</a:t>
            </a: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ru-RU" sz="1600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600" b="1" spc="-53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СЛУЖАЩИЕ</a:t>
            </a:r>
            <a:r>
              <a:rPr lang="ru-RU" sz="1600" b="1" spc="-53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»: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7516733" y="5082900"/>
            <a:ext cx="4303080" cy="119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непрерывной продолжительности работы</a:t>
            </a:r>
            <a:r>
              <a:rPr kumimoji="0" lang="ru-RU" sz="1600" b="0" i="0" u="none" strike="noStrike" kern="1200" cap="none" spc="-53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2800" b="1" i="0" u="none" strike="noStrike" kern="1200" cap="none" spc="-53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ru-RU" sz="2000" b="1" i="0" u="none" strike="noStrike" kern="1200" cap="none" spc="-53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 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-5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непрерывной продолжительности работы </a:t>
            </a:r>
            <a:r>
              <a:rPr kumimoji="0" lang="ru-RU" sz="2800" b="1" i="0" u="none" strike="noStrike" kern="1200" cap="none" spc="-53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ru-RU" sz="2000" b="1" i="0" u="none" strike="noStrike" kern="1200" cap="none" spc="-53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года</a:t>
            </a:r>
          </a:p>
        </p:txBody>
      </p:sp>
      <p:grpSp>
        <p:nvGrpSpPr>
          <p:cNvPr id="134" name="Группа 4"/>
          <p:cNvGrpSpPr>
            <a:grpSpLocks/>
          </p:cNvGrpSpPr>
          <p:nvPr/>
        </p:nvGrpSpPr>
        <p:grpSpPr bwMode="auto">
          <a:xfrm>
            <a:off x="15791" y="40244"/>
            <a:ext cx="3696037" cy="4501892"/>
            <a:chOff x="5546666" y="927611"/>
            <a:chExt cx="5921335" cy="7512139"/>
          </a:xfrm>
        </p:grpSpPr>
        <p:pic>
          <p:nvPicPr>
            <p:cNvPr id="135" name="Рисунок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6" y="3650631"/>
              <a:ext cx="3907105" cy="4789119"/>
            </a:xfrm>
            <a:prstGeom prst="hexagon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Рисунок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693" y="927611"/>
              <a:ext cx="3669308" cy="5663827"/>
            </a:xfrm>
            <a:prstGeom prst="hexagon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8" name="Группа 137"/>
          <p:cNvGrpSpPr/>
          <p:nvPr/>
        </p:nvGrpSpPr>
        <p:grpSpPr>
          <a:xfrm>
            <a:off x="4239031" y="870360"/>
            <a:ext cx="7350577" cy="2295226"/>
            <a:chOff x="296268" y="244562"/>
            <a:chExt cx="6249122" cy="843089"/>
          </a:xfrm>
        </p:grpSpPr>
        <p:sp>
          <p:nvSpPr>
            <p:cNvPr id="139" name="Прямоугольник 138"/>
            <p:cNvSpPr/>
            <p:nvPr/>
          </p:nvSpPr>
          <p:spPr>
            <a:xfrm>
              <a:off x="296730" y="244562"/>
              <a:ext cx="6248660" cy="655981"/>
            </a:xfrm>
            <a:prstGeom prst="rect">
              <a:avLst/>
            </a:prstGeom>
            <a:solidFill>
              <a:srgbClr val="7CC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0" name="Заголовок 1">
              <a:extLst>
                <a:ext uri="{FF2B5EF4-FFF2-40B4-BE49-F238E27FC236}">
                  <a16:creationId xmlns:a16="http://schemas.microsoft.com/office/drawing/2014/main" xmlns="" id="{A39FC3E2-6FB2-2749-BF4B-0681BA70D32E}"/>
                </a:ext>
              </a:extLst>
            </p:cNvPr>
            <p:cNvSpPr txBox="1">
              <a:spLocks/>
            </p:cNvSpPr>
            <p:nvPr/>
          </p:nvSpPr>
          <p:spPr>
            <a:xfrm>
              <a:off x="296268" y="267308"/>
              <a:ext cx="6133561" cy="82034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МЕРЫ ПО СОХРАНЕНИЮ ПЕРСОНАЛА</a:t>
              </a:r>
            </a:p>
            <a:p>
              <a:r>
                <a:rPr lang="ru-RU" sz="3600" b="1" dirty="0">
                  <a:solidFill>
                    <a:schemeClr val="bg1"/>
                  </a:solidFill>
                  <a:latin typeface="FSRAILWAYBold"/>
                  <a:ea typeface="Verdana" panose="020B0604030504040204" pitchFamily="34" charset="0"/>
                  <a:cs typeface="Verdana" panose="020B0604030504040204" pitchFamily="34" charset="0"/>
                </a:rPr>
                <a:t>с 1 января 2024 г.</a:t>
              </a:r>
            </a:p>
          </p:txBody>
        </p:sp>
      </p:grpSp>
      <p:cxnSp>
        <p:nvCxnSpPr>
          <p:cNvPr id="143" name="Прямая соединительная линия 142"/>
          <p:cNvCxnSpPr/>
          <p:nvPr>
            <p:custDataLst>
              <p:tags r:id="rId7"/>
            </p:custDataLst>
          </p:nvPr>
        </p:nvCxnSpPr>
        <p:spPr bwMode="auto">
          <a:xfrm flipH="1">
            <a:off x="6273171" y="6041782"/>
            <a:ext cx="4000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>
            <p:custDataLst>
              <p:tags r:id="rId8"/>
            </p:custDataLst>
          </p:nvPr>
        </p:nvCxnSpPr>
        <p:spPr bwMode="auto">
          <a:xfrm>
            <a:off x="6214173" y="5526919"/>
            <a:ext cx="4651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Текст 2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317360" y="5585656"/>
            <a:ext cx="725488" cy="350838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2FE3C35-E743-450F-AB42-BB1B3C8CD1BE}" type="datetime'''+1''''''''''''''''''''0%'''''''''''''''''''">
              <a:rPr lang="ru-RU" altLang="en-US" sz="1800" b="1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+10%</a:t>
            </a:fld>
            <a:endParaRPr lang="ru-RU" sz="1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689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V.mZO2SAmvnbSClEzy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  <p:tag name="BTFP_TEMPLATE" val="&lt;?xml version=&quot;1.0&quot; encoding=&quot;utf-8&quot;?&gt;&lt;Template&gt;&lt;Id&gt;e713bca7a4cbec48120ee6fafae48485&lt;/Id&gt;&lt;Version&gt;1&lt;/Version&gt;&lt;/Template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V.mZO2SAmvnbSClEzym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3CylwgjQxwwEaLaq0ouy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6uUVod3k22.d1ZVH7I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d_Mf8QNNu6LmO3JPSx6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oVBOEshQPXQeLunskG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BtUtC3GUR21fX1N8n.z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OAS6_nsPkMhRUUxYZ5o1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h41g8apCqDT3StcDIg4k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d_Mf8QNNu6LmO3JPSx6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g4ZxN9VxiM_tNGC0MKC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rihmz53_VHgByG5OTh1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Jsy5t4241HkmZhVpt.r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J3aMAvUGPofJ3x9HPU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  <p:tag name="BTFP_TEMPLATE" val="&lt;?xml version=&quot;1.0&quot; encoding=&quot;utf-8&quot;?&gt;&lt;Template&gt;&lt;Id&gt;e713bca7a4cbec48120ee6fafae48485&lt;/Id&gt;&lt;Version&gt;1&lt;/Version&gt;&lt;/Template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17736</TotalTime>
  <Words>739</Words>
  <Application>Microsoft Office PowerPoint</Application>
  <PresentationFormat>Произвольный</PresentationFormat>
  <Paragraphs>188</Paragraphs>
  <Slides>18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Слайд think-cell</vt:lpstr>
      <vt:lpstr>Слайд 1</vt:lpstr>
      <vt:lpstr>Слайд 2</vt:lpstr>
      <vt:lpstr>Слайд 3</vt:lpstr>
      <vt:lpstr>Слайд 4</vt:lpstr>
      <vt:lpstr>ТУРИСТИЧЕСКИЕ ПРОДУКТЫ АО«ФПК»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Дубровина Виктория Александровна</dc:creator>
  <cp:lastModifiedBy>himich</cp:lastModifiedBy>
  <cp:revision>1177</cp:revision>
  <cp:lastPrinted>2023-11-13T12:27:47Z</cp:lastPrinted>
  <dcterms:created xsi:type="dcterms:W3CDTF">2022-04-22T11:30:21Z</dcterms:created>
  <dcterms:modified xsi:type="dcterms:W3CDTF">2024-05-02T11:55:17Z</dcterms:modified>
</cp:coreProperties>
</file>