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8"/>
  </p:notesMasterIdLst>
  <p:sldIdLst>
    <p:sldId id="299" r:id="rId2"/>
    <p:sldId id="274" r:id="rId3"/>
    <p:sldId id="278" r:id="rId4"/>
    <p:sldId id="286" r:id="rId5"/>
    <p:sldId id="287" r:id="rId6"/>
    <p:sldId id="284" r:id="rId7"/>
    <p:sldId id="285" r:id="rId8"/>
    <p:sldId id="279" r:id="rId9"/>
    <p:sldId id="280" r:id="rId10"/>
    <p:sldId id="282" r:id="rId11"/>
    <p:sldId id="338" r:id="rId12"/>
    <p:sldId id="339" r:id="rId13"/>
    <p:sldId id="340" r:id="rId14"/>
    <p:sldId id="300" r:id="rId15"/>
    <p:sldId id="364" r:id="rId16"/>
    <p:sldId id="301" r:id="rId17"/>
    <p:sldId id="306" r:id="rId18"/>
    <p:sldId id="302" r:id="rId19"/>
    <p:sldId id="363" r:id="rId20"/>
    <p:sldId id="361" r:id="rId21"/>
    <p:sldId id="355" r:id="rId22"/>
    <p:sldId id="417" r:id="rId23"/>
    <p:sldId id="419" r:id="rId24"/>
    <p:sldId id="385" r:id="rId25"/>
    <p:sldId id="352" r:id="rId26"/>
    <p:sldId id="351" r:id="rId27"/>
    <p:sldId id="309" r:id="rId28"/>
    <p:sldId id="425" r:id="rId29"/>
    <p:sldId id="429" r:id="rId30"/>
    <p:sldId id="383" r:id="rId31"/>
    <p:sldId id="354" r:id="rId32"/>
    <p:sldId id="362" r:id="rId33"/>
    <p:sldId id="426" r:id="rId34"/>
    <p:sldId id="356" r:id="rId35"/>
    <p:sldId id="387" r:id="rId36"/>
    <p:sldId id="418" r:id="rId37"/>
    <p:sldId id="427" r:id="rId38"/>
    <p:sldId id="314" r:id="rId39"/>
    <p:sldId id="415" r:id="rId40"/>
    <p:sldId id="413" r:id="rId41"/>
    <p:sldId id="430" r:id="rId42"/>
    <p:sldId id="411" r:id="rId43"/>
    <p:sldId id="353" r:id="rId44"/>
    <p:sldId id="414" r:id="rId45"/>
    <p:sldId id="378" r:id="rId46"/>
    <p:sldId id="423" r:id="rId47"/>
    <p:sldId id="358" r:id="rId48"/>
    <p:sldId id="424" r:id="rId49"/>
    <p:sldId id="386" r:id="rId50"/>
    <p:sldId id="394" r:id="rId51"/>
    <p:sldId id="396" r:id="rId52"/>
    <p:sldId id="420" r:id="rId53"/>
    <p:sldId id="422" r:id="rId54"/>
    <p:sldId id="319" r:id="rId55"/>
    <p:sldId id="357" r:id="rId56"/>
    <p:sldId id="288" r:id="rId57"/>
    <p:sldId id="289" r:id="rId58"/>
    <p:sldId id="320" r:id="rId59"/>
    <p:sldId id="321" r:id="rId60"/>
    <p:sldId id="322" r:id="rId61"/>
    <p:sldId id="323" r:id="rId62"/>
    <p:sldId id="324" r:id="rId63"/>
    <p:sldId id="325" r:id="rId64"/>
    <p:sldId id="330" r:id="rId65"/>
    <p:sldId id="326" r:id="rId66"/>
    <p:sldId id="327" r:id="rId67"/>
    <p:sldId id="331" r:id="rId68"/>
    <p:sldId id="332" r:id="rId69"/>
    <p:sldId id="341" r:id="rId70"/>
    <p:sldId id="342" r:id="rId71"/>
    <p:sldId id="343" r:id="rId72"/>
    <p:sldId id="344" r:id="rId73"/>
    <p:sldId id="345" r:id="rId74"/>
    <p:sldId id="346" r:id="rId75"/>
    <p:sldId id="347" r:id="rId76"/>
    <p:sldId id="348" r:id="rId77"/>
    <p:sldId id="349" r:id="rId78"/>
    <p:sldId id="350" r:id="rId79"/>
    <p:sldId id="303" r:id="rId80"/>
    <p:sldId id="382" r:id="rId81"/>
    <p:sldId id="311" r:id="rId82"/>
    <p:sldId id="416" r:id="rId83"/>
    <p:sldId id="315" r:id="rId84"/>
    <p:sldId id="372" r:id="rId85"/>
    <p:sldId id="421" r:id="rId86"/>
    <p:sldId id="296" r:id="rId8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notesMaster" Target="notesMasters/notesMaster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C58229-EF48-46A6-8743-CC7A841F7C22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3E3B39-D8E8-4E90-9727-971B8A131F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3615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350E77-0D05-4A48-887B-A1994C56C06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67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dic.academic.ru/dic.nsf/ruwiki/351771" TargetMode="External"/><Relationship Id="rId7" Type="http://schemas.openxmlformats.org/officeDocument/2006/relationships/hyperlink" Target="http://www.pivoev.ru/" TargetMode="External"/><Relationship Id="rId2" Type="http://schemas.openxmlformats.org/officeDocument/2006/relationships/hyperlink" Target="http://dic.academic.ru/dic.nsf/ruwiki/45663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vsebk.com/ru/news/5401.html" TargetMode="External"/><Relationship Id="rId5" Type="http://schemas.openxmlformats.org/officeDocument/2006/relationships/hyperlink" Target="http://whoiswho.dp.ru/cart/person/1932940/" TargetMode="External"/><Relationship Id="rId4" Type="http://schemas.openxmlformats.org/officeDocument/2006/relationships/hyperlink" Target="http://whoiswho.dp.ru/cart/person/861834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jpeg"/><Relationship Id="rId4" Type="http://schemas.openxmlformats.org/officeDocument/2006/relationships/image" Target="../media/image6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molodparlam" TargetMode="External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jpeg"/><Relationship Id="rId5" Type="http://schemas.openxmlformats.org/officeDocument/2006/relationships/image" Target="../media/image83.jpeg"/><Relationship Id="rId4" Type="http://schemas.openxmlformats.org/officeDocument/2006/relationships/image" Target="../media/image8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tiff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2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jpeg"/><Relationship Id="rId5" Type="http://schemas.openxmlformats.org/officeDocument/2006/relationships/image" Target="../media/image98.jpeg"/><Relationship Id="rId4" Type="http://schemas.openxmlformats.org/officeDocument/2006/relationships/image" Target="../media/image97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6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eg"/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9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eg"/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3.jpeg"/><Relationship Id="rId4" Type="http://schemas.openxmlformats.org/officeDocument/2006/relationships/image" Target="../media/image112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jpeg"/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7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jpeg"/><Relationship Id="rId2" Type="http://schemas.openxmlformats.org/officeDocument/2006/relationships/image" Target="../media/image1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2.jpeg"/><Relationship Id="rId4" Type="http://schemas.openxmlformats.org/officeDocument/2006/relationships/image" Target="../media/image12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jpeg"/><Relationship Id="rId2" Type="http://schemas.openxmlformats.org/officeDocument/2006/relationships/image" Target="../media/image123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jpeg"/><Relationship Id="rId2" Type="http://schemas.openxmlformats.org/officeDocument/2006/relationships/image" Target="../media/image1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9.jpeg"/><Relationship Id="rId5" Type="http://schemas.openxmlformats.org/officeDocument/2006/relationships/image" Target="../media/image128.jpeg"/><Relationship Id="rId4" Type="http://schemas.openxmlformats.org/officeDocument/2006/relationships/image" Target="../media/image127.jpe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jpeg"/><Relationship Id="rId2" Type="http://schemas.openxmlformats.org/officeDocument/2006/relationships/image" Target="../media/image131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jpeg"/><Relationship Id="rId2" Type="http://schemas.openxmlformats.org/officeDocument/2006/relationships/image" Target="../media/image133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jpeg"/><Relationship Id="rId2" Type="http://schemas.openxmlformats.org/officeDocument/2006/relationships/image" Target="../media/image136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jpeg"/><Relationship Id="rId2" Type="http://schemas.openxmlformats.org/officeDocument/2006/relationships/image" Target="../media/image138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jpeg"/><Relationship Id="rId2" Type="http://schemas.openxmlformats.org/officeDocument/2006/relationships/image" Target="../media/image140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jpeg"/><Relationship Id="rId2" Type="http://schemas.openxmlformats.org/officeDocument/2006/relationships/image" Target="../media/image1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4.jpe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5.png"/><Relationship Id="rId4" Type="http://schemas.openxmlformats.org/officeDocument/2006/relationships/oleObject" Target="../embeddings/Microsoft_Excel_97-2003_Worksheet1.xls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jpeg"/><Relationship Id="rId2" Type="http://schemas.openxmlformats.org/officeDocument/2006/relationships/image" Target="../media/image14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jpeg"/><Relationship Id="rId2" Type="http://schemas.openxmlformats.org/officeDocument/2006/relationships/image" Target="../media/image148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jpeg"/><Relationship Id="rId2" Type="http://schemas.openxmlformats.org/officeDocument/2006/relationships/image" Target="../media/image150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jpeg"/><Relationship Id="rId2" Type="http://schemas.openxmlformats.org/officeDocument/2006/relationships/image" Target="../media/image152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jpeg"/><Relationship Id="rId2" Type="http://schemas.openxmlformats.org/officeDocument/2006/relationships/image" Target="../media/image154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jpeg"/><Relationship Id="rId2" Type="http://schemas.openxmlformats.org/officeDocument/2006/relationships/image" Target="../media/image156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jpeg"/><Relationship Id="rId2" Type="http://schemas.openxmlformats.org/officeDocument/2006/relationships/image" Target="../media/image15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png"/><Relationship Id="rId2" Type="http://schemas.openxmlformats.org/officeDocument/2006/relationships/image" Target="../media/image16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3.jpe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jpeg"/><Relationship Id="rId2" Type="http://schemas.openxmlformats.org/officeDocument/2006/relationships/image" Target="../media/image164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jpeg"/><Relationship Id="rId2" Type="http://schemas.openxmlformats.org/officeDocument/2006/relationships/image" Target="../media/image166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jpeg"/><Relationship Id="rId2" Type="http://schemas.openxmlformats.org/officeDocument/2006/relationships/image" Target="../media/image16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0.jpe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jpeg"/><Relationship Id="rId2" Type="http://schemas.openxmlformats.org/officeDocument/2006/relationships/image" Target="../media/image171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jpeg"/><Relationship Id="rId2" Type="http://schemas.openxmlformats.org/officeDocument/2006/relationships/image" Target="../media/image173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Петрозаводский филиал ПГУПС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 descr="\\10.7.2.2\колледж\Библиотека\НА САЙТ\РАЗМЕЩЕНО 2017-18\Новости\День открытых дверей\жд колледж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7290" y="1571612"/>
            <a:ext cx="6500858" cy="47649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55719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Библиотека и актовый зал</a:t>
            </a:r>
            <a:endParaRPr lang="ru-RU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8194" name="Picture 2" descr="C:\Users\himich\Desktop\база\IMG_756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642910" y="1500174"/>
            <a:ext cx="2726268" cy="2044701"/>
          </a:xfrm>
          <a:prstGeom prst="rect">
            <a:avLst/>
          </a:prstGeom>
          <a:noFill/>
        </p:spPr>
      </p:pic>
      <p:pic>
        <p:nvPicPr>
          <p:cNvPr id="8195" name="Picture 3" descr="C:\Users\himich\Downloads\IMG_757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5786446" y="4000504"/>
            <a:ext cx="2905145" cy="2178859"/>
          </a:xfrm>
          <a:prstGeom prst="rect">
            <a:avLst/>
          </a:prstGeom>
          <a:noFill/>
        </p:spPr>
      </p:pic>
      <p:pic>
        <p:nvPicPr>
          <p:cNvPr id="8197" name="Picture 5" descr="\\10.7.2.2\колледж\Библиотека\НА САЙТ\РАЗМЕЩЕНО 2017-18\Воспитательная работа\IMG_929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2132" y="1571612"/>
            <a:ext cx="3214710" cy="1896548"/>
          </a:xfrm>
          <a:prstGeom prst="rect">
            <a:avLst/>
          </a:prstGeom>
          <a:noFill/>
        </p:spPr>
      </p:pic>
      <p:pic>
        <p:nvPicPr>
          <p:cNvPr id="8198" name="Picture 6" descr="\\10.7.2.2\колледж\Библиотека\НА САЙТ\РАЗМЕЩЕНО 2017-18\Фото галерея\день учителя\IMG_060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72" y="4071942"/>
            <a:ext cx="3071834" cy="2047889"/>
          </a:xfrm>
          <a:prstGeom prst="rect">
            <a:avLst/>
          </a:prstGeom>
          <a:noFill/>
        </p:spPr>
      </p:pic>
      <p:pic>
        <p:nvPicPr>
          <p:cNvPr id="8196" name="Picture 4" descr="\\10.7.2.2\колледж\Библиотека\НА САЙТ\РАЗМЕЩЕНО 2017-18\Воспитательная работа\IMG_0550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488" y="2500306"/>
            <a:ext cx="3209593" cy="28047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Выдающиеся выпускники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500174"/>
            <a:ext cx="8784976" cy="5357826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начальник  Октябрьской железной дороги (1988 - 1996; апрель1997 - май 1998), министр путей сообщения РФ (август 1996 - апрель 1997),  доктор экономических наук ПГУПС, профессор </a:t>
            </a:r>
            <a:r>
              <a:rPr lang="ru-RU" b="1" dirty="0" smtClean="0">
                <a:hlinkClick r:id="rId2"/>
              </a:rPr>
              <a:t>Зайцев  А.А.</a:t>
            </a:r>
            <a:r>
              <a:rPr lang="ru-RU" b="1" dirty="0" smtClean="0"/>
              <a:t>;</a:t>
            </a:r>
            <a:endParaRPr lang="ru-RU" dirty="0" smtClean="0"/>
          </a:p>
          <a:p>
            <a:r>
              <a:rPr lang="ru-RU" dirty="0" smtClean="0"/>
              <a:t>губернатор Ленинградской области (1991 - 1996), ныне заместитель председателя правления </a:t>
            </a:r>
            <a:r>
              <a:rPr lang="ru-RU" dirty="0" err="1" smtClean="0"/>
              <a:t>Россельхозбанка</a:t>
            </a:r>
            <a:r>
              <a:rPr lang="ru-RU" dirty="0" smtClean="0"/>
              <a:t> -</a:t>
            </a:r>
            <a:r>
              <a:rPr lang="ru-RU" dirty="0" smtClean="0">
                <a:hlinkClick r:id="rId3"/>
              </a:rPr>
              <a:t> </a:t>
            </a:r>
            <a:r>
              <a:rPr lang="ru-RU" b="1" dirty="0" smtClean="0">
                <a:hlinkClick r:id="rId3"/>
              </a:rPr>
              <a:t>Беляков А.С.</a:t>
            </a:r>
            <a:r>
              <a:rPr lang="ru-RU" dirty="0" smtClean="0">
                <a:hlinkClick r:id="rId3"/>
              </a:rPr>
              <a:t>;</a:t>
            </a:r>
            <a:endParaRPr lang="ru-RU" dirty="0" smtClean="0"/>
          </a:p>
          <a:p>
            <a:r>
              <a:rPr lang="ru-RU" dirty="0" smtClean="0"/>
              <a:t>председатель Совета директоров - заместитель генерального директора РАО “Высокоскоростная магистраль” - </a:t>
            </a:r>
            <a:r>
              <a:rPr lang="ru-RU" b="1" dirty="0" smtClean="0"/>
              <a:t>Кийски Е.П</a:t>
            </a:r>
            <a:r>
              <a:rPr lang="ru-RU" dirty="0" smtClean="0"/>
              <a:t>.;</a:t>
            </a:r>
          </a:p>
          <a:p>
            <a:r>
              <a:rPr lang="ru-RU" dirty="0" smtClean="0"/>
              <a:t>ведущий научный сотрудник НИИ по системам космической связи </a:t>
            </a:r>
            <a:r>
              <a:rPr lang="ru-RU" b="1" dirty="0" err="1" smtClean="0"/>
              <a:t>Хюппенен</a:t>
            </a:r>
            <a:r>
              <a:rPr lang="ru-RU" b="1" dirty="0" smtClean="0"/>
              <a:t> А.П</a:t>
            </a:r>
            <a:r>
              <a:rPr lang="ru-RU" dirty="0" smtClean="0"/>
              <a:t>.;</a:t>
            </a:r>
          </a:p>
          <a:p>
            <a:r>
              <a:rPr lang="ru-RU" dirty="0" smtClean="0"/>
              <a:t>начальник Октябрьской железной дороги ( с 2004 по 2014 ), с октября 2014 года - вице-президент ОАО РЖД по вопросам развития системы управления, с 26 января 2016 года избран Генеральным директором АО «ВНИИЖТ»  - </a:t>
            </a:r>
            <a:r>
              <a:rPr lang="ru-RU" b="1" dirty="0" smtClean="0">
                <a:hlinkClick r:id="rId4"/>
              </a:rPr>
              <a:t>Степов В.В</a:t>
            </a:r>
            <a:r>
              <a:rPr lang="ru-RU" b="1" dirty="0" smtClean="0"/>
              <a:t>.;</a:t>
            </a:r>
            <a:endParaRPr lang="ru-RU" dirty="0" smtClean="0"/>
          </a:p>
          <a:p>
            <a:r>
              <a:rPr lang="ru-RU" dirty="0" smtClean="0"/>
              <a:t>первый заместитель начальника Октябрьской железной дороги (2005 - 2008), начальник </a:t>
            </a:r>
            <a:r>
              <a:rPr lang="ru-RU" dirty="0" err="1" smtClean="0"/>
              <a:t>Восточно-Сибирской</a:t>
            </a:r>
            <a:r>
              <a:rPr lang="ru-RU" dirty="0" smtClean="0"/>
              <a:t> железной дороги (2008 - 2011), вице-президентом ОАО "РЖД" (2011 - 2012), старший вице-президент ОАО "РЖД", первый вице-президент ОАО "РЖД" (с 2015 по настоящее время).  - </a:t>
            </a:r>
            <a:r>
              <a:rPr lang="ru-RU" b="1" dirty="0" smtClean="0">
                <a:hlinkClick r:id="rId5"/>
              </a:rPr>
              <a:t>Краснощек А.А</a:t>
            </a:r>
            <a:r>
              <a:rPr lang="ru-RU" b="1" dirty="0" smtClean="0"/>
              <a:t>.;</a:t>
            </a:r>
            <a:endParaRPr lang="ru-RU" dirty="0" smtClean="0"/>
          </a:p>
          <a:p>
            <a:r>
              <a:rPr lang="ru-RU" dirty="0" smtClean="0"/>
              <a:t>известный карельский поэт, автор поэтических сборников, член Союза журналистов РФ, бывший машинист  - </a:t>
            </a:r>
            <a:r>
              <a:rPr lang="ru-RU" b="1" dirty="0" smtClean="0">
                <a:hlinkClick r:id="rId6"/>
              </a:rPr>
              <a:t>Звягин Ю.К.</a:t>
            </a:r>
            <a:r>
              <a:rPr lang="ru-RU" b="1" dirty="0" smtClean="0"/>
              <a:t>;</a:t>
            </a:r>
            <a:endParaRPr lang="ru-RU" dirty="0" smtClean="0"/>
          </a:p>
          <a:p>
            <a:r>
              <a:rPr lang="ru-RU" dirty="0" smtClean="0"/>
              <a:t>профессор СПГУПС,  доктор физико-математических наук  - </a:t>
            </a:r>
            <a:r>
              <a:rPr lang="ru-RU" b="1" dirty="0" smtClean="0"/>
              <a:t>Акимов В.П</a:t>
            </a:r>
            <a:r>
              <a:rPr lang="ru-RU" dirty="0" smtClean="0"/>
              <a:t>.;</a:t>
            </a:r>
          </a:p>
          <a:p>
            <a:r>
              <a:rPr lang="ru-RU" dirty="0" smtClean="0"/>
              <a:t>доктор экономических наук - </a:t>
            </a:r>
            <a:r>
              <a:rPr lang="ru-RU" b="1" dirty="0" err="1" smtClean="0"/>
              <a:t>Ревайкин</a:t>
            </a:r>
            <a:r>
              <a:rPr lang="ru-RU" b="1" dirty="0" smtClean="0"/>
              <a:t> А.С</a:t>
            </a:r>
            <a:r>
              <a:rPr lang="ru-RU" dirty="0" smtClean="0"/>
              <a:t>.;</a:t>
            </a:r>
          </a:p>
          <a:p>
            <a:r>
              <a:rPr lang="ru-RU" dirty="0" smtClean="0"/>
              <a:t>доктор филологических наук, зав. кафедрой </a:t>
            </a:r>
            <a:r>
              <a:rPr lang="ru-RU" dirty="0" err="1" smtClean="0"/>
              <a:t>культурология</a:t>
            </a:r>
            <a:r>
              <a:rPr lang="ru-RU" dirty="0" smtClean="0"/>
              <a:t> Петрозаводского государственного университета  - </a:t>
            </a:r>
            <a:r>
              <a:rPr lang="ru-RU" b="1" dirty="0" err="1" smtClean="0">
                <a:hlinkClick r:id="rId7"/>
              </a:rPr>
              <a:t>Пивоев</a:t>
            </a:r>
            <a:r>
              <a:rPr lang="ru-RU" b="1" dirty="0" smtClean="0">
                <a:hlinkClick r:id="rId7"/>
              </a:rPr>
              <a:t> В.М.</a:t>
            </a:r>
            <a:r>
              <a:rPr lang="ru-RU" dirty="0" smtClean="0"/>
              <a:t> и другие.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785794"/>
            <a:ext cx="7715200" cy="864096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>
                <a:solidFill>
                  <a:schemeClr val="tx1"/>
                </a:solidFill>
              </a:rPr>
              <a:t>Многие из выпускников стали руководителями предприятий, структурных организаций, производственных участков, новаторами производства, преподавателями высших и средних специальных учебных заведений.</a:t>
            </a: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43050"/>
            <a:ext cx="8784976" cy="502631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b="1" dirty="0" smtClean="0"/>
              <a:t>Среди них:</a:t>
            </a:r>
            <a:endParaRPr lang="ru-RU" dirty="0" smtClean="0"/>
          </a:p>
          <a:p>
            <a:pPr algn="just"/>
            <a:r>
              <a:rPr lang="ru-RU" sz="3800" b="1" dirty="0" smtClean="0"/>
              <a:t>Тимофеев М.В.</a:t>
            </a:r>
            <a:r>
              <a:rPr lang="ru-RU" sz="3800" dirty="0" smtClean="0"/>
              <a:t> - кандидат технических наук, начальник технического отдела службы локомотивного хозяйства Октябрьской железной дороги;</a:t>
            </a:r>
          </a:p>
          <a:p>
            <a:pPr algn="just"/>
            <a:r>
              <a:rPr lang="ru-RU" sz="3800" b="1" dirty="0" smtClean="0"/>
              <a:t>Иванов А.А.</a:t>
            </a:r>
            <a:r>
              <a:rPr lang="ru-RU" sz="3800" dirty="0" smtClean="0"/>
              <a:t>  - первый заместитель начальника службы пути Московской железной дороги.</a:t>
            </a:r>
          </a:p>
          <a:p>
            <a:pPr algn="just"/>
            <a:r>
              <a:rPr lang="ru-RU" sz="3800" b="1" dirty="0" smtClean="0"/>
              <a:t>Скрябин А.Н.</a:t>
            </a:r>
            <a:r>
              <a:rPr lang="ru-RU" sz="3800" dirty="0" smtClean="0"/>
              <a:t>  - заместитель начальника локомотивного депо по управлению персоналом ст. Бабаево.</a:t>
            </a:r>
          </a:p>
          <a:p>
            <a:pPr algn="just"/>
            <a:r>
              <a:rPr lang="ru-RU" sz="3800" b="1" dirty="0" smtClean="0"/>
              <a:t>Афанасьев А.В. </a:t>
            </a:r>
            <a:r>
              <a:rPr lang="ru-RU" sz="3800" dirty="0" smtClean="0"/>
              <a:t> -  директор МУП троллейбусного управления г. Петрозаводска.</a:t>
            </a:r>
          </a:p>
          <a:p>
            <a:pPr algn="just"/>
            <a:r>
              <a:rPr lang="ru-RU" sz="3800" b="1" dirty="0" smtClean="0"/>
              <a:t>Голохвастова О.И</a:t>
            </a:r>
            <a:r>
              <a:rPr lang="ru-RU" sz="3800" dirty="0" smtClean="0"/>
              <a:t>. - Герой социалистического труда,  поездной диспетчер Мурманского отделения Октябрьской железной дороги.</a:t>
            </a:r>
          </a:p>
          <a:p>
            <a:pPr algn="just"/>
            <a:r>
              <a:rPr lang="ru-RU" sz="3800" b="1" dirty="0" smtClean="0"/>
              <a:t>Суслов Н.В. </a:t>
            </a:r>
            <a:r>
              <a:rPr lang="ru-RU" sz="3800" dirty="0" smtClean="0"/>
              <a:t> - начальник дирекции инфраструктуры ОЖД - филиала ОАО «РЖД» Санкт -Петербургского отделения Октябрьской железной дороги.</a:t>
            </a:r>
          </a:p>
          <a:p>
            <a:pPr algn="just"/>
            <a:r>
              <a:rPr lang="ru-RU" sz="3800" b="1" dirty="0" smtClean="0"/>
              <a:t>Никифоров В.Г.</a:t>
            </a:r>
            <a:r>
              <a:rPr lang="ru-RU" sz="3800" dirty="0" smtClean="0"/>
              <a:t> - начальник локомотивного депо ст. Лодейное Поле.</a:t>
            </a:r>
          </a:p>
          <a:p>
            <a:pPr algn="just"/>
            <a:r>
              <a:rPr lang="ru-RU" sz="3800" b="1" dirty="0" err="1" smtClean="0"/>
              <a:t>Зуборев</a:t>
            </a:r>
            <a:r>
              <a:rPr lang="ru-RU" sz="3800" b="1" dirty="0" smtClean="0"/>
              <a:t> В.Л. </a:t>
            </a:r>
            <a:r>
              <a:rPr lang="ru-RU" sz="3800" dirty="0" smtClean="0"/>
              <a:t>- с 2006 года начальник локомотивного депо ст. Петрозаводск.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928670"/>
            <a:ext cx="8534400" cy="758952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Большое количество руководителей отделов и подразделений Петрозаводского отделения Октябрьской железной дороги - это выпускники Петрозаводского филиала ПГУПС</a:t>
            </a: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752" y="1928802"/>
            <a:ext cx="8503920" cy="4429156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Абдрашитов С.А. </a:t>
            </a:r>
            <a:r>
              <a:rPr lang="ru-RU" sz="1800" dirty="0" smtClean="0"/>
              <a:t>– помощник первого заместителя начальника ОЖД - филиала ОАО «РЖД»;</a:t>
            </a:r>
          </a:p>
          <a:p>
            <a:r>
              <a:rPr lang="ru-RU" sz="1800" b="1" dirty="0" err="1" smtClean="0"/>
              <a:t>Толпегин</a:t>
            </a:r>
            <a:r>
              <a:rPr lang="ru-RU" sz="1800" b="1" dirty="0" smtClean="0"/>
              <a:t> В.К. </a:t>
            </a:r>
            <a:r>
              <a:rPr lang="ru-RU" sz="1800" dirty="0" smtClean="0"/>
              <a:t>– Почётный железнодорожник, заместитель начальника Петрозаводского отделения дороги по перевозкам, с 2014 года - заместитель директора по грузовой работе ООО «</a:t>
            </a:r>
            <a:r>
              <a:rPr lang="ru-RU" sz="1800" dirty="0" err="1" smtClean="0"/>
              <a:t>Карелприродресурс</a:t>
            </a:r>
            <a:r>
              <a:rPr lang="ru-RU" sz="1800" dirty="0" smtClean="0"/>
              <a:t>»</a:t>
            </a:r>
          </a:p>
          <a:p>
            <a:pPr algn="just"/>
            <a:r>
              <a:rPr lang="ru-RU" sz="1800" b="1" dirty="0" smtClean="0"/>
              <a:t>Криворучко А.А.</a:t>
            </a:r>
            <a:r>
              <a:rPr lang="ru-RU" sz="1800" dirty="0" smtClean="0"/>
              <a:t> - ревизор по безопасности движения поездов аппарата Главного ревизора ОЖД Петрозаводского направления </a:t>
            </a:r>
          </a:p>
          <a:p>
            <a:pPr algn="just"/>
            <a:r>
              <a:rPr lang="ru-RU" sz="1800" b="1" dirty="0" err="1" smtClean="0"/>
              <a:t>Зятиков</a:t>
            </a:r>
            <a:r>
              <a:rPr lang="ru-RU" sz="1800" b="1" dirty="0" smtClean="0"/>
              <a:t> Г.А.</a:t>
            </a:r>
            <a:r>
              <a:rPr lang="ru-RU" sz="1800" dirty="0" smtClean="0"/>
              <a:t>  - главный инженер Петрозаводского отделения Октябрьской железной дороги;</a:t>
            </a:r>
          </a:p>
          <a:p>
            <a:pPr algn="just"/>
            <a:r>
              <a:rPr lang="ru-RU" sz="1800" b="1" dirty="0" smtClean="0"/>
              <a:t>Ларионов Л.Н. </a:t>
            </a:r>
            <a:r>
              <a:rPr lang="ru-RU" sz="1800" dirty="0" smtClean="0"/>
              <a:t>- Заслуженный рационализатор КАССР;</a:t>
            </a:r>
          </a:p>
          <a:p>
            <a:pPr algn="just"/>
            <a:r>
              <a:rPr lang="ru-RU" sz="1800" b="1" dirty="0" err="1" smtClean="0"/>
              <a:t>Мастафанов</a:t>
            </a:r>
            <a:r>
              <a:rPr lang="ru-RU" sz="1800" b="1" dirty="0" smtClean="0"/>
              <a:t> М.В. </a:t>
            </a:r>
            <a:r>
              <a:rPr lang="ru-RU" sz="1800" dirty="0" smtClean="0"/>
              <a:t>- начальник Петрозаводской дистанции пути, </a:t>
            </a:r>
            <a:r>
              <a:rPr lang="ru-RU" sz="1800" b="1" dirty="0" smtClean="0"/>
              <a:t>Лаптев А.Г.</a:t>
            </a:r>
            <a:r>
              <a:rPr lang="ru-RU" sz="1800" dirty="0" smtClean="0"/>
              <a:t>, - заместитель начальника депо г.Петрозаводск </a:t>
            </a:r>
          </a:p>
          <a:p>
            <a:pPr algn="just">
              <a:buNone/>
            </a:pPr>
            <a:endParaRPr lang="ru-RU" sz="1800" dirty="0" smtClean="0"/>
          </a:p>
          <a:p>
            <a:endParaRPr lang="ru-RU" sz="18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1" descr="F:\ПРЕЗЕНТАЦИЯ19\ПРЕЗЕНТАЦИЯ К ФОРУМУ\i89907-image-original-cee31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3933056"/>
            <a:ext cx="3642569" cy="2412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Picture 3" descr="C:\Documents and Settings\vil\Рабочий стол\2018-2019 учеб.год\фото конкурса Дед Морозов\DSC_030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1412776"/>
            <a:ext cx="3848309" cy="25488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Рисунок 15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3715497" cy="2448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 descr="C:\Documents and Settings\vil\Рабочий стол\2018-2019 учеб.год\на сайт\вручение\_DSC015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4077072"/>
            <a:ext cx="3528392" cy="23369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Культурно-воспитательная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работа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55576" y="3429000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КОНЦЕРТЫ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512" y="5805264"/>
            <a:ext cx="4176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  СОРЕВНОВАНИЯ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04048" y="3284984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ПРАЗДНИКИ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32040" y="5949280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ТРАДИЦИИ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96144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Квест-игра</a:t>
            </a:r>
            <a:r>
              <a:rPr lang="ru-RU" dirty="0" smtClean="0"/>
              <a:t> для первокурсников </a:t>
            </a:r>
            <a:br>
              <a:rPr lang="ru-RU" dirty="0" smtClean="0"/>
            </a:br>
            <a:r>
              <a:rPr lang="ru-RU" dirty="0" smtClean="0"/>
              <a:t>«Старт в студенчество»</a:t>
            </a:r>
            <a:endParaRPr lang="ru-RU" dirty="0"/>
          </a:p>
        </p:txBody>
      </p:sp>
      <p:pic>
        <p:nvPicPr>
          <p:cNvPr id="4" name="Picture 6" descr="C:\Documents and Settings\vil\Рабочий стол\2018-2019 учеб.год\на сайт\_DSC0170 (1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5001349" cy="33123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9026" name="Picture 2" descr="http://pgups-karelia.ru/resources/i89910-image-original-945b5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2276872"/>
            <a:ext cx="3749452" cy="41255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Традиционное участие студентов ПФ ПГУПС в </a:t>
            </a:r>
            <a:br>
              <a:rPr lang="ru-RU" sz="2800" dirty="0" smtClean="0"/>
            </a:br>
            <a:r>
              <a:rPr lang="ru-RU" sz="2800" dirty="0" smtClean="0"/>
              <a:t>Международном Дне мира - 21 сентября. 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158680" cy="965848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Экологическая акция по посадке деревьев: «Во имя МИРА», инициированная общественными организациями Карелии, социально ориентированными фондами, православной общиной, предприятиями и учебными заведениями</a:t>
            </a:r>
            <a:endParaRPr lang="ru-RU" dirty="0"/>
          </a:p>
        </p:txBody>
      </p:sp>
      <p:pic>
        <p:nvPicPr>
          <p:cNvPr id="39937" name="Picture 1" descr="F:\ПРЕЗЕНТАЦИЯ19\ПРЕЗЕНТАЦИЯ К ФОРУМУ\Рисунок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2852936"/>
            <a:ext cx="3784081" cy="2808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9939" name="Picture 3" descr="F:\ПРЕЗЕНТАЦИЯ19\ПРЕЗЕНТАЦИЯ К ФОРУМУ\Рисунок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2780928"/>
            <a:ext cx="3665679" cy="2880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День добра и уважения…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99992" y="1268760"/>
            <a:ext cx="4186808" cy="4752528"/>
          </a:xfrm>
        </p:spPr>
        <p:txBody>
          <a:bodyPr>
            <a:normAutofit/>
          </a:bodyPr>
          <a:lstStyle/>
          <a:p>
            <a:pPr algn="just"/>
            <a:endParaRPr lang="ru-RU" sz="1800" dirty="0" smtClean="0"/>
          </a:p>
          <a:p>
            <a:pPr algn="just"/>
            <a:endParaRPr lang="ru-RU" sz="1800" dirty="0" smtClean="0"/>
          </a:p>
          <a:p>
            <a:pPr algn="just"/>
            <a:endParaRPr lang="ru-RU" sz="1800" dirty="0" smtClean="0"/>
          </a:p>
          <a:p>
            <a:pPr algn="just"/>
            <a:r>
              <a:rPr lang="ru-RU" sz="1800" dirty="0" smtClean="0"/>
              <a:t>1 октября или </a:t>
            </a:r>
            <a:r>
              <a:rPr lang="ru-RU" sz="1800" b="1" dirty="0" smtClean="0"/>
              <a:t>Международный день пожилых людей,</a:t>
            </a:r>
            <a:r>
              <a:rPr lang="ru-RU" sz="1800" dirty="0" smtClean="0"/>
              <a:t> который отмечается в Российской Федерации с 1992 года.</a:t>
            </a:r>
          </a:p>
          <a:p>
            <a:pPr algn="just"/>
            <a:r>
              <a:rPr lang="ru-RU" sz="1800" dirty="0" smtClean="0"/>
              <a:t> Профсоюзная организация совместно с администрацией филиала и студентами ежегодно, в золотую осеннюю пору чествуют тех, кто все свои силы и знания посвятил преданности своему делу. </a:t>
            </a:r>
          </a:p>
          <a:p>
            <a:endParaRPr lang="ru-RU" dirty="0"/>
          </a:p>
        </p:txBody>
      </p:sp>
      <p:pic>
        <p:nvPicPr>
          <p:cNvPr id="7" name="Рисунок 6" descr="http://pgups-karelia.ru/resources/i90077-image-original-c15852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2520280" cy="2520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http://pgups-karelia.ru/resources/i90073-image-original-845bbc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4005064"/>
            <a:ext cx="3700781" cy="2304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dirty="0" smtClean="0"/>
              <a:t>ГРАН-ПРИ конкурса "Студент года — 2018"</a:t>
            </a:r>
            <a:br>
              <a:rPr lang="ru-RU" sz="2400" b="1" dirty="0" smtClean="0"/>
            </a:b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59832" y="1340768"/>
            <a:ext cx="59046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/>
          </a:p>
        </p:txBody>
      </p:sp>
      <p:pic>
        <p:nvPicPr>
          <p:cNvPr id="7" name="Picture 2" descr="C:\Documents and Settings\vil\Рабочий стол\i90373-image-original-eb2cac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452625"/>
            <a:ext cx="3018050" cy="46882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8913" name="Picture 1" descr="F:\ФИЛИПП\ПОБЕДА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1484784"/>
            <a:ext cx="3312368" cy="46543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60648"/>
            <a:ext cx="8534400" cy="1008112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Verdana" charset="0"/>
                <a:ea typeface="Verdana" charset="0"/>
                <a:cs typeface="Verdana" charset="0"/>
              </a:rPr>
              <a:t/>
            </a:r>
            <a:br>
              <a:rPr lang="ru-RU" sz="3600" dirty="0" smtClean="0">
                <a:latin typeface="Verdana" charset="0"/>
                <a:ea typeface="Verdana" charset="0"/>
                <a:cs typeface="Verdana" charset="0"/>
              </a:rPr>
            </a:br>
            <a:r>
              <a:rPr lang="ru-RU" sz="3600" dirty="0" smtClean="0">
                <a:latin typeface="Verdana" charset="0"/>
                <a:ea typeface="Verdana" charset="0"/>
                <a:cs typeface="Verdana" charset="0"/>
              </a:rPr>
              <a:t/>
            </a:r>
            <a:br>
              <a:rPr lang="ru-RU" sz="3600" dirty="0" smtClean="0">
                <a:latin typeface="Verdana" charset="0"/>
                <a:ea typeface="Verdana" charset="0"/>
                <a:cs typeface="Verdana" charset="0"/>
              </a:rPr>
            </a:br>
            <a:r>
              <a:rPr lang="ru-RU" sz="3600" dirty="0" smtClean="0">
                <a:latin typeface="Verdana" charset="0"/>
                <a:ea typeface="Verdana" charset="0"/>
                <a:cs typeface="Verdana" charset="0"/>
              </a:rPr>
              <a:t/>
            </a:r>
            <a:br>
              <a:rPr lang="ru-RU" sz="3600" dirty="0" smtClean="0">
                <a:latin typeface="Verdana" charset="0"/>
                <a:ea typeface="Verdana" charset="0"/>
                <a:cs typeface="Verdana" charset="0"/>
              </a:rPr>
            </a:br>
            <a:r>
              <a:rPr lang="ru-RU" sz="3600" dirty="0" smtClean="0">
                <a:latin typeface="Verdana" charset="0"/>
                <a:ea typeface="Verdana" charset="0"/>
                <a:cs typeface="Verdana" charset="0"/>
              </a:rPr>
              <a:t/>
            </a:r>
            <a:br>
              <a:rPr lang="ru-RU" sz="3600" dirty="0" smtClean="0">
                <a:latin typeface="Verdana" charset="0"/>
                <a:ea typeface="Verdana" charset="0"/>
                <a:cs typeface="Verdana" charset="0"/>
              </a:rPr>
            </a:br>
            <a:r>
              <a:rPr lang="ru-RU" sz="3600" dirty="0" smtClean="0">
                <a:latin typeface="Verdana" charset="0"/>
                <a:ea typeface="Verdana" charset="0"/>
                <a:cs typeface="Verdana" charset="0"/>
              </a:rPr>
              <a:t/>
            </a:r>
            <a:br>
              <a:rPr lang="ru-RU" sz="3600" dirty="0" smtClean="0">
                <a:latin typeface="Verdana" charset="0"/>
                <a:ea typeface="Verdana" charset="0"/>
                <a:cs typeface="Verdana" charset="0"/>
              </a:rPr>
            </a:br>
            <a:r>
              <a:rPr lang="ru-RU" sz="2700" dirty="0" smtClean="0">
                <a:latin typeface="Verdana" charset="0"/>
                <a:ea typeface="Verdana" charset="0"/>
                <a:cs typeface="Verdana" charset="0"/>
              </a:rPr>
              <a:t>Лауреат года Карелии - 2018</a:t>
            </a:r>
            <a:br>
              <a:rPr lang="ru-RU" sz="2700" dirty="0" smtClean="0">
                <a:latin typeface="Verdana" charset="0"/>
                <a:ea typeface="Verdana" charset="0"/>
                <a:cs typeface="Verdana" charset="0"/>
              </a:rPr>
            </a:br>
            <a:endParaRPr lang="ru-RU" sz="270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64"/>
          <a:stretch>
            <a:fillRect/>
          </a:stretch>
        </p:blipFill>
        <p:spPr bwMode="auto">
          <a:xfrm>
            <a:off x="539552" y="2708920"/>
            <a:ext cx="3268643" cy="38877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3" descr="C:\Users\Филипп\Desktop\ux2m9tqp0OY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3140968"/>
            <a:ext cx="4443412" cy="2959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251520" y="1268760"/>
            <a:ext cx="87129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Музее изобразительных искусств Карелии в декабре 2018г награждали жителей республики, отличившихся в уходящем году. За отличную учебу, общественную деятельность, активную гражданскую позицию и победу в Российской национальной премии «Студент года – 2018» отметили третьекурсника Петрозаводского филиала ПГУПС- </a:t>
            </a:r>
            <a:r>
              <a:rPr lang="ru-RU" dirty="0" err="1" smtClean="0"/>
              <a:t>Каличенко</a:t>
            </a:r>
            <a:r>
              <a:rPr lang="ru-RU" dirty="0" smtClean="0"/>
              <a:t> Ф.А.</a:t>
            </a:r>
            <a:endParaRPr lang="ru-RU" alt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himich\Desktop\база\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97" t="7463" r="2984" b="15422"/>
          <a:stretch>
            <a:fillRect/>
          </a:stretch>
        </p:blipFill>
        <p:spPr bwMode="auto">
          <a:xfrm>
            <a:off x="285720" y="4071942"/>
            <a:ext cx="3500462" cy="2214578"/>
          </a:xfrm>
          <a:prstGeom prst="rect">
            <a:avLst/>
          </a:prstGeom>
          <a:noFill/>
        </p:spPr>
      </p:pic>
      <p:pic>
        <p:nvPicPr>
          <p:cNvPr id="1028" name="Picture 4" descr="C:\Users\himich\Desktop\база\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8882"/>
          <a:stretch>
            <a:fillRect/>
          </a:stretch>
        </p:blipFill>
        <p:spPr bwMode="auto">
          <a:xfrm>
            <a:off x="5143504" y="4143380"/>
            <a:ext cx="3757530" cy="22860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62863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Материально - техническая база</a:t>
            </a:r>
            <a:endParaRPr lang="ru-RU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1142985"/>
            <a:ext cx="83907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dirty="0" smtClean="0"/>
          </a:p>
          <a:p>
            <a:pPr algn="ctr"/>
            <a:r>
              <a:rPr lang="ru-RU" sz="1600" dirty="0" smtClean="0"/>
              <a:t>Петрозаводский филиал располагает современной материально-технической базой, необходимым количеством тренажёров для качественной подготовки специалистов</a:t>
            </a:r>
            <a:r>
              <a:rPr lang="ru-RU" sz="2800" dirty="0" smtClean="0"/>
              <a:t>.</a:t>
            </a:r>
          </a:p>
        </p:txBody>
      </p:sp>
      <p:pic>
        <p:nvPicPr>
          <p:cNvPr id="3" name="Picture 3" descr="\\10.7.2.2\колледж\Библиотека\НА САЙТ\РАЗМЕЩЕНО 2017-18\Новости\День открытых дверей\жд колледж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3174" y="2285992"/>
            <a:ext cx="3571900" cy="26181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681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Фестиваль  национальных культур</a:t>
            </a:r>
            <a:br>
              <a:rPr lang="ru-RU" dirty="0" smtClean="0"/>
            </a:br>
            <a:r>
              <a:rPr lang="ru-RU" dirty="0" smtClean="0"/>
              <a:t>«Многонациональная Карелия»</a:t>
            </a:r>
            <a:endParaRPr lang="ru-RU" dirty="0"/>
          </a:p>
        </p:txBody>
      </p:sp>
      <p:pic>
        <p:nvPicPr>
          <p:cNvPr id="4" name="Picture 2" descr="C:\Documents and Settings\vil\Рабочий стол\i90437-image-original-2697fd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4200799" cy="38884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2" descr="F:\СКАНЫ ДИПЛОМОВ\18-19г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1210887"/>
            <a:ext cx="3920294" cy="54835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Пенсионный ликбез для МОЛОДЫХ</a:t>
            </a:r>
            <a:endParaRPr lang="ru-RU" dirty="0"/>
          </a:p>
        </p:txBody>
      </p:sp>
      <p:pic>
        <p:nvPicPr>
          <p:cNvPr id="4" name="Содержимое 3" descr="C:\Documents and Settings\user\Рабочий стол\СЦЕНАРИИ\2018-19 учебный год\фото для отчёта\Пенсионный фонд.jpg"/>
          <p:cNvPicPr>
            <a:picLocks noGrp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3672408" cy="4896544"/>
          </a:xfrm>
          <a:prstGeom prst="rect">
            <a:avLst/>
          </a:prstGeom>
          <a:noFill/>
          <a:ln>
            <a:solidFill>
              <a:srgbClr val="003399"/>
            </a:solidFill>
          </a:ln>
        </p:spPr>
      </p:pic>
      <p:pic>
        <p:nvPicPr>
          <p:cNvPr id="5" name="Рисунок 4" descr="русецкий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2348880"/>
            <a:ext cx="4975330" cy="33123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400200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AA164E"/>
                </a:solidFill>
              </a:rPr>
              <a:t>Республиканский фестиваль творчества </a:t>
            </a:r>
            <a:r>
              <a:rPr lang="ru-RU" sz="2700" b="1" dirty="0" smtClean="0">
                <a:solidFill>
                  <a:srgbClr val="C00000"/>
                </a:solidFill>
              </a:rPr>
              <a:t>«Студенческая весна-2019»</a:t>
            </a:r>
            <a:r>
              <a:rPr lang="ru-RU" sz="2700" b="1" dirty="0" smtClean="0">
                <a:solidFill>
                  <a:srgbClr val="00B050"/>
                </a:solidFill>
              </a:rPr>
              <a:t> </a:t>
            </a:r>
            <a:r>
              <a:rPr lang="ru-RU" sz="3600" b="1" dirty="0" smtClean="0">
                <a:solidFill>
                  <a:srgbClr val="00B050"/>
                </a:solidFill>
              </a:rPr>
              <a:t/>
            </a:r>
            <a:br>
              <a:rPr lang="ru-RU" sz="3600" b="1" dirty="0" smtClean="0">
                <a:solidFill>
                  <a:srgbClr val="00B050"/>
                </a:solidFill>
              </a:rPr>
            </a:br>
            <a:endParaRPr lang="ru-RU" dirty="0"/>
          </a:p>
        </p:txBody>
      </p:sp>
      <p:pic>
        <p:nvPicPr>
          <p:cNvPr id="4" name="Picture 2" descr="C:\Documents and Settings\user\Рабочий стол\СЦЕНАРИИ\2018-19 учебный год\фото для отчёта\Студвесна1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238772"/>
            <a:ext cx="3600400" cy="50998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http://pgups-karelia.ru/resources/i93104-image-original-fdda9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374" b="12221"/>
          <a:stretch>
            <a:fillRect/>
          </a:stretch>
        </p:blipFill>
        <p:spPr bwMode="auto">
          <a:xfrm>
            <a:off x="3923928" y="2204864"/>
            <a:ext cx="4776113" cy="3384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>
                <a:solidFill>
                  <a:srgbClr val="AA164E"/>
                </a:solidFill>
              </a:rPr>
              <a:t>XXVII</a:t>
            </a:r>
            <a:r>
              <a:rPr lang="ru-RU" sz="2000" b="1" dirty="0" smtClean="0">
                <a:solidFill>
                  <a:srgbClr val="AA164E"/>
                </a:solidFill>
              </a:rPr>
              <a:t> Региональный фестиваль студенческого творчества </a:t>
            </a:r>
            <a:r>
              <a:rPr lang="ru-RU" sz="2000" b="1" dirty="0" smtClean="0">
                <a:solidFill>
                  <a:srgbClr val="C00000"/>
                </a:solidFill>
              </a:rPr>
              <a:t/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«Российская студенческая весна -2019»</a:t>
            </a:r>
            <a:endParaRPr lang="ru-RU" sz="2000" dirty="0"/>
          </a:p>
        </p:txBody>
      </p:sp>
      <p:pic>
        <p:nvPicPr>
          <p:cNvPr id="4" name="Содержимое 3" descr="http://pgups-karelia.ru/resources/i93097-image-original-106e73.jpg"/>
          <p:cNvPicPr>
            <a:picLocks noGrp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556" t="11726" r="25949" b="9028"/>
          <a:stretch>
            <a:fillRect/>
          </a:stretch>
        </p:blipFill>
        <p:spPr bwMode="auto">
          <a:xfrm>
            <a:off x="467544" y="1484784"/>
            <a:ext cx="2016224" cy="48245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http://pgups-karelia.ru/resources/i93102-image-original-883601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1484784"/>
            <a:ext cx="3240360" cy="2736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3" descr="C:\Documents and Settings\user\Рабочий стол\СЦЕНАРИИ\2018-19 учебный год\фото для отчёта\студвесна РЕЧЬ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3140968"/>
            <a:ext cx="4646697" cy="32731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Республиканский Фестиваль Агитбригад-2019.</a:t>
            </a:r>
            <a:br>
              <a:rPr lang="ru-RU" dirty="0" smtClean="0"/>
            </a:br>
            <a:r>
              <a:rPr lang="ru-RU" dirty="0" smtClean="0"/>
              <a:t>тема: «Здоровый образ жизни»</a:t>
            </a:r>
            <a:endParaRPr lang="ru-RU" dirty="0"/>
          </a:p>
        </p:txBody>
      </p:sp>
      <p:pic>
        <p:nvPicPr>
          <p:cNvPr id="103426" name="Picture 2" descr="F:\ПРЕЗЕНТАЦИЯ19\ПРЕЗЕНТАЦИЯ К ФОРУМУ\CCI14062019_0000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3298970" cy="4572000"/>
          </a:xfrm>
          <a:prstGeom prst="rect">
            <a:avLst/>
          </a:prstGeom>
          <a:noFill/>
        </p:spPr>
      </p:pic>
      <p:pic>
        <p:nvPicPr>
          <p:cNvPr id="7" name="Picture 7" descr="C:\Documents and Settings\user\Рабочий стол\СЦЕНАРИИ\Фото АГИТБРИГАДА ЗОЖ\IMG_073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651" b="2326"/>
          <a:stretch>
            <a:fillRect/>
          </a:stretch>
        </p:blipFill>
        <p:spPr bwMode="auto">
          <a:xfrm>
            <a:off x="3707904" y="1412776"/>
            <a:ext cx="4128458" cy="2880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4" descr="C:\Documents and Settings\user\Рабочий стол\СЦЕНАРИИ\Фото АГИТБРИГАДА ЗОЖ\IMG_070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3789040"/>
            <a:ext cx="3749609" cy="28122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Содержимое 11" descr="http://pgups-karelia.ru/resources/i90386-image-original-d74ddb.jpg"/>
          <p:cNvPicPr>
            <a:picLocks noGrp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636"/>
          <a:stretch>
            <a:fillRect/>
          </a:stretch>
        </p:blipFill>
        <p:spPr bwMode="auto">
          <a:xfrm>
            <a:off x="5724128" y="1196752"/>
            <a:ext cx="3024336" cy="2736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908720"/>
            <a:ext cx="8534400" cy="758952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4437112"/>
            <a:ext cx="56886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Информационно-просветительский проект «Культура на дорогах!», организатором которого является Российский союз </a:t>
            </a:r>
            <a:r>
              <a:rPr lang="ru-RU" sz="1600" dirty="0" err="1" smtClean="0"/>
              <a:t>автостраховщиков</a:t>
            </a:r>
            <a:r>
              <a:rPr lang="ru-RU" sz="1600" dirty="0" smtClean="0"/>
              <a:t> при поддержке Госавтоинспекции МВД РФ, Министерства Транспорта РФ, Министерства просвещения РФ, экспертного центра «Движение без опасности», проходит в поддержку Стратегии безопасности дорожного движения в Российской Федерации на 2018–2024 годы, получившей в прессе название «Стратегия 0». 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332656"/>
            <a:ext cx="7992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Информационно-просветительский проект </a:t>
            </a:r>
          </a:p>
          <a:p>
            <a:pPr algn="ctr"/>
            <a:r>
              <a:rPr lang="ru-RU" sz="2000" b="1" dirty="0" smtClean="0"/>
              <a:t>«Культура на дорогах!»</a:t>
            </a:r>
            <a:endParaRPr lang="ru-RU" sz="2000" b="1" dirty="0"/>
          </a:p>
        </p:txBody>
      </p:sp>
      <p:pic>
        <p:nvPicPr>
          <p:cNvPr id="86020" name="Picture 4" descr="F:\ПРЕЗЕНТАЦИЯ19\ПРЕЗЕНТАЦИЯ К ФОРУМУ\i90387-image-original-481a1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617" r="742" b="14706"/>
          <a:stretch>
            <a:fillRect/>
          </a:stretch>
        </p:blipFill>
        <p:spPr bwMode="auto">
          <a:xfrm>
            <a:off x="5940152" y="4221088"/>
            <a:ext cx="3024336" cy="2088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3" descr="F:\отчет по здоровьесберег\культура на дорогах\logo-top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4476750" cy="1224136"/>
          </a:xfrm>
          <a:prstGeom prst="rect">
            <a:avLst/>
          </a:prstGeom>
          <a:noFill/>
        </p:spPr>
      </p:pic>
      <p:pic>
        <p:nvPicPr>
          <p:cNvPr id="9" name="Picture 2" descr="F:\отчет по здоровьесберег\культура на дорогах\3PeZutDWO3k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50" r="5995" b="17453"/>
          <a:stretch>
            <a:fillRect/>
          </a:stretch>
        </p:blipFill>
        <p:spPr bwMode="auto">
          <a:xfrm>
            <a:off x="1331640" y="2132856"/>
            <a:ext cx="3456384" cy="23526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928670"/>
            <a:ext cx="8534400" cy="758952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752" y="1928802"/>
            <a:ext cx="8503920" cy="4429156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ru-RU" sz="1800" dirty="0" smtClean="0"/>
          </a:p>
          <a:p>
            <a:endParaRPr lang="ru-RU" sz="1800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404664"/>
            <a:ext cx="76328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"День открытых дверей" </a:t>
            </a:r>
          </a:p>
          <a:p>
            <a:pPr algn="r"/>
            <a:r>
              <a:rPr lang="ru-RU" sz="2000" b="1" dirty="0" smtClean="0"/>
              <a:t>в транспортной полиции Карелии</a:t>
            </a:r>
            <a:endParaRPr lang="ru-RU" sz="2000" b="1" dirty="0"/>
          </a:p>
        </p:txBody>
      </p:sp>
      <p:pic>
        <p:nvPicPr>
          <p:cNvPr id="6" name="Picture 5" descr="C:\Documents and Settings\vil\Рабочий стол\b7e7562709eb98e_2776.e7e4bebbb7_g-middl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068960"/>
            <a:ext cx="4627197" cy="25202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4293096"/>
            <a:ext cx="4194884" cy="2254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323528" y="1484784"/>
            <a:ext cx="85689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По традиции в преддверии празднования Дня сотрудника органов внутренних дел в Петрозаводском линейном отделе МВД России на транспорте прошел «День открытых дверей». Стражи порядка пригласили в гости студентов Петрозаводского филиала «Петербургского государственного университета путей сообщения Императора Александра I».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68152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/>
              <a:t>Оперативно-профилактическая операция </a:t>
            </a:r>
            <a:br>
              <a:rPr lang="ru-RU" sz="2400" b="1" dirty="0" smtClean="0"/>
            </a:br>
            <a:r>
              <a:rPr lang="ru-RU" sz="2400" b="1" dirty="0" smtClean="0"/>
              <a:t>«Дети России-2018»</a:t>
            </a:r>
            <a:br>
              <a:rPr lang="ru-RU" sz="2400" b="1" dirty="0" smtClean="0"/>
            </a:b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64088" y="1484784"/>
            <a:ext cx="3600400" cy="4896544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/>
              <a:t>В Петрозаводском филиале ПГУПС состоялись профилактические занятия со студентами. </a:t>
            </a:r>
          </a:p>
          <a:p>
            <a:pPr algn="ctr"/>
            <a:r>
              <a:rPr lang="ru-RU" sz="1800" dirty="0" smtClean="0"/>
              <a:t>Основная цель проводимых занятий – предупреждение распространения наркомании, повышение уровня осведомленности о последствиях потребления наркотиков и об ответственности, предусмотренной законодательством Российской Федерации за участие в их обороте.</a:t>
            </a:r>
            <a:endParaRPr lang="ru-RU" sz="1800" dirty="0"/>
          </a:p>
        </p:txBody>
      </p:sp>
      <p:pic>
        <p:nvPicPr>
          <p:cNvPr id="143362" name="Picture 2" descr="http://pgups-karelia.ru/resources/i89857-image-original-54bb3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227" b="22719"/>
          <a:stretch>
            <a:fillRect/>
          </a:stretch>
        </p:blipFill>
        <p:spPr bwMode="auto">
          <a:xfrm>
            <a:off x="179512" y="1268760"/>
            <a:ext cx="5186573" cy="52958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184176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Профилактическая акция</a:t>
            </a:r>
            <a:br>
              <a:rPr lang="ru-RU" sz="2400" b="1" dirty="0" smtClean="0"/>
            </a:br>
            <a:r>
              <a:rPr lang="ru-RU" sz="2400" b="1" dirty="0" smtClean="0"/>
              <a:t> «Здоровая страна начинается с тебя!»</a:t>
            </a:r>
            <a:br>
              <a:rPr lang="ru-RU" sz="2400" b="1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4437112"/>
            <a:ext cx="8784976" cy="223224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Организаторы акции рассказали о вреде употребления наркотических и психотропных веществ, о последствиях наркотической зависимости и о пагубном влиянии наркотиков на молодой организм.</a:t>
            </a:r>
          </a:p>
          <a:p>
            <a:r>
              <a:rPr lang="ru-RU" dirty="0" smtClean="0"/>
              <a:t>Также гости напомнили ребятам об уголовной и административной ответственности за правонарушения в сфере незаконного оборота наркотиков и ответили на вопросы.</a:t>
            </a:r>
          </a:p>
          <a:p>
            <a:endParaRPr lang="ru-RU" dirty="0"/>
          </a:p>
        </p:txBody>
      </p:sp>
      <p:pic>
        <p:nvPicPr>
          <p:cNvPr id="242690" name="Picture 2" descr="http://pgups-karelia.ru/resources/i90517-image-original-4a26e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21" b="31961"/>
          <a:stretch>
            <a:fillRect/>
          </a:stretch>
        </p:blipFill>
        <p:spPr bwMode="auto">
          <a:xfrm>
            <a:off x="179512" y="1412776"/>
            <a:ext cx="4576509" cy="2376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716016" y="1340769"/>
            <a:ext cx="421196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Сотрудники отделения по контролю за оборотом наркотиков Петрозаводского линейного отдела МВД России на транспорте провели профилактическую акцию. Мероприятие прошло при активном содействии представителя Общественного совета при подразделении - Эдуарда Михайловича </a:t>
            </a:r>
            <a:r>
              <a:rPr lang="ru-RU" dirty="0" err="1" smtClean="0"/>
              <a:t>Меладзе</a:t>
            </a:r>
            <a:r>
              <a:rPr lang="ru-RU" dirty="0" smtClean="0"/>
              <a:t>., директора ПФ ПГУПС.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472208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/>
              <a:t>Мероприятия, организованные в рамках Всероссийской акции «СТОП ВИЧ/СПИД», приуроченной к Международному дню памяти жертв </a:t>
            </a:r>
            <a:r>
              <a:rPr lang="ru-RU" sz="2200" b="1" dirty="0" err="1" smtClean="0"/>
              <a:t>СПИДа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556793"/>
            <a:ext cx="33843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Международный день памяти жертв </a:t>
            </a:r>
            <a:r>
              <a:rPr lang="ru-RU" dirty="0" err="1" smtClean="0"/>
              <a:t>СПИДа</a:t>
            </a:r>
            <a:r>
              <a:rPr lang="ru-RU" dirty="0" smtClean="0"/>
              <a:t> ежегодно отмечается по инициативе Всемирной организации здравоохранения в третье воскресенье мая. В рамках Всероссийской акции «СТОП ВИЧ/СПИД», в период с 14 по 19 мая 2019 года в Петрозаводском филиале ПГУПС проводились мероприятия, направленные на профилактику ВИЧ/</a:t>
            </a:r>
            <a:r>
              <a:rPr lang="ru-RU" dirty="0" err="1" smtClean="0"/>
              <a:t>СПИДа</a:t>
            </a:r>
            <a:r>
              <a:rPr lang="ru-RU" dirty="0" smtClean="0"/>
              <a:t> среди молодежи. </a:t>
            </a:r>
            <a:endParaRPr lang="ru-RU" dirty="0"/>
          </a:p>
        </p:txBody>
      </p:sp>
      <p:pic>
        <p:nvPicPr>
          <p:cNvPr id="7" name="Содержимое 6" descr="F:\отчет по здоровьесберег\культура на дорогах\b1KDJEYqKxo.jpg"/>
          <p:cNvPicPr>
            <a:picLocks noGrp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50" r="10720" b="31628"/>
          <a:stretch>
            <a:fillRect/>
          </a:stretch>
        </p:blipFill>
        <p:spPr bwMode="auto">
          <a:xfrm>
            <a:off x="4139952" y="2204864"/>
            <a:ext cx="4608512" cy="33123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55719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Лаборатории и кабинеты филиала</a:t>
            </a:r>
            <a:endParaRPr lang="ru-RU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098" name="Picture 2" descr="C:\Users\himich\Desktop\база\IMG_756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16055" y="1812716"/>
            <a:ext cx="2500332" cy="1875249"/>
          </a:xfrm>
          <a:prstGeom prst="rect">
            <a:avLst/>
          </a:prstGeom>
          <a:noFill/>
        </p:spPr>
      </p:pic>
      <p:pic>
        <p:nvPicPr>
          <p:cNvPr id="4101" name="Picture 5" descr="C:\Users\himich\Desktop\база\IMG_756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3071802" y="1571612"/>
            <a:ext cx="3048021" cy="2286016"/>
          </a:xfrm>
          <a:prstGeom prst="rect">
            <a:avLst/>
          </a:prstGeom>
          <a:noFill/>
        </p:spPr>
      </p:pic>
      <p:pic>
        <p:nvPicPr>
          <p:cNvPr id="4102" name="Picture 6" descr="C:\Users\himich\Desktop\база\IMG_756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6548451" y="1809739"/>
            <a:ext cx="2476518" cy="1857388"/>
          </a:xfrm>
          <a:prstGeom prst="rect">
            <a:avLst/>
          </a:prstGeom>
          <a:noFill/>
        </p:spPr>
      </p:pic>
      <p:pic>
        <p:nvPicPr>
          <p:cNvPr id="4105" name="Picture 9" descr="C:\Users\himich\Desktop\база\IMG_20180907_11354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2066" y="4000504"/>
            <a:ext cx="3143272" cy="2357454"/>
          </a:xfrm>
          <a:prstGeom prst="rect">
            <a:avLst/>
          </a:prstGeom>
          <a:noFill/>
        </p:spPr>
      </p:pic>
      <p:pic>
        <p:nvPicPr>
          <p:cNvPr id="4106" name="Picture 10" descr="C:\Users\himich\Desktop\база\IMG_20180907_114143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786" y="4000504"/>
            <a:ext cx="3143240" cy="23574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400200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Урок экологии с депутатом </a:t>
            </a:r>
            <a:br>
              <a:rPr lang="ru-RU" sz="2400" b="1" dirty="0" smtClean="0"/>
            </a:br>
            <a:r>
              <a:rPr lang="ru-RU" sz="2400" b="1" dirty="0" smtClean="0"/>
              <a:t>Молодежного парламента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101378" name="Picture 2" descr="F:\ПРЕЗЕНТАЦИЯ19\ПРЕЗЕНТАЦИЯ К ФОРУМУ\AU6SJ9toV2o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7744" y="3429000"/>
            <a:ext cx="4474665" cy="29819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899592" y="1412776"/>
            <a:ext cx="75608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Вместе с депутатом </a:t>
            </a:r>
            <a:r>
              <a:rPr lang="ru-RU" dirty="0" smtClean="0">
                <a:hlinkClick r:id="rId3"/>
              </a:rPr>
              <a:t>Молодежного парламента Республики Карелия</a:t>
            </a:r>
            <a:r>
              <a:rPr lang="ru-RU" dirty="0" smtClean="0"/>
              <a:t> Екатериной Исаковой будущие работники железнодорожной отрасли поразмышляли о вреде пластика и путях решения "мусорной" проблемы. К слову, в экологических акциях ребята принимают участие постоянно, а в корпусе колледжа организован сбор макулатуры, пластика и батареек. Завершился урок мастерской экологических плакатов.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Традиционный новогодний концерт для наших друзей «Ребенок – инвалид детства»</a:t>
            </a:r>
            <a:endParaRPr lang="ru-RU" dirty="0"/>
          </a:p>
        </p:txBody>
      </p:sp>
      <p:pic>
        <p:nvPicPr>
          <p:cNvPr id="4" name="Содержимое 3">
            <a:extLst>
              <a:ext uri="{FF2B5EF4-FFF2-40B4-BE49-F238E27FC236}">
                <a16:creationI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6="http://schemas.microsoft.com/office/drawing/2014/main" xmlns="" xmlns:w="http://schemas.openxmlformats.org/wordprocessingml/2006/main" xmlns:w10="urn:schemas-microsoft-com:office:word" xmlns:v="urn:schemas-microsoft-com:vml" xmlns:o="urn:schemas-microsoft-com:office:office" xmlns:lc="http://schemas.openxmlformats.org/drawingml/2006/lockedCanvas" id="{0DDC9F30-F960-4DE4-86D4-3876A6528D6C}"/>
              </a:ext>
            </a:extLst>
          </p:cNvPr>
          <p:cNvPicPr>
            <a:picLocks noGrp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104" y="2852936"/>
            <a:ext cx="2947784" cy="2798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2" descr="C:\Documents and Settings\vil\Рабочий стол\2018-2019 учеб.год\фото утренник\IMG_20181224_154847.jpg"/>
          <p:cNvPicPr>
            <a:picLocks noChangeAspect="1" noChangeArrowheads="1"/>
          </p:cNvPicPr>
          <p:nvPr/>
        </p:nvPicPr>
        <p:blipFill>
          <a:blip r:embed="rId3" cstate="email">
            <a:lum bright="40000" contrast="-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4864541" cy="2736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784976" cy="12687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Всероссийский </a:t>
            </a:r>
            <a:r>
              <a:rPr lang="ru-RU" dirty="0" err="1" smtClean="0"/>
              <a:t>профориентационный</a:t>
            </a:r>
            <a:r>
              <a:rPr lang="ru-RU" dirty="0" smtClean="0"/>
              <a:t> фестиваль для детей с ОВЗ «Дорога в жизнь»</a:t>
            </a:r>
            <a:endParaRPr lang="ru-RU" dirty="0"/>
          </a:p>
        </p:txBody>
      </p:sp>
      <p:pic>
        <p:nvPicPr>
          <p:cNvPr id="5" name="Picture 2" descr="C:\Documents and Settings\vil\Рабочий стол\H7ZbUWncGnQ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507" y="1484784"/>
            <a:ext cx="3229591" cy="46440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3" descr="C:\Documents and Settings\vil\Рабочий стол\IGT_DdzJ5R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1479292"/>
            <a:ext cx="3178760" cy="46469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11216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«Душу растить надо, работать над ней!»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1484784"/>
            <a:ext cx="4680520" cy="1800200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dirty="0" smtClean="0"/>
              <a:t>В день Святой Великомученицы Татьяны покровительницы студентов, состоялась встреча молодых людей с отцом </a:t>
            </a:r>
            <a:r>
              <a:rPr lang="ru-RU" dirty="0" err="1" smtClean="0"/>
              <a:t>Костантином</a:t>
            </a:r>
            <a:r>
              <a:rPr lang="ru-RU" dirty="0" smtClean="0"/>
              <a:t>, известным в городе Петрозаводске проповедником христианской морали.</a:t>
            </a:r>
            <a:endParaRPr lang="ru-RU" dirty="0"/>
          </a:p>
        </p:txBody>
      </p:sp>
      <p:sp>
        <p:nvSpPr>
          <p:cNvPr id="243714" name="AutoShape 2" descr="http://pgups-karelia.ru/resources/i92094-image-original-6dd49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3716" name="Picture 4" descr="http://pgups-karelia.ru/resources/i92094-image-original-6dd49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1070" b="2949"/>
          <a:stretch>
            <a:fillRect/>
          </a:stretch>
        </p:blipFill>
        <p:spPr bwMode="auto">
          <a:xfrm>
            <a:off x="395536" y="3284984"/>
            <a:ext cx="4536504" cy="3024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43718" name="Picture 6" descr="http://pgups-karelia.ru/resources/i92095-image-original-b34b2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380" r="16841"/>
          <a:stretch>
            <a:fillRect/>
          </a:stretch>
        </p:blipFill>
        <p:spPr bwMode="auto">
          <a:xfrm>
            <a:off x="5148064" y="2103859"/>
            <a:ext cx="3672408" cy="2932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Масленичные гуляния</a:t>
            </a:r>
            <a:endParaRPr lang="ru-RU" dirty="0"/>
          </a:p>
        </p:txBody>
      </p:sp>
      <p:pic>
        <p:nvPicPr>
          <p:cNvPr id="5" name="Рисунок 4" descr="C:\Documents and Settings\user\Рабочий стол\на сайт филиала\на сайт Масленица\IMG_2158.JPG"/>
          <p:cNvPicPr/>
          <p:nvPr/>
        </p:nvPicPr>
        <p:blipFill>
          <a:blip r:embed="rId2" cstate="email">
            <a:lum brigh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1052736"/>
            <a:ext cx="3744416" cy="3024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C:\Documents and Settings\user\Рабочий стол\ДАННЫЕ1\фото общежитие\масленица 2018\9GtXwJ4V0oQ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091"/>
          <a:stretch>
            <a:fillRect/>
          </a:stretch>
        </p:blipFill>
        <p:spPr bwMode="auto">
          <a:xfrm>
            <a:off x="323528" y="3212976"/>
            <a:ext cx="2143116" cy="314324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8" name="Рисунок 7">
            <a:extLst>
              <a:ext uri="{FF2B5EF4-FFF2-40B4-BE49-F238E27FC236}">
                <a16:creationI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6="http://schemas.microsoft.com/office/drawing/2014/main" xmlns="" xmlns:w="http://schemas.openxmlformats.org/wordprocessingml/2006/main" xmlns:w10="urn:schemas-microsoft-com:office:word" xmlns:v="urn:schemas-microsoft-com:vml" xmlns:o="urn:schemas-microsoft-com:office:office" xmlns:lc="http://schemas.openxmlformats.org/drawingml/2006/lockedCanvas" id="{6F9E2A51-B095-4050-BA6D-9CCD22B4935B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7784" y="4149080"/>
            <a:ext cx="3090416" cy="2304256"/>
          </a:xfrm>
          <a:prstGeom prst="rect">
            <a:avLst/>
          </a:prstGeom>
        </p:spPr>
      </p:pic>
      <p:pic>
        <p:nvPicPr>
          <p:cNvPr id="4" name="Содержимое 3" descr="C:\Documents and Settings\user\Рабочий стол\на сайт филиала\на сайт Масленица\IMG_2110.JPG"/>
          <p:cNvPicPr>
            <a:picLocks noGrp="1"/>
          </p:cNvPicPr>
          <p:nvPr>
            <p:ph sz="quarter" idx="1"/>
          </p:nvPr>
        </p:nvPicPr>
        <p:blipFill>
          <a:blip r:embed="rId5" cstate="email">
            <a:lum brigh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647" r="9559"/>
          <a:stretch>
            <a:fillRect/>
          </a:stretch>
        </p:blipFill>
        <p:spPr bwMode="auto">
          <a:xfrm>
            <a:off x="395536" y="980728"/>
            <a:ext cx="4104456" cy="3384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C:\Documents and Settings\user\Рабочий стол\СЦЕНАРИИ\2018-19 учебный год\МАСЛЕНИЦА 05.03.19Г\видиоролики Масленица 2019г\IMG_20190304_214255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442" t="14706" r="2937" b="20585"/>
          <a:stretch>
            <a:fillRect/>
          </a:stretch>
        </p:blipFill>
        <p:spPr bwMode="auto">
          <a:xfrm>
            <a:off x="5508104" y="3933056"/>
            <a:ext cx="3347349" cy="2448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Благотворительный концерт в честь Дня России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105474" name="Picture 2" descr="F:\ПРЕЗЕНТАЦИЯ19\ПРЕЗЕНТАЦИЯ К ФОРУМУ\Катя Ларионова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2132856"/>
            <a:ext cx="4013278" cy="31259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2" descr="F:\SWScan00038.t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424601"/>
            <a:ext cx="3368521" cy="47761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i="1" dirty="0" smtClean="0">
                <a:solidFill>
                  <a:srgbClr val="FF0000"/>
                </a:solidFill>
              </a:rPr>
              <a:t>12 июня- День независимости России</a:t>
            </a:r>
            <a:br>
              <a:rPr lang="ru-RU" sz="2400" b="1" i="1" dirty="0" smtClean="0">
                <a:solidFill>
                  <a:srgbClr val="FF0000"/>
                </a:solidFill>
              </a:rPr>
            </a:br>
            <a:r>
              <a:rPr lang="ru-RU" sz="2400" b="1" i="1" dirty="0" smtClean="0">
                <a:solidFill>
                  <a:srgbClr val="FF0000"/>
                </a:solidFill>
              </a:rPr>
              <a:t>Акция </a:t>
            </a:r>
            <a:r>
              <a:rPr lang="ru-RU" sz="2400" b="1" dirty="0" smtClean="0">
                <a:solidFill>
                  <a:srgbClr val="FF0000"/>
                </a:solidFill>
              </a:rPr>
              <a:t>«Россия – это мы!»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4" name="Picture 3" descr="C:\Documents and Settings\user\Рабочий стол\фото 2018-19\для отчета фото\IMG_108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lum brigh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916832"/>
            <a:ext cx="4795818" cy="36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5364088" y="1484784"/>
            <a:ext cx="338437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 целью воспитания правовой культуры, гражданской ответственности и чувства патриотизма среди молодежи, сотрудники транспортной полиции Карелии провели акцию «Россия – это мы!», посвященную одному из самых важных государственных праздников - Дню России.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712968" cy="1484784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Музыкальный проект   </a:t>
            </a:r>
            <a:br>
              <a:rPr lang="ru-RU" sz="2000" b="1" dirty="0" smtClean="0"/>
            </a:br>
            <a:r>
              <a:rPr lang="ru-RU" sz="2000" b="1" dirty="0" smtClean="0"/>
              <a:t>от профкома студентов ПФ ПГУПС</a:t>
            </a:r>
            <a:br>
              <a:rPr lang="ru-RU" sz="2000" b="1" dirty="0" smtClean="0"/>
            </a:br>
            <a:r>
              <a:rPr lang="ru-RU" sz="2000" b="1" dirty="0" smtClean="0"/>
              <a:t>"Новые голоса 2019"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347864" y="2996952"/>
            <a:ext cx="5457808" cy="310209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44738" name="Picture 2" descr="http://pgups-karelia.ru/resources/i92216-image-original-18a8cf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58" t="1972" r="4046"/>
          <a:stretch>
            <a:fillRect/>
          </a:stretch>
        </p:blipFill>
        <p:spPr bwMode="auto">
          <a:xfrm>
            <a:off x="251520" y="1412776"/>
            <a:ext cx="4698731" cy="3384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44740" name="Picture 4" descr="http://pgups-karelia.ru/resources/i92213-image-original-9945e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852" y="3140968"/>
            <a:ext cx="4898399" cy="32643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32656"/>
            <a:ext cx="8534400" cy="936104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Военно-патриотическая игра 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«Россия – Отечество мое!»</a:t>
            </a:r>
            <a:r>
              <a:rPr lang="ru-RU" sz="2400" b="1" dirty="0" smtClean="0">
                <a:solidFill>
                  <a:srgbClr val="FF0000"/>
                </a:solidFill>
              </a:rPr>
              <a:t/>
            </a:r>
            <a:br>
              <a:rPr lang="ru-RU" sz="2400" b="1" dirty="0" smtClean="0">
                <a:solidFill>
                  <a:srgbClr val="FF0000"/>
                </a:solidFill>
              </a:rPr>
            </a:b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436096" y="1412776"/>
            <a:ext cx="3456384" cy="5040560"/>
          </a:xfrm>
        </p:spPr>
        <p:txBody>
          <a:bodyPr>
            <a:normAutofit/>
          </a:bodyPr>
          <a:lstStyle/>
          <a:p>
            <a:pPr algn="r"/>
            <a:r>
              <a:rPr lang="ru-RU" sz="2000" dirty="0" smtClean="0"/>
              <a:t>Воспитание у подростков и молодежи гражданственности и патриотизма, готовности к достойному служению Отечеству- одно из приоритетных направлений воспитательной работы в Петрозаводском филиале ПГУПС.</a:t>
            </a:r>
            <a:endParaRPr lang="ru-RU" sz="2000" dirty="0"/>
          </a:p>
        </p:txBody>
      </p:sp>
      <p:pic>
        <p:nvPicPr>
          <p:cNvPr id="54279" name="Picture 7" descr="C:\Documents and Settings\vil\Рабочий стол\i88673-image-original-0e248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37" r="4700" b="1863"/>
          <a:stretch>
            <a:fillRect/>
          </a:stretch>
        </p:blipFill>
        <p:spPr bwMode="auto">
          <a:xfrm>
            <a:off x="2555776" y="1556792"/>
            <a:ext cx="3125147" cy="2232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4280" name="Picture 8" descr="C:\Documents and Settings\vil\Рабочий стол\i88676-image-original-43b25c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988840"/>
            <a:ext cx="2160240" cy="32390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4281" name="Picture 9" descr="C:\Documents and Settings\vil\Рабочий стол\i88670-image-original-9b42ba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8" y="4005064"/>
            <a:ext cx="3420380" cy="22802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96144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Мероприятия, посвященные 30-летию вывода советских войск из Афганистана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4" name="Picture 3" descr="C:\Documents and Settings\user\Рабочий стол\фото для отчёта\20190212_17540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4148051" cy="23317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79512" y="3933056"/>
            <a:ext cx="45365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845312"/>
                </a:solidFill>
              </a:rPr>
              <a:t>Международная студенческая научно-практическая конференция</a:t>
            </a:r>
            <a:r>
              <a:rPr lang="ru-RU" sz="2400" b="1" dirty="0" smtClean="0">
                <a:solidFill>
                  <a:srgbClr val="845312"/>
                </a:solidFill>
              </a:rPr>
              <a:t>:«Афганская война: история, реалии, судьбы»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1556792"/>
            <a:ext cx="43559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B050"/>
                </a:solidFill>
              </a:rPr>
              <a:t>«Я навсегда останусь молодым</a:t>
            </a:r>
            <a:r>
              <a:rPr lang="ru-RU" sz="2400" i="1" dirty="0" smtClean="0">
                <a:solidFill>
                  <a:srgbClr val="00B050"/>
                </a:solidFill>
              </a:rPr>
              <a:t/>
            </a:r>
            <a:br>
              <a:rPr lang="ru-RU" sz="2400" i="1" dirty="0" smtClean="0">
                <a:solidFill>
                  <a:srgbClr val="00B050"/>
                </a:solidFill>
              </a:rPr>
            </a:br>
            <a:r>
              <a:rPr lang="ru-RU" sz="2400" b="1" i="1" dirty="0" smtClean="0">
                <a:solidFill>
                  <a:srgbClr val="00B050"/>
                </a:solidFill>
              </a:rPr>
              <a:t>И буду жить коротким словом «память»»</a:t>
            </a:r>
            <a:endParaRPr lang="ru-RU" sz="2400" dirty="0"/>
          </a:p>
        </p:txBody>
      </p:sp>
      <p:pic>
        <p:nvPicPr>
          <p:cNvPr id="7" name="Picture 2" descr="C:\Documents and Settings\user\Рабочий стол\Сканер\2003-01-01\Дипломы Ромашова М.Б\IMAGE0043.JPG"/>
          <p:cNvPicPr>
            <a:picLocks noChangeAspect="1" noChangeArrowheads="1"/>
          </p:cNvPicPr>
          <p:nvPr/>
        </p:nvPicPr>
        <p:blipFill>
          <a:blip r:embed="rId3" cstate="email">
            <a:lum bright="-27000" contrast="4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3284984"/>
            <a:ext cx="4036265" cy="29977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62863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Лаборатория «Управление движением»</a:t>
            </a:r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0034" y="4214818"/>
            <a:ext cx="37147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ОАО «РЖД» ежегодно участвует в модернизации материально-технической базы и выделяет денежные средства на приобретение современного оборудования.</a:t>
            </a:r>
            <a:endParaRPr lang="ru-RU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051" name="Picture 3" descr="C:\Users\himich\Desktop\база\DSC_003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2066" y="1571612"/>
            <a:ext cx="3559315" cy="2357454"/>
          </a:xfrm>
          <a:prstGeom prst="rect">
            <a:avLst/>
          </a:prstGeom>
          <a:noFill/>
        </p:spPr>
      </p:pic>
      <p:pic>
        <p:nvPicPr>
          <p:cNvPr id="2053" name="Picture 5" descr="C:\Users\himich\Desktop\база\DSC_002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1643050"/>
            <a:ext cx="3451457" cy="2286016"/>
          </a:xfrm>
          <a:prstGeom prst="rect">
            <a:avLst/>
          </a:prstGeom>
          <a:noFill/>
        </p:spPr>
      </p:pic>
      <p:pic>
        <p:nvPicPr>
          <p:cNvPr id="4" name="Picture 6" descr="C:\Users\himich\Desktop\база\DSC_003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386" t="12068" r="2222" b="10679"/>
          <a:stretch>
            <a:fillRect/>
          </a:stretch>
        </p:blipFill>
        <p:spPr bwMode="auto">
          <a:xfrm>
            <a:off x="5072066" y="4143380"/>
            <a:ext cx="3601614" cy="21087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0401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Общественная акция</a:t>
            </a:r>
            <a:br>
              <a:rPr lang="ru-RU" dirty="0" smtClean="0"/>
            </a:br>
            <a:r>
              <a:rPr lang="ru-RU" dirty="0" smtClean="0"/>
              <a:t> «Георгиевская ленточка»</a:t>
            </a:r>
            <a:endParaRPr lang="ru-RU" dirty="0"/>
          </a:p>
        </p:txBody>
      </p:sp>
      <p:pic>
        <p:nvPicPr>
          <p:cNvPr id="4" name="Picture 8" descr="F:\общежитие фото\IMG_082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794" r="4831" b="1731"/>
          <a:stretch>
            <a:fillRect/>
          </a:stretch>
        </p:blipFill>
        <p:spPr bwMode="auto">
          <a:xfrm>
            <a:off x="5436096" y="1772816"/>
            <a:ext cx="3229282" cy="2376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3" descr="F:\общежитие фото\IMG_083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1412776"/>
            <a:ext cx="2430271" cy="32403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7" descr="F:\общежитие фото\IMG_084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14" t="7886" b="10626"/>
          <a:stretch>
            <a:fillRect/>
          </a:stretch>
        </p:blipFill>
        <p:spPr bwMode="auto">
          <a:xfrm>
            <a:off x="4644008" y="4077072"/>
            <a:ext cx="3600400" cy="23387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 descr="F:\общежитие фото\IMG_083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37" r="6383" b="4255"/>
          <a:stretch>
            <a:fillRect/>
          </a:stretch>
        </p:blipFill>
        <p:spPr bwMode="auto">
          <a:xfrm>
            <a:off x="251520" y="1484784"/>
            <a:ext cx="2376264" cy="33416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40642" name="Picture 2" descr="http://pgups-karelia.ru/resources/i93512-image-original-73c263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414" b="18966"/>
          <a:stretch>
            <a:fillRect/>
          </a:stretch>
        </p:blipFill>
        <p:spPr bwMode="auto">
          <a:xfrm>
            <a:off x="971600" y="3933056"/>
            <a:ext cx="3384376" cy="26452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040160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>Участие во Всероссийской  акции «Бессмертный полк»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http://pgups-karelia.ru/resources/i93716-image-original-489157.jpg"/>
          <p:cNvPicPr>
            <a:picLocks noGrp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273"/>
          <a:stretch>
            <a:fillRect/>
          </a:stretch>
        </p:blipFill>
        <p:spPr bwMode="auto">
          <a:xfrm>
            <a:off x="395536" y="2204864"/>
            <a:ext cx="5256583" cy="36724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>
            <a:extLst>
              <a:ext uri="{FF2B5EF4-FFF2-40B4-BE49-F238E27FC236}">
                <a16:creationI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6="http://schemas.microsoft.com/office/drawing/2014/main" xmlns="" xmlns:w="http://schemas.openxmlformats.org/wordprocessingml/2006/main" xmlns:w10="urn:schemas-microsoft-com:office:word" xmlns:v="urn:schemas-microsoft-com:vml" xmlns:o="urn:schemas-microsoft-com:office:office" xmlns:lc="http://schemas.openxmlformats.org/drawingml/2006/lockedCanvas" id="{F6D930A0-E524-4B33-823F-A14631D4E7F6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4128" y="1628800"/>
            <a:ext cx="2941687" cy="36724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9614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Легкоатлетический пробег по улицам города «Эстафета День Победы»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393" t="4558" r="8445" b="24786"/>
          <a:stretch>
            <a:fillRect/>
          </a:stretch>
        </p:blipFill>
        <p:spPr bwMode="auto">
          <a:xfrm>
            <a:off x="179512" y="2132856"/>
            <a:ext cx="5169967" cy="32403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2" descr="F:\ПРЕЗЕНТАЦИЯ19\ПРЕЗЕНТАЦИЯ К ФОРУМУ\CCI14062019_0000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1484784"/>
            <a:ext cx="3514994" cy="48713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C:\Documents and Settings\user\Рабочий стол\фото 2018-19\новые фото на отчёт\kinoteatr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3366" r="24144" b="29902"/>
          <a:stretch>
            <a:fillRect/>
          </a:stretch>
        </p:blipFill>
        <p:spPr bwMode="auto">
          <a:xfrm>
            <a:off x="1187624" y="4437112"/>
            <a:ext cx="3456384" cy="1872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928670"/>
            <a:ext cx="8534400" cy="758952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752" y="1928802"/>
            <a:ext cx="8503920" cy="4429156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ru-RU" sz="1800" dirty="0" smtClean="0"/>
          </a:p>
          <a:p>
            <a:endParaRPr lang="ru-RU" sz="1800" dirty="0" smtClean="0"/>
          </a:p>
          <a:p>
            <a:endParaRPr lang="ru-RU" dirty="0"/>
          </a:p>
        </p:txBody>
      </p:sp>
      <p:pic>
        <p:nvPicPr>
          <p:cNvPr id="26626" name="Picture 2" descr="http://pgups-karelia.ru/resources/i93772-image-original-ef977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1" y="-5173663"/>
            <a:ext cx="1475383" cy="2087667"/>
          </a:xfrm>
          <a:prstGeom prst="rect">
            <a:avLst/>
          </a:prstGeom>
          <a:noFill/>
        </p:spPr>
      </p:pic>
      <p:pic>
        <p:nvPicPr>
          <p:cNvPr id="8" name="Рисунок 7" descr="http://pgups-karelia.ru/resources/i93772-image-original-ef977e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2808312" cy="35283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4788024" y="1628801"/>
            <a:ext cx="4032448" cy="506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16 мая 2019 года в кинотеатре «Калевала» для преподавателей, классных руководителей и первокурсников Петрозаводского филиала ПФ ПГУПС, был организован показ художественного фильма «Коридор бессмертия».  Фильм посмотрело более 160 студентов и сотрудников ПФ ПГУПС.</a:t>
            </a:r>
          </a:p>
          <a:p>
            <a:pPr algn="just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   Перед сеансом перед студентами выступили ветераны железнодорожного транспорта 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Гапонов Дмитрий Тимофеевич и Краснопольский Ларион Дмитриевич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. В своей вступительной речи они рассказали о том, как выбрали профессию железнодорожника и озвучили несколько интересных историй связанных с железной дорогой. 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91680" y="476672"/>
            <a:ext cx="5616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Патриотическое воспитание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112168"/>
          </a:xfrm>
        </p:spPr>
        <p:txBody>
          <a:bodyPr>
            <a:normAutofit/>
          </a:bodyPr>
          <a:lstStyle/>
          <a:p>
            <a:r>
              <a:rPr lang="ru-RU" sz="2200" b="1" dirty="0" smtClean="0">
                <a:solidFill>
                  <a:schemeClr val="accent3">
                    <a:lumMod val="50000"/>
                  </a:schemeClr>
                </a:solidFill>
              </a:rPr>
              <a:t>Военно-патриотический поезд «Сирийский перелом»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dirty="0"/>
          </a:p>
        </p:txBody>
      </p:sp>
      <p:pic>
        <p:nvPicPr>
          <p:cNvPr id="4" name="Picture 2" descr="F:\Сирийский перелом\HFLEArAbmj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3647877" cy="2734673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</p:pic>
      <p:pic>
        <p:nvPicPr>
          <p:cNvPr id="5" name="Picture 4" descr="F:\Сирийский перелом\j_kEzq_FNw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3390"/>
          <a:stretch>
            <a:fillRect/>
          </a:stretch>
        </p:blipFill>
        <p:spPr bwMode="auto">
          <a:xfrm>
            <a:off x="5148064" y="2780928"/>
            <a:ext cx="3511862" cy="3118989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</p:pic>
      <p:pic>
        <p:nvPicPr>
          <p:cNvPr id="6" name="Picture 5" descr="F:\Сирийский перелом\KUyvtb1xjeE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3717032"/>
            <a:ext cx="3162346" cy="2371760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/>
              <a:t>Проект «Творческая Вселенная молодежи </a:t>
            </a:r>
            <a:br>
              <a:rPr lang="ru-RU" sz="2400" dirty="0" smtClean="0"/>
            </a:br>
            <a:r>
              <a:rPr lang="ru-RU" sz="2400" dirty="0" smtClean="0"/>
              <a:t>в противодействии экстремизму».</a:t>
            </a:r>
            <a:endParaRPr lang="ru-RU" sz="2400" dirty="0"/>
          </a:p>
        </p:txBody>
      </p:sp>
      <p:pic>
        <p:nvPicPr>
          <p:cNvPr id="7" name="Рисунок 6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71" t="4166" b="11132"/>
          <a:stretch>
            <a:fillRect/>
          </a:stretch>
        </p:blipFill>
        <p:spPr>
          <a:xfrm>
            <a:off x="179512" y="2276872"/>
            <a:ext cx="2519114" cy="38884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Содержимое 3"/>
          <p:cNvPicPr>
            <a:picLocks noGrp="1"/>
          </p:cNvPicPr>
          <p:nvPr>
            <p:ph sz="quarter" idx="1"/>
          </p:nvPr>
        </p:nvPicPr>
        <p:blipFill>
          <a:blip r:embed="rId3" cstate="email">
            <a:lum bright="2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606" r="15771" b="5378"/>
          <a:stretch>
            <a:fillRect/>
          </a:stretch>
        </p:blipFill>
        <p:spPr>
          <a:xfrm>
            <a:off x="2627784" y="980728"/>
            <a:ext cx="3384376" cy="3024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D694198-F514-4C6E-B25D-F1B6A363DA4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028" b="15151"/>
          <a:stretch>
            <a:fillRect/>
          </a:stretch>
        </p:blipFill>
        <p:spPr>
          <a:xfrm>
            <a:off x="2771800" y="3861048"/>
            <a:ext cx="4392488" cy="28299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16D35DA-A429-4F11-A542-B09DDA8B55C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lum bright="1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509"/>
          <a:stretch>
            <a:fillRect/>
          </a:stretch>
        </p:blipFill>
        <p:spPr>
          <a:xfrm>
            <a:off x="5652120" y="2564904"/>
            <a:ext cx="3312368" cy="24250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Проект «Герои вокруг нас».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«Документальное кино»</a:t>
            </a:r>
            <a:endParaRPr lang="ru-RU" sz="2400" dirty="0"/>
          </a:p>
        </p:txBody>
      </p:sp>
      <p:pic>
        <p:nvPicPr>
          <p:cNvPr id="4" name="Рисунок 3" descr="ронтю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104" y="1916832"/>
            <a:ext cx="3434168" cy="2880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251520" y="2060848"/>
            <a:ext cx="54006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dirty="0" smtClean="0"/>
              <a:t>Фильм посвящен </a:t>
            </a:r>
            <a:r>
              <a:rPr lang="ru-RU" dirty="0" err="1" smtClean="0"/>
              <a:t>Рюнтю</a:t>
            </a:r>
            <a:r>
              <a:rPr lang="ru-RU" dirty="0" smtClean="0"/>
              <a:t> В.И.,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выпускнику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нашего учебного заведения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1957 года, Почетному железнодорожнику, Почетному работник у СПО РФ.</a:t>
            </a:r>
            <a:endParaRPr lang="ru-RU" dirty="0" smtClean="0"/>
          </a:p>
          <a:p>
            <a:r>
              <a:rPr lang="ru-RU" dirty="0" smtClean="0"/>
              <a:t>Этим фильмом команда студентов-активистов хотела поведать всем людям, что каждый человек сам делает свою историю, и более полно ее может передать тоже только он, именно поэтому нужно снимать фильмы о своей истории, чтобы потомки могли видеть, какие эмоции человек испытывал в то время, о котором идет рассказ, услышать его голос . Чтобы у потомков сложилось полное представление о судьбе данной личности и они услышали эту историю из первых уст.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ВОЛОНТЕРСКОЕ ДВИЖЕНИЕ в ПФ ПГУПС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340768"/>
            <a:ext cx="87129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Участие в городской социальной игре»Эксперимент добра». Группа П – 472 заняла 2-е место в студенческой номинации. </a:t>
            </a:r>
            <a:endParaRPr lang="ru-RU" sz="2000" dirty="0"/>
          </a:p>
        </p:txBody>
      </p:sp>
      <p:pic>
        <p:nvPicPr>
          <p:cNvPr id="6" name="Содержимое 3">
            <a:extLst>
              <a:ext uri="{FF2B5EF4-FFF2-40B4-BE49-F238E27FC236}">
                <a16:creationI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6="http://schemas.microsoft.com/office/drawing/2014/main" xmlns="" xmlns:w="http://schemas.openxmlformats.org/wordprocessingml/2006/main" xmlns:w10="urn:schemas-microsoft-com:office:word" xmlns:v="urn:schemas-microsoft-com:vml" xmlns:o="urn:schemas-microsoft-com:office:office" xmlns:lc="http://schemas.openxmlformats.org/drawingml/2006/lockedCanvas" id="{F13BDA68-2B41-0E4F-AD09-405108909B90}"/>
              </a:ext>
            </a:extLst>
          </p:cNvPr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3212976"/>
            <a:ext cx="3419872" cy="3168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2" descr="F:\СКАНЫ ДИПЛОМОВ\весенняя неделя ДОБРА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3819528"/>
            <a:ext cx="3843541" cy="27354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Содержимое 3">
            <a:extLst>
              <a:ext uri="{FF2B5EF4-FFF2-40B4-BE49-F238E27FC236}">
                <a16:creationI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6="http://schemas.microsoft.com/office/drawing/2014/main" xmlns="" xmlns:w="http://schemas.openxmlformats.org/wordprocessingml/2006/main" xmlns:w10="urn:schemas-microsoft-com:office:word" xmlns:v="urn:schemas-microsoft-com:vml" xmlns:o="urn:schemas-microsoft-com:office:office" xmlns:lc="http://schemas.openxmlformats.org/drawingml/2006/lockedCanvas" id="{EC7CB97B-E606-CF44-96C5-2C9C0D4EA57F}"/>
              </a:ext>
            </a:extLst>
          </p:cNvPr>
          <p:cNvPicPr>
            <a:picLocks noGrp="1"/>
          </p:cNvPicPr>
          <p:nvPr>
            <p:ph sz="quarter"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595" t="8274" r="18834"/>
          <a:stretch>
            <a:fillRect/>
          </a:stretch>
        </p:blipFill>
        <p:spPr>
          <a:xfrm>
            <a:off x="3059832" y="2060848"/>
            <a:ext cx="2952328" cy="2952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0401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Волонтерский проект </a:t>
            </a:r>
            <a:br>
              <a:rPr lang="ru-RU" dirty="0" smtClean="0"/>
            </a:br>
            <a:r>
              <a:rPr lang="ru-RU" dirty="0" smtClean="0"/>
              <a:t>«Железная дорога – опасная зона»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400" dirty="0" smtClean="0"/>
              <a:t>Беседа со школьниками 5-7 классов об опасностях на железнодорожном транспорте, как избежать негативных последствий и как важно соблюдать правила безопасности  вблизи железной дороги.</a:t>
            </a:r>
            <a:endParaRPr lang="ru-RU" sz="2400" dirty="0"/>
          </a:p>
        </p:txBody>
      </p:sp>
      <p:pic>
        <p:nvPicPr>
          <p:cNvPr id="7" name="Рисунок 6" descr="EeWRZmgM9yc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595" b="3129"/>
          <a:stretch>
            <a:fillRect/>
          </a:stretch>
        </p:blipFill>
        <p:spPr>
          <a:xfrm>
            <a:off x="2339752" y="3140968"/>
            <a:ext cx="4842421" cy="3312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СПОРТИВНАЯ ЖИЗНЬ ПФ ПГУПС</a:t>
            </a:r>
            <a:endParaRPr lang="ru-RU" dirty="0"/>
          </a:p>
        </p:txBody>
      </p:sp>
      <p:pic>
        <p:nvPicPr>
          <p:cNvPr id="104450" name="Picture 2" descr="F:\ПРЕЗЕНТАЦИЯ19\ПРЕЗЕНТАЦИЯ К ФОРУМУ\CCI14062019_0001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3298970" cy="4572000"/>
          </a:xfrm>
          <a:prstGeom prst="rect">
            <a:avLst/>
          </a:prstGeom>
          <a:noFill/>
        </p:spPr>
      </p:pic>
      <p:pic>
        <p:nvPicPr>
          <p:cNvPr id="4" name="Picture 2" descr="F:\ПРЕЗЕНТАЦИЯ19\ПРЕЗЕНТАЦИЯ К ФОРУМУ\1\IMG_660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58" t="2484" r="3812"/>
          <a:stretch>
            <a:fillRect/>
          </a:stretch>
        </p:blipFill>
        <p:spPr bwMode="auto">
          <a:xfrm>
            <a:off x="3923928" y="1340768"/>
            <a:ext cx="4104456" cy="28267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F:\ПРЕЗЕНТАЦИЯ19\ПРЕЗЕНТАЦИЯ К ФОРУМУ\1\media-share-0-02-04-c7929246e1bf801ccae394c69087aea7b0fd7a9c62d920f169977087d89d9a88-Picture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853" r="3648" b="11589"/>
          <a:stretch>
            <a:fillRect/>
          </a:stretch>
        </p:blipFill>
        <p:spPr bwMode="auto">
          <a:xfrm>
            <a:off x="2915816" y="3861048"/>
            <a:ext cx="2808312" cy="2664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F:\ПРЕЗЕНТАЦИЯ19\ПРЕЗЕНТАЦИЯ К ФОРУМУ\1\media-share-0-02-04-7f288a814ed0ef3cf22ef20c4ad2c147fd4e946d25ab4719ddfdacf0566d96e8-Picture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30" t="11856" r="3030" b="2782"/>
          <a:stretch>
            <a:fillRect/>
          </a:stretch>
        </p:blipFill>
        <p:spPr bwMode="auto">
          <a:xfrm>
            <a:off x="6012160" y="3861048"/>
            <a:ext cx="2232248" cy="259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534400" cy="785818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Подготовка высококвалифицированных специалистов ведется на современном оборудовании</a:t>
            </a:r>
            <a:endParaRPr lang="ru-RU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27" name="Picture 3" descr="C:\Documents and Settings\himich\Мои документы\FullSizeRender (3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3504" y="1428736"/>
            <a:ext cx="3647874" cy="486383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67544" y="1142984"/>
            <a:ext cx="41764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dirty="0" smtClean="0"/>
          </a:p>
          <a:p>
            <a:pPr algn="ctr"/>
            <a:endParaRPr lang="ru-RU" sz="2800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4143380"/>
            <a:ext cx="421484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ea typeface="+mj-ea"/>
                <a:cs typeface="+mj-cs"/>
              </a:rPr>
              <a:t>Имитационный тренажёр  приёмосдатчика </a:t>
            </a:r>
            <a:br>
              <a:rPr lang="ru-RU" b="1" dirty="0" smtClean="0">
                <a:solidFill>
                  <a:schemeClr val="bg2">
                    <a:lumMod val="50000"/>
                  </a:schemeClr>
                </a:solidFill>
                <a:ea typeface="+mj-ea"/>
                <a:cs typeface="+mj-cs"/>
              </a:rPr>
            </a:b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ea typeface="+mj-ea"/>
                <a:cs typeface="+mj-cs"/>
              </a:rPr>
              <a:t>груза и приёмщика поездов позволяет воспроизводить реальные неисправности вагонов, выполнять работу приемосдатчика в условиях приближенных к реальным.</a:t>
            </a:r>
            <a:endParaRPr lang="ru-RU" b="1" dirty="0">
              <a:solidFill>
                <a:schemeClr val="bg2">
                  <a:lumMod val="50000"/>
                </a:schemeClr>
              </a:solidFill>
              <a:ea typeface="+mj-ea"/>
              <a:cs typeface="+mj-cs"/>
            </a:endParaRPr>
          </a:p>
        </p:txBody>
      </p:sp>
      <p:pic>
        <p:nvPicPr>
          <p:cNvPr id="3074" name="Picture 2" descr="C:\Users\himich\Desktop\база\DSC_001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034" b="12994"/>
          <a:stretch>
            <a:fillRect/>
          </a:stretch>
        </p:blipFill>
        <p:spPr bwMode="auto">
          <a:xfrm>
            <a:off x="642910" y="1571612"/>
            <a:ext cx="3286149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Сведения об участии в региональных, ведомственных и других спортивных мероприятиях в 2018-2019 учебном году. 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447800"/>
            <a:ext cx="8784976" cy="5221560"/>
          </a:xfrm>
        </p:spPr>
        <p:txBody>
          <a:bodyPr>
            <a:normAutofit/>
          </a:bodyPr>
          <a:lstStyle/>
          <a:p>
            <a:pPr algn="ctr"/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Региональные:</a:t>
            </a: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Первенство спортивного студенческого союза Карелии по</a:t>
            </a:r>
            <a:r>
              <a:rPr lang="ru-RU" dirty="0" smtClean="0"/>
              <a:t>:</a:t>
            </a:r>
          </a:p>
          <a:p>
            <a:r>
              <a:rPr lang="ru-RU" dirty="0" smtClean="0"/>
              <a:t>Волейбол (</a:t>
            </a:r>
            <a:r>
              <a:rPr lang="ru-RU" i="1" dirty="0" smtClean="0"/>
              <a:t>юноши</a:t>
            </a:r>
            <a:r>
              <a:rPr lang="ru-RU" dirty="0" smtClean="0"/>
              <a:t>) среди СПО(1семестр)   - </a:t>
            </a:r>
            <a:r>
              <a:rPr lang="ru-RU" b="1" dirty="0" smtClean="0">
                <a:solidFill>
                  <a:srgbClr val="FF0000"/>
                </a:solidFill>
              </a:rPr>
              <a:t>1 место</a:t>
            </a:r>
          </a:p>
          <a:p>
            <a:r>
              <a:rPr lang="ru-RU" dirty="0" smtClean="0"/>
              <a:t>Волейбол (</a:t>
            </a:r>
            <a:r>
              <a:rPr lang="ru-RU" i="1" dirty="0" smtClean="0"/>
              <a:t>девушки</a:t>
            </a:r>
            <a:r>
              <a:rPr lang="ru-RU" dirty="0" smtClean="0"/>
              <a:t>) среди СПО (1 семестр) – 2</a:t>
            </a:r>
            <a:r>
              <a:rPr lang="ru-RU" b="1" dirty="0" smtClean="0">
                <a:solidFill>
                  <a:srgbClr val="FF0000"/>
                </a:solidFill>
              </a:rPr>
              <a:t> место</a:t>
            </a:r>
          </a:p>
          <a:p>
            <a:pPr>
              <a:buNone/>
            </a:pPr>
            <a:endParaRPr lang="ru-RU" b="1" dirty="0" smtClean="0">
              <a:solidFill>
                <a:srgbClr val="00B05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Баскетбол (</a:t>
            </a:r>
            <a:r>
              <a:rPr lang="ru-RU" i="1" dirty="0" smtClean="0"/>
              <a:t>юноши</a:t>
            </a:r>
            <a:r>
              <a:rPr lang="ru-RU" dirty="0" smtClean="0"/>
              <a:t>) – </a:t>
            </a:r>
            <a:r>
              <a:rPr lang="ru-RU" b="1" dirty="0" smtClean="0">
                <a:solidFill>
                  <a:srgbClr val="FF0000"/>
                </a:solidFill>
              </a:rPr>
              <a:t>1 место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 Гиревой спорт (весна)</a:t>
            </a:r>
            <a:r>
              <a:rPr lang="ru-RU" sz="2800" dirty="0" smtClean="0"/>
              <a:t> - 2</a:t>
            </a:r>
            <a:r>
              <a:rPr lang="ru-RU" b="1" dirty="0" smtClean="0">
                <a:solidFill>
                  <a:srgbClr val="FF0000"/>
                </a:solidFill>
              </a:rPr>
              <a:t> место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260648"/>
            <a:ext cx="9144000" cy="6336704"/>
          </a:xfrm>
        </p:spPr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“Первенство спортивного студенческого союза по легкоатлетическому спринту” –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место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«Первенство спортивного студенческого союза по гиревому спорту» -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место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“Первенство спортивного студенческого союза по лыжным гонкам” –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место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Первенство спортивного студенческого союза по настольному теннису(командное первенство) -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место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Лёгкоатлетическая эстафета, посвященная Дню Победы –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место (девушки)</a:t>
            </a:r>
          </a:p>
          <a:p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Стритбол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(юноши)  -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место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Пляжный волейбол(юноши) -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место</a:t>
            </a:r>
            <a:endParaRPr lang="ru-RU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Пляжный волейбол(девушки) -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место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Пляжный волейбол(смешанная пара) -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место</a:t>
            </a:r>
          </a:p>
          <a:p>
            <a:r>
              <a:rPr lang="ru-RU" sz="2000" b="1" dirty="0" smtClean="0"/>
              <a:t> </a:t>
            </a:r>
            <a:r>
              <a:rPr lang="ru-RU" sz="2000" b="1" u="sng" dirty="0" smtClean="0"/>
              <a:t>Итого</a:t>
            </a:r>
            <a:r>
              <a:rPr lang="ru-RU" sz="2000" b="1" dirty="0" smtClean="0"/>
              <a:t>:  18 выступлений в соревнованиях (13 призовых), 236  участника соревнований</a:t>
            </a:r>
            <a:endParaRPr lang="ru-RU" sz="2000" dirty="0" smtClean="0"/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6-первых мест</a:t>
            </a:r>
            <a:endParaRPr lang="ru-RU" sz="2400" dirty="0" smtClean="0">
              <a:solidFill>
                <a:srgbClr val="FF000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00B050"/>
                </a:solidFill>
              </a:rPr>
              <a:t>6 - вторых мест</a:t>
            </a:r>
            <a:endParaRPr lang="ru-RU" sz="2400" dirty="0" smtClean="0">
              <a:solidFill>
                <a:srgbClr val="00B05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00B0F0"/>
                </a:solidFill>
              </a:rPr>
              <a:t>1-третьих места  </a:t>
            </a:r>
            <a:endParaRPr lang="ru-RU" sz="2400" dirty="0" smtClean="0">
              <a:solidFill>
                <a:srgbClr val="00B0F0"/>
              </a:solidFill>
            </a:endParaRPr>
          </a:p>
          <a:p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rgbClr val="FF0000"/>
              </a:solidFill>
            </a:endParaRPr>
          </a:p>
          <a:p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rgbClr val="0000FF"/>
                </a:solidFill>
              </a:rPr>
              <a:t>Новогоднее шоу  </a:t>
            </a:r>
            <a:br>
              <a:rPr lang="ru-RU" sz="2400" b="1" i="1" dirty="0" smtClean="0">
                <a:solidFill>
                  <a:srgbClr val="0000FF"/>
                </a:solidFill>
              </a:rPr>
            </a:br>
            <a:r>
              <a:rPr lang="ru-RU" sz="2400" b="1" i="1" dirty="0" smtClean="0">
                <a:solidFill>
                  <a:srgbClr val="0000FF"/>
                </a:solidFill>
              </a:rPr>
              <a:t>       «Битва Дедов Морозов»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90728" cy="1037856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</a:rPr>
              <a:t>Развитие творческого потенциала студентов. Знакомство со сказочными  новогодними персонажами из разных стран.</a:t>
            </a:r>
            <a:endParaRPr lang="ru-RU" sz="2000" dirty="0"/>
          </a:p>
        </p:txBody>
      </p:sp>
      <p:pic>
        <p:nvPicPr>
          <p:cNvPr id="4" name="Picture 5" descr="F:\Битва дедов морозов\d5ce54aa10c6914_2989.0849862583_g-middle мороз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05" t="4545" r="12690"/>
          <a:stretch>
            <a:fillRect/>
          </a:stretch>
        </p:blipFill>
        <p:spPr bwMode="auto">
          <a:xfrm>
            <a:off x="395536" y="2996952"/>
            <a:ext cx="4104456" cy="3024336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  <p:pic>
        <p:nvPicPr>
          <p:cNvPr id="5" name="Picture 7" descr="F:\Битва дедов морозов\aa8e269181bbe59_2994.82cb6d3b63_g-middle мороз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40" t="2326" r="4843"/>
          <a:stretch>
            <a:fillRect/>
          </a:stretch>
        </p:blipFill>
        <p:spPr bwMode="auto">
          <a:xfrm>
            <a:off x="4572000" y="2996952"/>
            <a:ext cx="4377474" cy="3024336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534400" cy="758952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rgbClr val="660033"/>
                </a:solidFill>
              </a:rPr>
              <a:t>Лучшая комната </a:t>
            </a:r>
            <a:br>
              <a:rPr lang="ru-RU" sz="2400" b="1" i="1" dirty="0" smtClean="0">
                <a:solidFill>
                  <a:srgbClr val="660033"/>
                </a:solidFill>
              </a:rPr>
            </a:br>
            <a:r>
              <a:rPr lang="ru-RU" sz="2400" b="1" i="1" dirty="0" smtClean="0">
                <a:solidFill>
                  <a:srgbClr val="660033"/>
                </a:solidFill>
              </a:rPr>
              <a:t>общежития</a:t>
            </a:r>
            <a:endParaRPr lang="ru-RU" sz="2400" dirty="0"/>
          </a:p>
        </p:txBody>
      </p:sp>
      <p:pic>
        <p:nvPicPr>
          <p:cNvPr id="4" name="Picture 4" descr="F:\ФОТО лучшая комната\DR4mOLk5h2k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2484276" cy="3312368"/>
          </a:xfrm>
          <a:prstGeom prst="rect">
            <a:avLst/>
          </a:prstGeom>
          <a:noFill/>
          <a:ln>
            <a:solidFill>
              <a:srgbClr val="660033"/>
            </a:solidFill>
          </a:ln>
        </p:spPr>
      </p:pic>
      <p:pic>
        <p:nvPicPr>
          <p:cNvPr id="5" name="Picture 2" descr="F:\ФОТО лучшая комната\A5a7m-ZeFS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760" y="4005064"/>
            <a:ext cx="2592288" cy="2592288"/>
          </a:xfrm>
          <a:prstGeom prst="rect">
            <a:avLst/>
          </a:prstGeom>
          <a:noFill/>
          <a:ln>
            <a:solidFill>
              <a:srgbClr val="660033"/>
            </a:solidFill>
          </a:ln>
        </p:spPr>
      </p:pic>
      <p:pic>
        <p:nvPicPr>
          <p:cNvPr id="6" name="Picture 2" descr="C:\Documents and Settings\user\Рабочий стол\фото 2018-19\новые фото на отчёт\sQtpgxcYeIQ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3933056"/>
            <a:ext cx="2520280" cy="2520280"/>
          </a:xfrm>
          <a:prstGeom prst="rect">
            <a:avLst/>
          </a:prstGeom>
          <a:noFill/>
          <a:ln>
            <a:solidFill>
              <a:srgbClr val="660033"/>
            </a:solidFill>
          </a:ln>
        </p:spPr>
      </p:pic>
      <p:pic>
        <p:nvPicPr>
          <p:cNvPr id="7" name="Picture 3" descr="F:\ФОТО лучшая комната\cSIUu2g4VB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1556792"/>
            <a:ext cx="2448272" cy="2448272"/>
          </a:xfrm>
          <a:prstGeom prst="rect">
            <a:avLst/>
          </a:prstGeom>
          <a:noFill/>
          <a:ln>
            <a:solidFill>
              <a:srgbClr val="660033"/>
            </a:solidFill>
          </a:ln>
        </p:spPr>
      </p:pic>
      <p:pic>
        <p:nvPicPr>
          <p:cNvPr id="8" name="Picture 5" descr="F:\ФОТО лучшая комната\FddBWQBWz7I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1484784"/>
            <a:ext cx="2448272" cy="2448272"/>
          </a:xfrm>
          <a:prstGeom prst="rect">
            <a:avLst/>
          </a:prstGeom>
          <a:noFill/>
          <a:ln>
            <a:solidFill>
              <a:srgbClr val="660033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День студента в ПФ ПГУПС</a:t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4274" name="Picture 2" descr="C:\Documents and Settings\vil\Рабочий стол\2017-2018 учеб.год\25.01\IMG_90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64" t="9334" r="3903" b="5495"/>
          <a:stretch>
            <a:fillRect/>
          </a:stretch>
        </p:blipFill>
        <p:spPr bwMode="auto">
          <a:xfrm>
            <a:off x="467544" y="2276872"/>
            <a:ext cx="4264732" cy="259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5076056" y="2132856"/>
            <a:ext cx="3600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Традиционно 25 января в Петрозаводском филиале проходит День студенческого самоуправления. Данное мероприятие приурочено ко Дню студента. Каждый обучающийся может попробовать свои силы в качестве преподавателя, заведующего отделением, заместителя директора, директором учебного заведения.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544216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>Праздничный концерт в День студента</a:t>
            </a:r>
            <a:br>
              <a:rPr lang="ru-RU" sz="2700" dirty="0" smtClean="0"/>
            </a:br>
            <a:r>
              <a:rPr lang="ru-RU" sz="2700" dirty="0" smtClean="0"/>
              <a:t> от преподавателей.</a:t>
            </a:r>
            <a:br>
              <a:rPr lang="ru-RU" sz="2700" dirty="0" smtClean="0"/>
            </a:br>
            <a:r>
              <a:rPr lang="ru-RU" sz="2700" dirty="0" smtClean="0"/>
              <a:t>«Студенты в Зазеркалье»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sz="quarter" idx="1"/>
          </p:nvPr>
        </p:nvPicPr>
        <p:blipFill>
          <a:blip r:embed="rId2" cstate="email">
            <a:lum bright="1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7904" y="2924944"/>
            <a:ext cx="5256584" cy="36944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/>
          <p:nvPr/>
        </p:nvPicPr>
        <p:blipFill>
          <a:blip r:embed="rId3" cstate="email">
            <a:lum bright="2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340768"/>
            <a:ext cx="4248472" cy="33123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Образовательная деятельность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40228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В Петрозаводском филиале ведется обучение по 13 основным профессиональным образовательным программам – </a:t>
            </a:r>
            <a:r>
              <a:rPr lang="ru-RU" dirty="0" err="1" smtClean="0"/>
              <a:t>программам</a:t>
            </a:r>
            <a:r>
              <a:rPr lang="ru-RU" dirty="0" smtClean="0"/>
              <a:t> подготовки специалистов среднего звена;</a:t>
            </a:r>
          </a:p>
          <a:p>
            <a:r>
              <a:rPr lang="ru-RU" dirty="0" smtClean="0"/>
              <a:t>Уровень образования: среднее профессиональное образование;</a:t>
            </a:r>
          </a:p>
          <a:p>
            <a:r>
              <a:rPr lang="ru-RU" dirty="0" smtClean="0"/>
              <a:t>Формы получения образования: очная, заочная;</a:t>
            </a:r>
          </a:p>
          <a:p>
            <a:r>
              <a:rPr lang="ru-RU" dirty="0" smtClean="0"/>
              <a:t>Нормативные сроки обучения:</a:t>
            </a:r>
          </a:p>
          <a:p>
            <a:pPr>
              <a:buNone/>
            </a:pPr>
            <a:r>
              <a:rPr lang="ru-RU" u="sng" dirty="0" smtClean="0"/>
              <a:t>В очной форме обучения </a:t>
            </a:r>
          </a:p>
          <a:p>
            <a:pPr>
              <a:buFontTx/>
              <a:buChar char="-"/>
            </a:pPr>
            <a:r>
              <a:rPr lang="ru-RU" dirty="0" smtClean="0"/>
              <a:t>на базе основного общего образования –  3 года 10 месяцев;</a:t>
            </a:r>
          </a:p>
          <a:p>
            <a:pPr>
              <a:buFontTx/>
              <a:buChar char="-"/>
            </a:pPr>
            <a:r>
              <a:rPr lang="ru-RU" dirty="0" smtClean="0"/>
              <a:t>на базе среднего общего образования – 2 года 10 месяцев.</a:t>
            </a:r>
          </a:p>
          <a:p>
            <a:pPr>
              <a:buNone/>
            </a:pPr>
            <a:r>
              <a:rPr lang="ru-RU" u="sng" dirty="0" smtClean="0"/>
              <a:t>В заочной форме обучения</a:t>
            </a:r>
          </a:p>
          <a:p>
            <a:pPr>
              <a:buFontTx/>
              <a:buChar char="-"/>
            </a:pPr>
            <a:r>
              <a:rPr lang="ru-RU" dirty="0" smtClean="0"/>
              <a:t>на базе среднего общего образования – 3 года 10 месяцев.</a:t>
            </a:r>
          </a:p>
          <a:p>
            <a:r>
              <a:rPr lang="ru-RU" dirty="0" smtClean="0"/>
              <a:t> Присваиваемая квалификация: техник, техник компьютерных сетей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Специальности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800" dirty="0" smtClean="0"/>
              <a:t>08.02.10 Строительство железных дорог, путь и путевое хозяйство</a:t>
            </a:r>
          </a:p>
          <a:p>
            <a:r>
              <a:rPr lang="ru-RU" sz="2800" dirty="0" smtClean="0"/>
              <a:t>09.02.02 Компьютерные сети</a:t>
            </a:r>
          </a:p>
          <a:p>
            <a:r>
              <a:rPr lang="ru-RU" sz="2800" dirty="0" smtClean="0"/>
              <a:t>13.02.07  Электроснабжение (по отраслям)</a:t>
            </a:r>
            <a:endParaRPr lang="en-US" sz="2800" dirty="0" smtClean="0"/>
          </a:p>
          <a:p>
            <a:r>
              <a:rPr lang="ru-RU" sz="2800" dirty="0" smtClean="0"/>
              <a:t>23.02.01 Организация перевозок и управление на транспорте (по видам).</a:t>
            </a:r>
          </a:p>
          <a:p>
            <a:r>
              <a:rPr lang="ru-RU" sz="2800" dirty="0" smtClean="0"/>
              <a:t>23.02.06 Техническая эксплуатация подвижного состава железных дорог</a:t>
            </a:r>
          </a:p>
          <a:p>
            <a:r>
              <a:rPr lang="ru-RU" sz="2800" dirty="0" smtClean="0"/>
              <a:t>27.02.03 Автоматика и телемеханика на транспорте (железнодорожном транспорте)</a:t>
            </a:r>
          </a:p>
          <a:p>
            <a:endParaRPr lang="ru-RU" sz="28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23.02.06  Техническая эксплуатация подвижного состава железных дорог (локомотивы)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5198942" cy="4973786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err="1" smtClean="0"/>
              <a:t>Очно</a:t>
            </a:r>
            <a:r>
              <a:rPr lang="ru-RU" dirty="0" smtClean="0"/>
              <a:t> - срок обучения 2 г. 10 мес., на базе среднего общего образования  (11 классов),  на бюджетной основе, платно</a:t>
            </a:r>
          </a:p>
          <a:p>
            <a:r>
              <a:rPr lang="ru-RU" b="1" dirty="0" smtClean="0"/>
              <a:t>Заочно</a:t>
            </a:r>
            <a:r>
              <a:rPr lang="ru-RU" dirty="0" smtClean="0"/>
              <a:t> - срок обучения 3 г. 10 мес. на базе среднего общего образования  (11 классов),  на бюджетной основе, платно базовый уровень подготовки, </a:t>
            </a:r>
            <a:r>
              <a:rPr lang="ru-RU" b="1" dirty="0" smtClean="0"/>
              <a:t>квалификация - техник. </a:t>
            </a:r>
            <a:endParaRPr lang="ru-RU" dirty="0" smtClean="0"/>
          </a:p>
          <a:p>
            <a:r>
              <a:rPr lang="ru-RU" b="1" dirty="0" smtClean="0"/>
              <a:t>Профессии:</a:t>
            </a:r>
            <a:r>
              <a:rPr lang="ru-RU" dirty="0" smtClean="0"/>
              <a:t> , помощник машиниста электровоза, слесарь по ремонту подвижного состава (локомотивы) и др. </a:t>
            </a:r>
          </a:p>
          <a:p>
            <a:r>
              <a:rPr lang="ru-RU" b="1" dirty="0" smtClean="0"/>
              <a:t>Должности:</a:t>
            </a:r>
            <a:r>
              <a:rPr lang="ru-RU" dirty="0" smtClean="0"/>
              <a:t> помощник машиниста, машинист, машинист-инструктор локомотивных бригад, локомотивный диспетчер, приемщик локомотивов, бригадир участка  по ремонту подвижного состава, мастер участка  по ремонту подвижного состав, дежурный.</a:t>
            </a:r>
          </a:p>
        </p:txBody>
      </p:sp>
      <p:pic>
        <p:nvPicPr>
          <p:cNvPr id="1026" name="Picture 2" descr="C:\Documents and Settings\kav\Рабочий стол\i60992-image-original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6446" y="1785926"/>
            <a:ext cx="2901962" cy="1982263"/>
          </a:xfrm>
          <a:prstGeom prst="rect">
            <a:avLst/>
          </a:prstGeom>
          <a:noFill/>
        </p:spPr>
      </p:pic>
      <p:pic>
        <p:nvPicPr>
          <p:cNvPr id="1027" name="Picture 3" descr="C:\Documents and Settings\kav\Рабочий стол\i60997-image-original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6446" y="4071942"/>
            <a:ext cx="2928958" cy="19376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23.02.06  Техническая эксплуатация подвижного состава железных дорог  (вагоны)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984628" cy="4902348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 err="1" smtClean="0"/>
              <a:t>Очно</a:t>
            </a:r>
            <a:r>
              <a:rPr lang="ru-RU" dirty="0" smtClean="0"/>
              <a:t> - срок обучения 3 г.10 мес. на базе основного общего образования (9 классов),  на бюджетной основе, платно</a:t>
            </a:r>
          </a:p>
          <a:p>
            <a:pPr>
              <a:buNone/>
            </a:pPr>
            <a:r>
              <a:rPr lang="ru-RU" dirty="0" smtClean="0"/>
              <a:t>	- срок обучения  2 г. 10 мес., на базе среднего общего образования (11 классов),  платно</a:t>
            </a:r>
          </a:p>
          <a:p>
            <a:r>
              <a:rPr lang="ru-RU" b="1" dirty="0" smtClean="0"/>
              <a:t>Заочно</a:t>
            </a:r>
            <a:r>
              <a:rPr lang="ru-RU" dirty="0" smtClean="0"/>
              <a:t> - срок обучения 3 г.10 мес. на базе среднего общего образования(11 классов),  на бюджетной основе, платно</a:t>
            </a:r>
          </a:p>
          <a:p>
            <a:r>
              <a:rPr lang="ru-RU" dirty="0" smtClean="0"/>
              <a:t>базовый уровень подготовки, </a:t>
            </a:r>
            <a:r>
              <a:rPr lang="ru-RU" b="1" dirty="0" smtClean="0"/>
              <a:t>квалификация - техник.</a:t>
            </a:r>
            <a:endParaRPr lang="ru-RU" dirty="0" smtClean="0"/>
          </a:p>
          <a:p>
            <a:r>
              <a:rPr lang="ru-RU" b="1" dirty="0" smtClean="0"/>
              <a:t>Профессии</a:t>
            </a:r>
            <a:r>
              <a:rPr lang="ru-RU" dirty="0" smtClean="0"/>
              <a:t>: осмотрщик-ремонтник вагонов, слесарь по ремонту подвижного состава (вагонов),  бригадир (освобожденный), поездной электромеханик, приемщик вагонов, бригадир участка  по ремонту подвижного состава, мастер участка  по ремонту подвижного состава, и др.</a:t>
            </a:r>
          </a:p>
          <a:p>
            <a:r>
              <a:rPr lang="ru-RU" b="1" dirty="0" smtClean="0"/>
              <a:t>Должности</a:t>
            </a:r>
            <a:r>
              <a:rPr lang="ru-RU" dirty="0" smtClean="0"/>
              <a:t>: механик рефрижераторной секции, приемщик вагонов в секции, приемщик вагонов в депо, механик - бригадир пассажирского поезда, мастер ПТО и др.</a:t>
            </a:r>
          </a:p>
          <a:p>
            <a:endParaRPr lang="ru-RU" dirty="0"/>
          </a:p>
        </p:txBody>
      </p:sp>
      <p:pic>
        <p:nvPicPr>
          <p:cNvPr id="2050" name="Picture 2" descr="C:\Documents and Settings\kav\Рабочий стол\i61114-image-original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6380" y="2428868"/>
            <a:ext cx="3279781" cy="25582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Новейший тренажерный комплекс электровоза 2ЭС5К</a:t>
            </a:r>
            <a:endParaRPr lang="ru-RU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Picture 2" descr="C:\Users\himich\Desktop\база\i89386-image-original-b05b8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5" y="1500174"/>
            <a:ext cx="3341089" cy="2428892"/>
          </a:xfrm>
          <a:prstGeom prst="rect">
            <a:avLst/>
          </a:prstGeom>
          <a:noFill/>
        </p:spPr>
      </p:pic>
      <p:pic>
        <p:nvPicPr>
          <p:cNvPr id="6147" name="Picture 3" descr="C:\Users\himich\Desktop\база\IMG_517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9256" y="1571612"/>
            <a:ext cx="3447997" cy="2585998"/>
          </a:xfrm>
          <a:prstGeom prst="rect">
            <a:avLst/>
          </a:prstGeom>
          <a:noFill/>
        </p:spPr>
      </p:pic>
      <p:pic>
        <p:nvPicPr>
          <p:cNvPr id="6148" name="Picture 4" descr="C:\Users\himich\Desktop\база\IMG_351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1736" y="3714752"/>
            <a:ext cx="3921855" cy="2614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08.02.10   Строительство железных дорог, путь и путевое хозяйство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5198942" cy="5330952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err="1" smtClean="0"/>
              <a:t>Очно</a:t>
            </a:r>
            <a:r>
              <a:rPr lang="ru-RU" dirty="0" smtClean="0"/>
              <a:t> - срок обучения  2 г. 10 мес., на базе среднего общего образования (11 классов),  на бюджетной основе, платно</a:t>
            </a:r>
          </a:p>
          <a:p>
            <a:pPr>
              <a:buNone/>
            </a:pPr>
            <a:r>
              <a:rPr lang="ru-RU" dirty="0" smtClean="0"/>
              <a:t>	- срок обучения 3 г.10 мес. на базе основного общего образования (9 классов),  на бюджетной основе, платно</a:t>
            </a:r>
          </a:p>
          <a:p>
            <a:r>
              <a:rPr lang="ru-RU" b="1" dirty="0" smtClean="0"/>
              <a:t>Заочно</a:t>
            </a:r>
            <a:r>
              <a:rPr lang="ru-RU" dirty="0" smtClean="0"/>
              <a:t> - срок обучения 3 г.10 мес. на базе среднего общего образования(11классов),  на бюджетной основе, платно</a:t>
            </a:r>
          </a:p>
          <a:p>
            <a:r>
              <a:rPr lang="ru-RU" dirty="0" smtClean="0"/>
              <a:t>базовый уровень подготовки, </a:t>
            </a:r>
            <a:r>
              <a:rPr lang="ru-RU" b="1" dirty="0" smtClean="0"/>
              <a:t>квалификация - техник.</a:t>
            </a:r>
            <a:endParaRPr lang="ru-RU" dirty="0" smtClean="0"/>
          </a:p>
          <a:p>
            <a:r>
              <a:rPr lang="ru-RU" b="1" dirty="0" smtClean="0"/>
              <a:t>Профессии:</a:t>
            </a:r>
            <a:r>
              <a:rPr lang="ru-RU" dirty="0" smtClean="0"/>
              <a:t> монтер пути, дежурный по переезду, оператор </a:t>
            </a:r>
            <a:r>
              <a:rPr lang="ru-RU" dirty="0" err="1" smtClean="0"/>
              <a:t>дефектоскопной</a:t>
            </a:r>
            <a:r>
              <a:rPr lang="ru-RU" dirty="0" smtClean="0"/>
              <a:t> тележки, сигналист.  </a:t>
            </a:r>
          </a:p>
          <a:p>
            <a:r>
              <a:rPr lang="ru-RU" b="1" dirty="0" smtClean="0"/>
              <a:t>Должности:</a:t>
            </a:r>
            <a:r>
              <a:rPr lang="ru-RU" dirty="0" smtClean="0"/>
              <a:t> бригадир (освобожденный) по текущему содержанию и ремонту пути и искусственных сооружений,  техник по учету работы, приемщик по качеству ремонта пути, мастер дорожный, мастер мостовой и др.</a:t>
            </a:r>
          </a:p>
          <a:p>
            <a:endParaRPr lang="ru-RU" dirty="0"/>
          </a:p>
        </p:txBody>
      </p:sp>
      <p:pic>
        <p:nvPicPr>
          <p:cNvPr id="4" name="Picture 5" descr="C:\Users\himich\Desktop\база\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97" t="7463" r="2984" b="15422"/>
          <a:stretch>
            <a:fillRect/>
          </a:stretch>
        </p:blipFill>
        <p:spPr bwMode="auto">
          <a:xfrm>
            <a:off x="5429256" y="2714620"/>
            <a:ext cx="3500462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23.02.01  Организация перевозок и управление на транспорте (по видам)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698876" cy="5330952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 err="1" smtClean="0"/>
              <a:t>Очно</a:t>
            </a:r>
            <a:r>
              <a:rPr lang="ru-RU" dirty="0" smtClean="0"/>
              <a:t> - срок обучения  2 г. 10 мес., на базе среднего общего образования (11 классов), платно</a:t>
            </a:r>
          </a:p>
          <a:p>
            <a:pPr>
              <a:buNone/>
            </a:pPr>
            <a:r>
              <a:rPr lang="ru-RU" dirty="0" smtClean="0"/>
              <a:t>	- срок обучения 3 г.10 мес. на базе основного общего образования (9 классов),  на бюджетной основе, платно</a:t>
            </a:r>
          </a:p>
          <a:p>
            <a:r>
              <a:rPr lang="ru-RU" b="1" dirty="0" smtClean="0"/>
              <a:t>Заочно</a:t>
            </a:r>
            <a:r>
              <a:rPr lang="ru-RU" dirty="0" smtClean="0"/>
              <a:t> - срок обучения 3 г.10 мес., на базе среднего общего образования (11 классов),  на бюджетной основе, платно</a:t>
            </a:r>
          </a:p>
          <a:p>
            <a:r>
              <a:rPr lang="ru-RU" dirty="0" smtClean="0"/>
              <a:t>базовый уровень подготовки, </a:t>
            </a:r>
            <a:r>
              <a:rPr lang="ru-RU" b="1" dirty="0" smtClean="0"/>
              <a:t>квалификация - техник </a:t>
            </a:r>
            <a:endParaRPr lang="ru-RU" dirty="0" smtClean="0"/>
          </a:p>
          <a:p>
            <a:r>
              <a:rPr lang="ru-RU" b="1" dirty="0" smtClean="0"/>
              <a:t>Профессии:</a:t>
            </a:r>
            <a:r>
              <a:rPr lang="ru-RU" dirty="0" smtClean="0"/>
              <a:t> дежурный стрелочного поста, оператор поста централизации, оператор сортировочной горки, приемосдатчик груза и багажа, приемщик поездов, составитель поездов, регулировщик скорости движения поездов, кондуктор грузовых поездов, оператор СТЦ и др. </a:t>
            </a:r>
          </a:p>
          <a:p>
            <a:r>
              <a:rPr lang="ru-RU" b="1" dirty="0" smtClean="0"/>
              <a:t>Должности:</a:t>
            </a:r>
            <a:r>
              <a:rPr lang="ru-RU" dirty="0" smtClean="0"/>
              <a:t> дежурный по станции, дежурный по парку, диспетчер маневровый, диспетчер поездной, оператор поста централизации,   дежурный по вокзалу и др.</a:t>
            </a:r>
          </a:p>
        </p:txBody>
      </p:sp>
      <p:pic>
        <p:nvPicPr>
          <p:cNvPr id="3074" name="Picture 2" descr="C:\Documents and Settings\kav\Рабочий стол\i68359-image-original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7818" y="1714488"/>
            <a:ext cx="3127913" cy="2071702"/>
          </a:xfrm>
          <a:prstGeom prst="rect">
            <a:avLst/>
          </a:prstGeom>
          <a:noFill/>
        </p:spPr>
      </p:pic>
      <p:pic>
        <p:nvPicPr>
          <p:cNvPr id="3075" name="Picture 3" descr="C:\Documents and Settings\kav\Рабочий стол\i68360-image-original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7818" y="4208469"/>
            <a:ext cx="3143272" cy="20811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27.02.03  Автоматика и телемеханика на транспорте (железнодорожном транспорте)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413124" cy="5116662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err="1" smtClean="0"/>
              <a:t>Очно</a:t>
            </a:r>
            <a:r>
              <a:rPr lang="ru-RU" dirty="0" smtClean="0"/>
              <a:t> - срок обучения  2 г. 10 мес., на базе среднего общего образования (11 классов),  на бюджетной основе, платно.</a:t>
            </a:r>
          </a:p>
          <a:p>
            <a:pPr>
              <a:buNone/>
            </a:pPr>
            <a:r>
              <a:rPr lang="ru-RU" dirty="0" smtClean="0"/>
              <a:t>	- срок обучения 3 г.10 мес. на базе основного общего образования (9 классов),  на бюджетной основе, платно.</a:t>
            </a:r>
          </a:p>
          <a:p>
            <a:r>
              <a:rPr lang="ru-RU" b="1" dirty="0" smtClean="0"/>
              <a:t>Заочно</a:t>
            </a:r>
            <a:r>
              <a:rPr lang="ru-RU" dirty="0" smtClean="0"/>
              <a:t> - срок обучения 3 г.10 мес. на базе среднего общего образования (11 классов), на бюджетной основе, платно</a:t>
            </a:r>
          </a:p>
          <a:p>
            <a:r>
              <a:rPr lang="ru-RU" dirty="0" smtClean="0"/>
              <a:t>базовый уровень подготовки, </a:t>
            </a:r>
            <a:r>
              <a:rPr lang="ru-RU" b="1" dirty="0" smtClean="0"/>
              <a:t>квалификация – техник</a:t>
            </a:r>
            <a:endParaRPr lang="ru-RU" dirty="0" smtClean="0"/>
          </a:p>
          <a:p>
            <a:r>
              <a:rPr lang="ru-RU" b="1" dirty="0" smtClean="0"/>
              <a:t>Профессии:</a:t>
            </a:r>
            <a:r>
              <a:rPr lang="ru-RU" dirty="0" smtClean="0"/>
              <a:t> электромонтер по ремонту и обслуживанию устройств сигнализации, централизации и  блокировки.</a:t>
            </a:r>
          </a:p>
          <a:p>
            <a:r>
              <a:rPr lang="ru-RU" b="1" dirty="0" smtClean="0"/>
              <a:t>Должности:</a:t>
            </a:r>
            <a:r>
              <a:rPr lang="ru-RU" dirty="0" smtClean="0"/>
              <a:t> электромеханик (включая старшего).</a:t>
            </a:r>
          </a:p>
          <a:p>
            <a:endParaRPr lang="ru-RU" dirty="0"/>
          </a:p>
        </p:txBody>
      </p:sp>
      <p:pic>
        <p:nvPicPr>
          <p:cNvPr id="4098" name="Picture 2" descr="C:\Documents and Settings\kav\Рабочий стол\i62817-image-original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7818" y="1500175"/>
            <a:ext cx="3405176" cy="2553882"/>
          </a:xfrm>
          <a:prstGeom prst="rect">
            <a:avLst/>
          </a:prstGeom>
          <a:noFill/>
        </p:spPr>
      </p:pic>
      <p:pic>
        <p:nvPicPr>
          <p:cNvPr id="4100" name="Picture 4" descr="C:\Documents and Settings\kav\Рабочий стол\i62816-image-original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7818" y="4143380"/>
            <a:ext cx="3406440" cy="22558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09.02.02  Компьютерные сети 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1500150"/>
            <a:ext cx="4055934" cy="5357850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 err="1" smtClean="0"/>
              <a:t>Очно</a:t>
            </a:r>
            <a:r>
              <a:rPr lang="ru-RU" dirty="0" smtClean="0"/>
              <a:t> - срок обучения З г.10 мес. на базе основного общего образования (9 классов), на бюджетной основе, платно.</a:t>
            </a:r>
          </a:p>
          <a:p>
            <a:pPr>
              <a:buNone/>
            </a:pPr>
            <a:r>
              <a:rPr lang="ru-RU" dirty="0" smtClean="0"/>
              <a:t>	- срок обучения  2 г. 10 мес., на базе среднего общего образования (11 классов), платно</a:t>
            </a:r>
          </a:p>
          <a:p>
            <a:r>
              <a:rPr lang="ru-RU" b="1" dirty="0" smtClean="0"/>
              <a:t>Квалификация - техник по компьютерным сетям.</a:t>
            </a:r>
            <a:endParaRPr lang="ru-RU" dirty="0" smtClean="0"/>
          </a:p>
          <a:p>
            <a:r>
              <a:rPr lang="ru-RU" dirty="0" smtClean="0"/>
              <a:t>Виды деятельности: сопровождение, настройка и администрирование системного и сетевого программного обеспечения; эксплуатация и обслуживание серверного и сетевого оборудования; диагностика и мониторинг работоспособности программно-технических средств; обеспечение целостности резервирования информации и информационной безопасности объектов сетевой инфраструктуры.</a:t>
            </a:r>
          </a:p>
          <a:p>
            <a:r>
              <a:rPr lang="ru-RU" b="1" dirty="0" smtClean="0"/>
              <a:t>Рабочая профессия</a:t>
            </a:r>
            <a:r>
              <a:rPr lang="ru-RU" dirty="0" smtClean="0"/>
              <a:t> - наладчик технологического оборудования.</a:t>
            </a:r>
          </a:p>
          <a:p>
            <a:r>
              <a:rPr lang="ru-RU" b="1" dirty="0" smtClean="0"/>
              <a:t>Должности:</a:t>
            </a:r>
            <a:r>
              <a:rPr lang="ru-RU" dirty="0" smtClean="0"/>
              <a:t> специалист-техник по компьютерным сетям и системам, системный администратор, специалист по сетевому администрированию.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122" name="Picture 2" descr="C:\Documents and Settings\kav\Рабочий стол\i61129-image-original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3570" y="1357298"/>
            <a:ext cx="3091905" cy="2318929"/>
          </a:xfrm>
          <a:prstGeom prst="rect">
            <a:avLst/>
          </a:prstGeom>
          <a:noFill/>
        </p:spPr>
      </p:pic>
      <p:pic>
        <p:nvPicPr>
          <p:cNvPr id="5" name="Picture 3" descr="C:\Users\himich\Desktop\база\IMG_066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357562"/>
            <a:ext cx="1952665" cy="29292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Отдел дополнительного  образования и профессионального обучения 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785926"/>
            <a:ext cx="3913058" cy="457200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Профессиональную подготовку и повышение квалификации работников железнодорожного транспорта, повышение квалификации специалистов в 2017-2018 учебном году прошли 728 человек по 36 образовательным программам</a:t>
            </a:r>
            <a:endParaRPr lang="ru-RU" dirty="0"/>
          </a:p>
        </p:txBody>
      </p:sp>
      <p:pic>
        <p:nvPicPr>
          <p:cNvPr id="6146" name="Picture 2" descr="C:\Documents and Settings\kav\Рабочий стол\acebd087d63fb24_318.ca396e187e_g-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1643050"/>
            <a:ext cx="2667019" cy="2000264"/>
          </a:xfrm>
          <a:prstGeom prst="rect">
            <a:avLst/>
          </a:prstGeom>
          <a:noFill/>
        </p:spPr>
      </p:pic>
      <p:pic>
        <p:nvPicPr>
          <p:cNvPr id="6147" name="Picture 3" descr="C:\Documents and Settings\kav\Рабочий стол\f6e068e988ab5f9_319.52103a632f_g-sm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4380018"/>
            <a:ext cx="2500330" cy="1640842"/>
          </a:xfrm>
          <a:prstGeom prst="rect">
            <a:avLst/>
          </a:prstGeom>
          <a:noFill/>
        </p:spPr>
      </p:pic>
      <p:pic>
        <p:nvPicPr>
          <p:cNvPr id="6148" name="Picture 4" descr="C:\Documents and Settings\kav\Рабочий стол\98d9e97e49bc199_320.f707908e14_g-smal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2821769"/>
            <a:ext cx="2428892" cy="18216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Педагогический коллектив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785926"/>
            <a:ext cx="8503920" cy="4313122"/>
          </a:xfrm>
        </p:spPr>
        <p:txBody>
          <a:bodyPr/>
          <a:lstStyle/>
          <a:p>
            <a:r>
              <a:rPr lang="ru-RU" dirty="0" smtClean="0"/>
              <a:t>71 штатный педагогический работник, среди них</a:t>
            </a:r>
          </a:p>
          <a:p>
            <a:r>
              <a:rPr lang="ru-RU" dirty="0" smtClean="0"/>
              <a:t>2 кандидата наук;</a:t>
            </a:r>
            <a:endParaRPr lang="ru-RU" b="1" dirty="0" smtClean="0"/>
          </a:p>
          <a:p>
            <a:r>
              <a:rPr lang="ru-RU" dirty="0" smtClean="0"/>
              <a:t>1 </a:t>
            </a:r>
            <a:r>
              <a:rPr lang="x-none" smtClean="0"/>
              <a:t>«Заслуженны</a:t>
            </a:r>
            <a:r>
              <a:rPr lang="ru-RU" dirty="0" err="1" smtClean="0"/>
              <a:t>й</a:t>
            </a:r>
            <a:r>
              <a:rPr lang="x-none" smtClean="0"/>
              <a:t> учител</a:t>
            </a:r>
            <a:r>
              <a:rPr lang="ru-RU" dirty="0" err="1" smtClean="0"/>
              <a:t>ь</a:t>
            </a:r>
            <a:r>
              <a:rPr lang="ru-RU" dirty="0" smtClean="0"/>
              <a:t> Российской Федерации</a:t>
            </a:r>
            <a:r>
              <a:rPr lang="x-none" smtClean="0"/>
              <a:t>»</a:t>
            </a:r>
            <a:r>
              <a:rPr lang="ru-RU" dirty="0" smtClean="0"/>
              <a:t>;</a:t>
            </a:r>
            <a:endParaRPr lang="ru-RU" b="1" dirty="0" smtClean="0"/>
          </a:p>
          <a:p>
            <a:r>
              <a:rPr lang="ru-RU" dirty="0" smtClean="0"/>
              <a:t>1 </a:t>
            </a:r>
            <a:r>
              <a:rPr lang="x-none" smtClean="0"/>
              <a:t>«Почетный работник сферы образования РФ»</a:t>
            </a:r>
            <a:endParaRPr lang="ru-RU" b="1" dirty="0" smtClean="0"/>
          </a:p>
          <a:p>
            <a:r>
              <a:rPr lang="ru-RU" dirty="0" smtClean="0"/>
              <a:t>32</a:t>
            </a:r>
            <a:r>
              <a:rPr lang="x-none" smtClean="0"/>
              <a:t> челове</a:t>
            </a:r>
            <a:r>
              <a:rPr lang="ru-RU" dirty="0" err="1" smtClean="0"/>
              <a:t>ка</a:t>
            </a:r>
            <a:r>
              <a:rPr lang="ru-RU" dirty="0" smtClean="0"/>
              <a:t> </a:t>
            </a:r>
            <a:r>
              <a:rPr lang="x-none" smtClean="0"/>
              <a:t>имеют высшую категорию</a:t>
            </a:r>
            <a:r>
              <a:rPr lang="ru-RU" dirty="0" smtClean="0"/>
              <a:t>; </a:t>
            </a:r>
            <a:endParaRPr lang="ru-RU" b="1" dirty="0" smtClean="0"/>
          </a:p>
          <a:p>
            <a:r>
              <a:rPr lang="ru-RU" dirty="0" smtClean="0"/>
              <a:t>22 </a:t>
            </a:r>
            <a:r>
              <a:rPr lang="x-none" smtClean="0"/>
              <a:t>человек</a:t>
            </a:r>
            <a:r>
              <a:rPr lang="ru-RU" dirty="0" smtClean="0"/>
              <a:t>а – </a:t>
            </a:r>
            <a:r>
              <a:rPr lang="x-none" smtClean="0"/>
              <a:t>первую категорию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Контингент обучающихся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0" y="1857364"/>
          <a:ext cx="8644000" cy="393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1000"/>
                <a:gridCol w="2161000"/>
                <a:gridCol w="2161000"/>
                <a:gridCol w="21610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Очная форма обучения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Заочная форма обучения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bg1"/>
                          </a:solidFill>
                        </a:rPr>
                        <a:t>Итого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На местах, финансируемых  из средств</a:t>
                      </a:r>
                      <a:r>
                        <a:rPr lang="ru-RU" baseline="0" dirty="0" smtClean="0"/>
                        <a:t> федерального бюджета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530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413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943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На местах с полным</a:t>
                      </a:r>
                      <a:r>
                        <a:rPr lang="ru-RU" baseline="0" dirty="0" smtClean="0"/>
                        <a:t> возмещением затрат на обучение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245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179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424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Итого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775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592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1367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i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Общие показатели подготовки специалистов </a:t>
            </a:r>
            <a:br>
              <a:rPr lang="ru-RU" sz="2800" b="1" i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2018/2019 </a:t>
            </a:r>
            <a:r>
              <a:rPr lang="ru-RU" sz="2800" b="1" i="1" dirty="0" err="1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уч.году</a:t>
            </a:r>
            <a:r>
              <a:rPr lang="ru-RU" sz="2800" b="1" i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i="1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pPr marL="365760" indent="-283464" algn="ctr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Выпуск специалистов со средним профессиональным образованием: </a:t>
            </a:r>
          </a:p>
          <a:p>
            <a:pPr marL="365760" indent="-283464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i="1" smtClean="0">
                <a:latin typeface="Times New Roman" pitchFamily="18" charset="0"/>
                <a:cs typeface="Times New Roman" pitchFamily="18" charset="0"/>
              </a:rPr>
              <a:t>Специальность                                             	очно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    заочно</a:t>
            </a:r>
          </a:p>
          <a:p>
            <a:pPr marL="365760" indent="-283464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Электроснабжение			42	15</a:t>
            </a:r>
          </a:p>
          <a:p>
            <a:pPr marL="365760" indent="-283464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Техническая эксплуатация			</a:t>
            </a:r>
          </a:p>
          <a:p>
            <a:pPr marL="365760" indent="-283464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подвижного состава(локомотивы,		27	23</a:t>
            </a:r>
          </a:p>
          <a:p>
            <a:pPr marL="365760" indent="-283464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вагоны)					14	5</a:t>
            </a:r>
          </a:p>
          <a:p>
            <a:pPr marL="365760" indent="-283464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Организация перевозок и управление  		52	36</a:t>
            </a:r>
          </a:p>
          <a:p>
            <a:pPr marL="365760" indent="-283464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на транспорте					</a:t>
            </a:r>
          </a:p>
          <a:p>
            <a:pPr marL="365760" indent="-283464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Автоматика и телемеханика  		19	7</a:t>
            </a:r>
          </a:p>
          <a:p>
            <a:pPr marL="365760" indent="-283464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на транспорте					</a:t>
            </a:r>
          </a:p>
          <a:p>
            <a:pPr marL="365760" indent="-283464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Компьютерные сети			21	-</a:t>
            </a:r>
          </a:p>
          <a:p>
            <a:pPr marL="365760" indent="-283464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Строительство железных дорог,		35	29	</a:t>
            </a:r>
          </a:p>
          <a:p>
            <a:pPr marL="365760" indent="-283464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путь и путевое хозяйство</a:t>
            </a:r>
          </a:p>
          <a:p>
            <a:pPr marL="365760" indent="-283464" eaLnBrk="1" fontAlgn="auto" hangingPunct="1">
              <a:spcBef>
                <a:spcPts val="58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  Всего выпуск				210	115</a:t>
            </a:r>
          </a:p>
          <a:p>
            <a:pPr marL="365760" indent="-283464" algn="r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Итого: 325 человек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357166"/>
            <a:ext cx="7772400" cy="58261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Результаты защиты ВКР:</a:t>
            </a:r>
            <a:endParaRPr lang="ru-RU" sz="2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428737"/>
            <a:ext cx="8786812" cy="2500330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 2" pitchFamily="18" charset="2"/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Всего допущено к ГИА :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Очное  211</a:t>
            </a:r>
            <a:endParaRPr lang="ru-RU" sz="2000" i="1" dirty="0" smtClean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Заочное 117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Всего = 328 чел.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2. Допущено ВКР к защите 325 человек: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на «отлично»- 206 чел. =  63.5%    «хорошо»- 94 чел. =  29.5% ,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«удовлетворительно»- 25 чел.  = 7%. </a:t>
            </a: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2400" dirty="0" smtClean="0"/>
          </a:p>
        </p:txBody>
      </p:sp>
      <p:graphicFrame>
        <p:nvGraphicFramePr>
          <p:cNvPr id="7173" name="Диаграмма 4"/>
          <p:cNvGraphicFramePr>
            <a:graphicFrameLocks/>
          </p:cNvGraphicFramePr>
          <p:nvPr/>
        </p:nvGraphicFramePr>
        <p:xfrm>
          <a:off x="2214565" y="3500438"/>
          <a:ext cx="6929435" cy="31432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r:id="rId4" imgW="7212193" imgH="3645724" progId="Excel.Sheet.8">
                  <p:embed/>
                </p:oleObj>
              </mc:Choice>
              <mc:Fallback>
                <p:oleObj r:id="rId4" imgW="7212193" imgH="3645724" progId="Excel.Sheet.8">
                  <p:embed/>
                  <p:pic>
                    <p:nvPicPr>
                      <p:cNvPr id="0" name="Диаграмма 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4565" y="3500438"/>
                        <a:ext cx="6929435" cy="314324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3168352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Вузовский чемпионат по стандартам Ворлдскиллс по компетенции «Сетевое и системное администрирование»</a:t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400" dirty="0" smtClean="0">
                <a:solidFill>
                  <a:schemeClr val="tx1"/>
                </a:solidFill>
              </a:rPr>
              <a:t>2 место – </a:t>
            </a:r>
            <a:r>
              <a:rPr lang="ru-RU" sz="2400" b="1" dirty="0" smtClean="0">
                <a:solidFill>
                  <a:schemeClr val="tx1"/>
                </a:solidFill>
              </a:rPr>
              <a:t>Старовойтов Анатолий Николаевич</a:t>
            </a:r>
            <a:r>
              <a:rPr lang="ru-RU" sz="2400" dirty="0" smtClean="0">
                <a:solidFill>
                  <a:schemeClr val="tx1"/>
                </a:solidFill>
              </a:rPr>
              <a:t>, студент Петрозаводского филиала ФГБОУ ВО «Петербургский государственный университет путей сообщения Императора Александра I».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7" name="Рисунок 6" descr="20190418_11394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282" y="3071810"/>
            <a:ext cx="4142657" cy="3107479"/>
          </a:xfrm>
          <a:prstGeom prst="rect">
            <a:avLst/>
          </a:prstGeom>
        </p:spPr>
      </p:pic>
      <p:pic>
        <p:nvPicPr>
          <p:cNvPr id="8" name="Рисунок 7" descr="IMG_2596 (1)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7686" y="3071810"/>
            <a:ext cx="4607751" cy="30718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62863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Учебные мастерские</a:t>
            </a:r>
            <a:endParaRPr lang="ru-RU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9218" name="Picture 2" descr="C:\Users\himich\Desktop\база\IMG_20180907_11445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1428736"/>
            <a:ext cx="3143272" cy="2357454"/>
          </a:xfrm>
          <a:prstGeom prst="rect">
            <a:avLst/>
          </a:prstGeom>
          <a:noFill/>
        </p:spPr>
      </p:pic>
      <p:pic>
        <p:nvPicPr>
          <p:cNvPr id="9219" name="Picture 3" descr="C:\Users\himich\Desktop\база\IMG_20180907_11510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442" b="2041"/>
          <a:stretch>
            <a:fillRect/>
          </a:stretch>
        </p:blipFill>
        <p:spPr bwMode="auto">
          <a:xfrm>
            <a:off x="5286380" y="1428736"/>
            <a:ext cx="3500462" cy="2428892"/>
          </a:xfrm>
          <a:prstGeom prst="rect">
            <a:avLst/>
          </a:prstGeom>
          <a:noFill/>
        </p:spPr>
      </p:pic>
      <p:pic>
        <p:nvPicPr>
          <p:cNvPr id="9220" name="Picture 4" descr="C:\Users\himich\Desktop\база\IMG_20180907_11445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3929066"/>
            <a:ext cx="3286149" cy="2464612"/>
          </a:xfrm>
          <a:prstGeom prst="rect">
            <a:avLst/>
          </a:prstGeom>
          <a:noFill/>
        </p:spPr>
      </p:pic>
      <p:pic>
        <p:nvPicPr>
          <p:cNvPr id="8" name="Picture 2" descr="C:\Users\himich\Desktop\база\IMG_0675 - копия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6380" y="4000504"/>
            <a:ext cx="3571900" cy="2381075"/>
          </a:xfrm>
          <a:prstGeom prst="rect">
            <a:avLst/>
          </a:prstGeom>
          <a:noFill/>
        </p:spPr>
      </p:pic>
      <p:pic>
        <p:nvPicPr>
          <p:cNvPr id="7" name="Picture 3" descr="C:\Users\himich\Desktop\база\IMG_0668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4678" y="2214554"/>
            <a:ext cx="2286016" cy="3429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3168352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Вузовский чемпионат по стандартам Ворлдскиллс по компетенции «Слесарь по ремонту подвижного состава (вагоны)»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2 место – </a:t>
            </a:r>
            <a:r>
              <a:rPr lang="ru-RU" sz="2400" b="1" dirty="0" smtClean="0">
                <a:solidFill>
                  <a:schemeClr val="tx1"/>
                </a:solidFill>
              </a:rPr>
              <a:t>Флотский Артем Дмитриевич</a:t>
            </a:r>
            <a:r>
              <a:rPr lang="ru-RU" sz="2400" dirty="0" smtClean="0">
                <a:solidFill>
                  <a:schemeClr val="tx1"/>
                </a:solidFill>
              </a:rPr>
              <a:t>, студент Петрозаводского филиала ФГБОУ ВО «Петербургский государственный университет путей сообщения Императора Александра I».</a:t>
            </a:r>
            <a:br>
              <a:rPr lang="ru-RU" sz="2400" dirty="0" smtClean="0">
                <a:solidFill>
                  <a:schemeClr val="tx1"/>
                </a:solidFill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IMG_561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44" y="3143248"/>
            <a:ext cx="4464843" cy="2976562"/>
          </a:xfrm>
          <a:prstGeom prst="rect">
            <a:avLst/>
          </a:prstGeom>
        </p:spPr>
      </p:pic>
      <p:pic>
        <p:nvPicPr>
          <p:cNvPr id="6" name="Рисунок 5" descr="IMG_569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3143248"/>
            <a:ext cx="4429124" cy="2952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42946"/>
          </a:xfrm>
        </p:spPr>
        <p:txBody>
          <a:bodyPr>
            <a:noAutofit/>
          </a:bodyPr>
          <a:lstStyle/>
          <a:p>
            <a:pPr lvl="0"/>
            <a:r>
              <a:rPr lang="ru-RU" sz="1800" dirty="0" smtClean="0">
                <a:solidFill>
                  <a:schemeClr val="tx1"/>
                </a:solidFill>
              </a:rPr>
              <a:t>Республиканский этап Всероссийской олимпиады профессионального мастерства по профильному направлению 09.00.00 Информатика и вычислительная техника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1800" i="1" dirty="0" smtClean="0"/>
              <a:t>1 место</a:t>
            </a:r>
            <a:r>
              <a:rPr lang="ru-RU" sz="1800" dirty="0" smtClean="0"/>
              <a:t> </a:t>
            </a:r>
            <a:r>
              <a:rPr lang="ru-RU" sz="1800" u="sng" dirty="0" smtClean="0"/>
              <a:t>Старовойтов Анатолий Николаевич</a:t>
            </a:r>
            <a:r>
              <a:rPr lang="ru-RU" sz="1800" dirty="0" smtClean="0"/>
              <a:t> (студент Петрозаводского филиала ПГУПС)</a:t>
            </a:r>
          </a:p>
          <a:p>
            <a:r>
              <a:rPr lang="ru-RU" sz="1800" i="1" dirty="0" smtClean="0"/>
              <a:t>3 место</a:t>
            </a:r>
            <a:r>
              <a:rPr lang="ru-RU" sz="1800" dirty="0" smtClean="0"/>
              <a:t> </a:t>
            </a:r>
            <a:r>
              <a:rPr lang="ru-RU" sz="1800" u="sng" dirty="0" err="1" smtClean="0"/>
              <a:t>Чайникова</a:t>
            </a:r>
            <a:r>
              <a:rPr lang="ru-RU" sz="1800" u="sng" dirty="0" smtClean="0"/>
              <a:t> Полина Николаевна</a:t>
            </a:r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4" name="Рисунок 3" descr="C:\Users\ydm\Downloads\5d39828a98ade45a6a0c3af89ababf49__960x500__doc-91305-ph-block_slider_91305-91328-original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3000372"/>
            <a:ext cx="428628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ydm\Downloads\94e46fd3b383674c21d121486624da9b__960x500__doc-91305-ph-block_slider_91305-91308-original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7686" y="4000504"/>
            <a:ext cx="4529031" cy="2252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1800" i="1" dirty="0" smtClean="0"/>
              <a:t>1 место</a:t>
            </a:r>
            <a:r>
              <a:rPr lang="ru-RU" sz="1800" dirty="0" smtClean="0"/>
              <a:t> </a:t>
            </a:r>
            <a:r>
              <a:rPr lang="ru-RU" sz="1800" u="sng" dirty="0" smtClean="0"/>
              <a:t>Ващенко Олеся Федоровна</a:t>
            </a:r>
            <a:r>
              <a:rPr lang="ru-RU" sz="1800" dirty="0" smtClean="0"/>
              <a:t> (студентка Петрозаводского филиала ПГУПС)</a:t>
            </a:r>
          </a:p>
          <a:p>
            <a:r>
              <a:rPr lang="ru-RU" sz="1800" i="1" dirty="0" smtClean="0"/>
              <a:t>2 место</a:t>
            </a:r>
            <a:r>
              <a:rPr lang="ru-RU" sz="1800" dirty="0" smtClean="0"/>
              <a:t> </a:t>
            </a:r>
            <a:r>
              <a:rPr lang="ru-RU" sz="1800" u="sng" dirty="0" err="1" smtClean="0"/>
              <a:t>Силенко</a:t>
            </a:r>
            <a:r>
              <a:rPr lang="ru-RU" sz="1800" u="sng" dirty="0" smtClean="0"/>
              <a:t> Андрей Дмитриевич</a:t>
            </a:r>
            <a:r>
              <a:rPr lang="ru-RU" sz="1800" dirty="0" smtClean="0"/>
              <a:t> (студент Петрозаводского филиала ПГУПС)</a:t>
            </a:r>
          </a:p>
          <a:p>
            <a:r>
              <a:rPr lang="ru-RU" sz="1800" i="1" dirty="0" smtClean="0"/>
              <a:t>3 место</a:t>
            </a:r>
            <a:r>
              <a:rPr lang="ru-RU" sz="1800" dirty="0" smtClean="0"/>
              <a:t> </a:t>
            </a:r>
            <a:r>
              <a:rPr lang="ru-RU" sz="1800" u="sng" dirty="0" smtClean="0"/>
              <a:t>Потапов Александр Сергеевич</a:t>
            </a:r>
            <a:r>
              <a:rPr lang="ru-RU" sz="1800" dirty="0" smtClean="0"/>
              <a:t> (студент Петрозаводского филиала ПГУПС)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ru-RU" sz="1800" dirty="0" smtClean="0">
                <a:solidFill>
                  <a:schemeClr val="tx1"/>
                </a:solidFill>
              </a:rPr>
              <a:t>Республиканский этап Всероссийской олимпиады профессионального мастерства по профильному направлению 13.00.00 </a:t>
            </a:r>
            <a:r>
              <a:rPr lang="ru-RU" sz="1800" dirty="0" err="1" smtClean="0">
                <a:solidFill>
                  <a:schemeClr val="tx1"/>
                </a:solidFill>
              </a:rPr>
              <a:t>Электро</a:t>
            </a:r>
            <a:r>
              <a:rPr lang="ru-RU" sz="1800" dirty="0" smtClean="0">
                <a:solidFill>
                  <a:schemeClr val="tx1"/>
                </a:solidFill>
              </a:rPr>
              <a:t>- и теплоэнергетика 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6" name="Рисунок 5" descr="C:\Users\ydm\Downloads\db6abf05f5c652a5da248bfa589d123e__960x500__doc-91305-ph-block_slider_91305-91329-original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3372" y="3857628"/>
            <a:ext cx="4824988" cy="2471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ydm\Downloads\262acc1f9290c568a4a820b0041aeb93__960x500__doc-91305-ph-block_slider_91305-91311-original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1" y="3357562"/>
            <a:ext cx="4429155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1800" i="1" dirty="0" smtClean="0"/>
              <a:t>1 место</a:t>
            </a:r>
            <a:r>
              <a:rPr lang="ru-RU" sz="1800" dirty="0" smtClean="0"/>
              <a:t> </a:t>
            </a:r>
            <a:r>
              <a:rPr lang="ru-RU" sz="1800" u="sng" dirty="0" err="1" smtClean="0"/>
              <a:t>Ивдин</a:t>
            </a:r>
            <a:r>
              <a:rPr lang="ru-RU" sz="1800" u="sng" dirty="0" smtClean="0"/>
              <a:t> Роман Александрович</a:t>
            </a:r>
            <a:r>
              <a:rPr lang="ru-RU" sz="1800" dirty="0" smtClean="0"/>
              <a:t> (студент Петрозаводского филиала ПГУПС)</a:t>
            </a:r>
          </a:p>
          <a:p>
            <a:r>
              <a:rPr lang="ru-RU" sz="1800" i="1" dirty="0" smtClean="0"/>
              <a:t>3 место</a:t>
            </a:r>
            <a:r>
              <a:rPr lang="ru-RU" sz="1800" dirty="0" smtClean="0"/>
              <a:t> </a:t>
            </a:r>
            <a:r>
              <a:rPr lang="ru-RU" sz="1800" u="sng" dirty="0" smtClean="0"/>
              <a:t>Дружинина Кристина Сергеевна</a:t>
            </a:r>
            <a:r>
              <a:rPr lang="ru-RU" sz="1800" dirty="0" smtClean="0"/>
              <a:t> (студентка Петрозаводского филиала ПГУПС)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ru-RU" sz="1800" dirty="0" smtClean="0">
                <a:solidFill>
                  <a:schemeClr val="tx1"/>
                </a:solidFill>
              </a:rPr>
              <a:t>Республиканский этап Всероссийской олимпиады профессионального мастерства по профильному направлению 23.00.00 Техника и технология наземного транспорта 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C:\Users\ydm\Downloads\5a3414687deb9e95b2da9480aecb5f8d__960x500__doc-91305-ph-block_slider_91305-91327-original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2786058"/>
            <a:ext cx="4429155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ydm\Downloads\0925799dde97af4466452e9277cab3d3__960x500__doc-91305-ph-block_slider_91305-91312-original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4810" y="3714752"/>
            <a:ext cx="4704320" cy="2524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b="1" dirty="0" smtClean="0">
                <a:solidFill>
                  <a:schemeClr val="tx1"/>
                </a:solidFill>
              </a:rPr>
              <a:t>III Чемпионат Республики Карелия «АБИЛИМПИКС» по компетенции «Разработчик виртуальной и дополнительной реальности»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1800" dirty="0" smtClean="0"/>
              <a:t>1 место - Волков Даниил Александрович (студент Петрозаводского филиала ПГУПС)</a:t>
            </a:r>
          </a:p>
          <a:p>
            <a:r>
              <a:rPr lang="ru-RU" sz="1800" i="1" dirty="0" smtClean="0"/>
              <a:t>2 место - </a:t>
            </a:r>
            <a:r>
              <a:rPr lang="ru-RU" sz="1800" dirty="0" smtClean="0"/>
              <a:t>Шестаков Антон Юрьевич (студент Петрозаводского филиала ПГУПС)</a:t>
            </a:r>
          </a:p>
          <a:p>
            <a:endParaRPr lang="ru-RU" dirty="0"/>
          </a:p>
        </p:txBody>
      </p:sp>
      <p:pic>
        <p:nvPicPr>
          <p:cNvPr id="4" name="Рисунок 3" descr="C:\Users\ydm\Downloads\i93088-image-original-3cfe60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9" y="2786059"/>
            <a:ext cx="428628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ydm\Downloads\i93089-image-original-c8643f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6" y="3143248"/>
            <a:ext cx="4160107" cy="3121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Научно-исследовательская деятельность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759472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В 2018-2019 учебном году студенты и сотрудники Петрозаводского филиала приняли участие в ХХ научно-практических конференциях, из них:</a:t>
            </a:r>
          </a:p>
          <a:p>
            <a:pPr>
              <a:buFontTx/>
              <a:buChar char="-"/>
            </a:pPr>
            <a:r>
              <a:rPr lang="ru-RU" dirty="0" smtClean="0"/>
              <a:t>Международные:</a:t>
            </a:r>
          </a:p>
          <a:p>
            <a:pPr>
              <a:buNone/>
            </a:pPr>
            <a:r>
              <a:rPr lang="ru-RU" dirty="0" smtClean="0"/>
              <a:t>	1. Международный конкурс художественно-документальных работ среди школьников и молодёжи «Ранние журавли»;</a:t>
            </a:r>
          </a:p>
          <a:p>
            <a:pPr>
              <a:buNone/>
            </a:pPr>
            <a:r>
              <a:rPr lang="ru-RU" dirty="0" smtClean="0"/>
              <a:t>	2. Международная научно-практическая конференция «Санкт-Петербургский техникум железнодорожного транспорта: история и современность»;</a:t>
            </a:r>
          </a:p>
          <a:p>
            <a:pPr>
              <a:buNone/>
            </a:pPr>
            <a:r>
              <a:rPr lang="ru-RU" dirty="0" smtClean="0"/>
              <a:t>	3. </a:t>
            </a:r>
            <a:r>
              <a:rPr lang="en-US" dirty="0" smtClean="0"/>
              <a:t>VI</a:t>
            </a:r>
            <a:r>
              <a:rPr lang="ru-RU" dirty="0" smtClean="0"/>
              <a:t> Научно-практическая студенческая конференция с международным участием «Будущее железнодорожного транспорта»;</a:t>
            </a:r>
          </a:p>
          <a:p>
            <a:pPr>
              <a:buNone/>
            </a:pPr>
            <a:r>
              <a:rPr lang="ru-RU" dirty="0" smtClean="0"/>
              <a:t>	4. Международная научно-практическая конференции студентов, молодых ученых и специалистов «Железнодорожный транспорт: проблемы и пути развития, его прошлое, настоящее и будущее»;</a:t>
            </a:r>
          </a:p>
          <a:p>
            <a:pPr>
              <a:buNone/>
            </a:pPr>
            <a:r>
              <a:rPr lang="ru-RU" dirty="0" smtClean="0"/>
              <a:t>	5. Международная научно-практическая конференция среди учащихся учреждений СПО «Афганская война: история, реалии, судьбы»;</a:t>
            </a:r>
          </a:p>
          <a:p>
            <a:pPr>
              <a:buNone/>
            </a:pPr>
            <a:r>
              <a:rPr lang="ru-RU" dirty="0" smtClean="0"/>
              <a:t>	6. </a:t>
            </a:r>
            <a:r>
              <a:rPr lang="en-US" dirty="0" smtClean="0"/>
              <a:t>V</a:t>
            </a:r>
            <a:r>
              <a:rPr lang="ru-RU" dirty="0" smtClean="0"/>
              <a:t> Международная научно-практическая конференция студентов, молодых ученых и специалистов «Неделя науки-2019».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Научно-исследовательская деятельность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FontTx/>
              <a:buChar char="-"/>
            </a:pPr>
            <a:r>
              <a:rPr lang="ru-RU" dirty="0" smtClean="0"/>
              <a:t>Всероссийские:</a:t>
            </a:r>
          </a:p>
          <a:p>
            <a:pPr>
              <a:buNone/>
            </a:pPr>
            <a:r>
              <a:rPr lang="ru-RU" dirty="0" smtClean="0"/>
              <a:t>	1. </a:t>
            </a:r>
            <a:r>
              <a:rPr lang="en-US" dirty="0" smtClean="0"/>
              <a:t>VI</a:t>
            </a:r>
            <a:r>
              <a:rPr lang="ru-RU" dirty="0" smtClean="0"/>
              <a:t> Всероссийская научно-практическая конференция студентов с международным участием «Современные технологии обеспечения безопасности на железнодорожном транспорте»;</a:t>
            </a:r>
          </a:p>
          <a:p>
            <a:pPr>
              <a:buNone/>
            </a:pPr>
            <a:r>
              <a:rPr lang="ru-RU" dirty="0" smtClean="0"/>
              <a:t>	2. Всероссийская научно-практическая молодежная конференция с международным участием для учащихся общеобразовательных и профессиональных образовательных организаций «Шаг в цифровое будущее»;</a:t>
            </a:r>
          </a:p>
          <a:p>
            <a:pPr>
              <a:buNone/>
            </a:pPr>
            <a:r>
              <a:rPr lang="ru-RU" dirty="0" smtClean="0"/>
              <a:t>	3. Всероссийская научно-практическая конференция студентов, молодых ученых и специалистов с международным участием «Профессиональное становление и личностное развитие молодежи в современном информационном мире»;</a:t>
            </a:r>
          </a:p>
          <a:p>
            <a:pPr>
              <a:buNone/>
            </a:pPr>
            <a:r>
              <a:rPr lang="ru-RU" dirty="0" smtClean="0"/>
              <a:t>	4. </a:t>
            </a:r>
            <a:r>
              <a:rPr lang="en-US" dirty="0" smtClean="0"/>
              <a:t>XII</a:t>
            </a:r>
            <a:r>
              <a:rPr lang="ru-RU" dirty="0" smtClean="0"/>
              <a:t> Санкт-Петербургский конгресс «Профессиональное образование, наука и инновации в </a:t>
            </a:r>
            <a:r>
              <a:rPr lang="en-US" dirty="0" smtClean="0"/>
              <a:t>XXI</a:t>
            </a:r>
            <a:r>
              <a:rPr lang="ru-RU" dirty="0" smtClean="0"/>
              <a:t> веке»;</a:t>
            </a:r>
          </a:p>
          <a:p>
            <a:pPr>
              <a:buNone/>
            </a:pPr>
            <a:r>
              <a:rPr lang="ru-RU" dirty="0" smtClean="0"/>
              <a:t>	5. Всероссийская научно-практическая конференция студентов, молодых ученых и специалистов «Место и роль молодежи в инновационном развитии транспортной отрасли»;</a:t>
            </a:r>
          </a:p>
          <a:p>
            <a:pPr>
              <a:buNone/>
            </a:pPr>
            <a:r>
              <a:rPr lang="ru-RU" dirty="0" smtClean="0"/>
              <a:t>	6. </a:t>
            </a:r>
            <a:r>
              <a:rPr lang="en-US" dirty="0" smtClean="0"/>
              <a:t>III</a:t>
            </a:r>
            <a:r>
              <a:rPr lang="ru-RU" dirty="0" smtClean="0"/>
              <a:t> Всероссийская научно-практическая конференция студентов, молодых ученых и специалистов «Социальные реалии современной России: проблемы и перспективы 2018»;</a:t>
            </a:r>
          </a:p>
          <a:p>
            <a:pPr>
              <a:buNone/>
            </a:pPr>
            <a:r>
              <a:rPr lang="ru-RU" dirty="0" smtClean="0"/>
              <a:t>	7. </a:t>
            </a:r>
            <a:r>
              <a:rPr lang="en-US" dirty="0" smtClean="0"/>
              <a:t>III</a:t>
            </a:r>
            <a:r>
              <a:rPr lang="ru-RU" dirty="0" smtClean="0"/>
              <a:t> Всероссийская научно-практическая конференция студентов, молодых ученых и специалистов «Тенденции развития транспортной отрасли региона».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Научно-исследовательская деятельность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Tx/>
              <a:buChar char="-"/>
            </a:pPr>
            <a:r>
              <a:rPr lang="ru-RU" dirty="0" smtClean="0"/>
              <a:t>Региональные:</a:t>
            </a:r>
          </a:p>
          <a:p>
            <a:pPr>
              <a:buNone/>
            </a:pPr>
            <a:r>
              <a:rPr lang="ru-RU" dirty="0" smtClean="0"/>
              <a:t>	1. Межрегиональная научно-практическая конференция «Инновационные технологии и приоритетные направления развития железнодорожного транспорта»;</a:t>
            </a:r>
          </a:p>
          <a:p>
            <a:pPr>
              <a:buNone/>
            </a:pPr>
            <a:r>
              <a:rPr lang="ru-RU" dirty="0" smtClean="0"/>
              <a:t>	2. </a:t>
            </a:r>
            <a:r>
              <a:rPr lang="en-US" dirty="0" smtClean="0"/>
              <a:t>I</a:t>
            </a:r>
            <a:r>
              <a:rPr lang="ru-RU" dirty="0" smtClean="0"/>
              <a:t> Региональная научно-практическая конференция «Электрическая подстанция – ключевой узел системы энергоснабжения»;</a:t>
            </a:r>
          </a:p>
          <a:p>
            <a:pPr>
              <a:buNone/>
            </a:pPr>
            <a:r>
              <a:rPr lang="ru-RU" dirty="0" smtClean="0"/>
              <a:t>	3. Республиканская научно-практическая конференция «</a:t>
            </a:r>
            <a:r>
              <a:rPr lang="en-US" dirty="0" smtClean="0"/>
              <a:t>IX</a:t>
            </a:r>
            <a:r>
              <a:rPr lang="ru-RU" dirty="0" smtClean="0"/>
              <a:t> </a:t>
            </a:r>
            <a:r>
              <a:rPr lang="ru-RU" dirty="0" err="1" smtClean="0"/>
              <a:t>Фрадковские</a:t>
            </a:r>
            <a:r>
              <a:rPr lang="ru-RU" dirty="0" smtClean="0"/>
              <a:t> педагогические чтения» по теме «Молодой педагог в современном информационном мире».</a:t>
            </a:r>
          </a:p>
          <a:p>
            <a:r>
              <a:rPr lang="ru-RU" dirty="0" smtClean="0"/>
              <a:t>Опубликовано 29 докладов в различных сборниках.</a:t>
            </a:r>
          </a:p>
          <a:p>
            <a:r>
              <a:rPr lang="ru-RU" dirty="0" smtClean="0"/>
              <a:t>Издано 4 методических разработки в издательстве УМЦ ЖДТ и других издательствах.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tx1"/>
                </a:solidFill>
              </a:rPr>
              <a:t>Научно-исследовательская деятельность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2200" dirty="0" smtClean="0"/>
              <a:t>Выполнено 6 дипломных проектов по грантам от Октябрьской железной дороги.</a:t>
            </a:r>
          </a:p>
          <a:p>
            <a:r>
              <a:rPr lang="ru-RU" sz="2200" dirty="0" smtClean="0"/>
              <a:t>Процент реального дипломного проектирования на специальностях составил:</a:t>
            </a:r>
          </a:p>
          <a:p>
            <a:pPr lvl="1">
              <a:buNone/>
            </a:pPr>
            <a:r>
              <a:rPr lang="ru-RU" dirty="0" smtClean="0">
                <a:solidFill>
                  <a:schemeClr val="tx1"/>
                </a:solidFill>
              </a:rPr>
              <a:t>27.02.03 Автоматика и телемеханика на транспорте(железнодорожном транспорте) – 81%;</a:t>
            </a:r>
          </a:p>
          <a:p>
            <a:pPr lvl="1">
              <a:buNone/>
            </a:pPr>
            <a:r>
              <a:rPr lang="ru-RU" dirty="0" smtClean="0">
                <a:solidFill>
                  <a:schemeClr val="tx1"/>
                </a:solidFill>
              </a:rPr>
              <a:t>13.02.07 Электроснабжение (по отраслям) – 72%;</a:t>
            </a:r>
          </a:p>
          <a:p>
            <a:pPr lvl="1">
              <a:buNone/>
            </a:pPr>
            <a:r>
              <a:rPr lang="ru-RU" dirty="0" smtClean="0">
                <a:solidFill>
                  <a:schemeClr val="tx1"/>
                </a:solidFill>
              </a:rPr>
              <a:t>23.02.01 Организация перевозок и управление на транспорте (по видам) – 11%;</a:t>
            </a:r>
          </a:p>
          <a:p>
            <a:pPr lvl="1">
              <a:buNone/>
            </a:pPr>
            <a:r>
              <a:rPr lang="ru-RU" dirty="0" smtClean="0">
                <a:solidFill>
                  <a:schemeClr val="tx1"/>
                </a:solidFill>
              </a:rPr>
              <a:t>08.02.10 Строительство железных дорог, путь и путевое хозяйство – 58%;</a:t>
            </a:r>
          </a:p>
          <a:p>
            <a:pPr lvl="1">
              <a:buNone/>
            </a:pPr>
            <a:r>
              <a:rPr lang="ru-RU" dirty="0" smtClean="0">
                <a:solidFill>
                  <a:schemeClr val="tx1"/>
                </a:solidFill>
              </a:rPr>
              <a:t>23.02.06 Техническая эксплуатация подвижного состава железных дорог  (вагоны) – 100%;</a:t>
            </a:r>
          </a:p>
          <a:p>
            <a:pPr lvl="1">
              <a:buNone/>
            </a:pPr>
            <a:r>
              <a:rPr lang="ru-RU" dirty="0" smtClean="0">
                <a:solidFill>
                  <a:schemeClr val="tx1"/>
                </a:solidFill>
              </a:rPr>
              <a:t>23.02.06 Техническая эксплуатация подвижного состава железных дорог (локомотивы) – 34%;</a:t>
            </a:r>
          </a:p>
          <a:p>
            <a:pPr lvl="1">
              <a:buNone/>
            </a:pPr>
            <a:r>
              <a:rPr lang="ru-RU" dirty="0" smtClean="0">
                <a:solidFill>
                  <a:schemeClr val="tx1"/>
                </a:solidFill>
              </a:rPr>
              <a:t>09.02.02 Компьютерные сети – 100%.</a:t>
            </a:r>
          </a:p>
          <a:p>
            <a:pPr lvl="1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-142900"/>
            <a:ext cx="8424936" cy="1143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ТОРЖЕСТВЕННЫЕ МЕРОПРИЯТИЯ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Праздничный концерт - «День Учителя»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2915816" y="1844824"/>
            <a:ext cx="5400600" cy="1584175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/>
              <a:t>По доброй традиции Студенческим советом организован праздничный концерт, в котором приняли участие представители всех учебных  групп филиала. </a:t>
            </a:r>
            <a:endParaRPr lang="ru-RU" sz="2000" dirty="0"/>
          </a:p>
        </p:txBody>
      </p:sp>
      <p:pic>
        <p:nvPicPr>
          <p:cNvPr id="37890" name="Picture 2" descr="http://pgups-karelia.ru/resources/i90150-image-original-42255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916832"/>
            <a:ext cx="2016224" cy="34295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http://pgups-karelia.ru/resources/i90151-image-original-8a4111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3501008"/>
            <a:ext cx="2939423" cy="2448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51" r="3333" b="5000"/>
          <a:stretch>
            <a:fillRect/>
          </a:stretch>
        </p:blipFill>
        <p:spPr bwMode="auto">
          <a:xfrm>
            <a:off x="2699792" y="3573016"/>
            <a:ext cx="2943091" cy="2376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На территории филиала расположен унифицированный полигон</a:t>
            </a:r>
            <a:endParaRPr lang="ru-RU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122" name="Picture 2" descr="C:\Users\himich\Desktop\база\IMG_20180907_11440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786" y="1428736"/>
            <a:ext cx="3357586" cy="2518189"/>
          </a:xfrm>
          <a:prstGeom prst="rect">
            <a:avLst/>
          </a:prstGeom>
          <a:noFill/>
        </p:spPr>
      </p:pic>
      <p:pic>
        <p:nvPicPr>
          <p:cNvPr id="5123" name="Picture 3" descr="C:\Users\himich\Desktop\база\IMG_20180907_11433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4942" y="1428736"/>
            <a:ext cx="3286148" cy="2464611"/>
          </a:xfrm>
          <a:prstGeom prst="rect">
            <a:avLst/>
          </a:prstGeom>
          <a:noFill/>
        </p:spPr>
      </p:pic>
      <p:pic>
        <p:nvPicPr>
          <p:cNvPr id="5124" name="Picture 4" descr="C:\Users\himich\Desktop\база\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4942" y="4000504"/>
            <a:ext cx="3233651" cy="2425239"/>
          </a:xfrm>
          <a:prstGeom prst="rect">
            <a:avLst/>
          </a:prstGeom>
          <a:noFill/>
        </p:spPr>
      </p:pic>
      <p:pic>
        <p:nvPicPr>
          <p:cNvPr id="7" name="Picture 4" descr="C:\Users\himich\Desktop\база\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000" b="20000"/>
          <a:stretch>
            <a:fillRect/>
          </a:stretch>
        </p:blipFill>
        <p:spPr bwMode="auto">
          <a:xfrm>
            <a:off x="785786" y="4071942"/>
            <a:ext cx="3321868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/>
              <a:t>День Компании ОАО «РЖД»</a:t>
            </a:r>
            <a:endParaRPr lang="ru-RU" dirty="0"/>
          </a:p>
        </p:txBody>
      </p:sp>
      <p:pic>
        <p:nvPicPr>
          <p:cNvPr id="100354" name="Picture 2" descr="F:\ПРЕЗЕНТАЦИЯ19\ПРЕЗЕНТАЦИЯ К ФОРУМУ\_DSC003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lum bright="2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3573016"/>
            <a:ext cx="4350219" cy="2880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4626" name="AutoShape 2" descr="https://extrareality.ru/assets/img/bonus_thumbs/48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4628" name="AutoShape 4" descr="https://extrareality.ru/assets/img/bonus_thumbs/48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4629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2376264" cy="2376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4633" name="AutoShape 9" descr="https://s12.stc.all.kpcdn.net/share/i/12/7434356/inx960x64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4635" name="AutoShape 11" descr="https://s12.stc.all.kpcdn.net/share/i/12/7434356/inx960x64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3203848" y="1484784"/>
            <a:ext cx="56886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990000"/>
                </a:solidFill>
              </a:rPr>
              <a:t>На базе Петрозаводского филиала ПГУПС при участии руководителей </a:t>
            </a:r>
            <a:r>
              <a:rPr lang="ru-RU" dirty="0" smtClean="0"/>
              <a:t>Эксплуатационного вагонного депо Петрозаводска Октябрьской дирекции инфраструктуры Центральной дирекции инфраструктуры- филиала ОАО «РЖД»</a:t>
            </a:r>
          </a:p>
          <a:p>
            <a:pPr algn="ctr"/>
            <a:r>
              <a:rPr lang="ru-RU" dirty="0" smtClean="0">
                <a:solidFill>
                  <a:srgbClr val="990000"/>
                </a:solidFill>
              </a:rPr>
              <a:t>проводились классные часы на тему : «Адаптация молодежи в Компании  ОАО «РЖД»</a:t>
            </a:r>
            <a:endParaRPr lang="ru-RU" dirty="0">
              <a:solidFill>
                <a:srgbClr val="990000"/>
              </a:solidFill>
            </a:endParaRPr>
          </a:p>
        </p:txBody>
      </p:sp>
      <p:pic>
        <p:nvPicPr>
          <p:cNvPr id="13" name="Содержимое 3" descr="image (62).jpe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36" b="9731"/>
          <a:stretch>
            <a:fillRect/>
          </a:stretch>
        </p:blipFill>
        <p:spPr>
          <a:xfrm>
            <a:off x="251520" y="2708920"/>
            <a:ext cx="3113116" cy="36724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СТУДЕНЧЕСКИЙ БАЛ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23928" y="1412776"/>
            <a:ext cx="50405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Студенческие балы в настоящее время – прекрасная возможность для юных участников провести в атмосфере праздника и любви к истории и культуре. В Петрозаводском филиале ПГУПС сформировалась традиция – отмечать праздник всех студентов ярким танцевальным торжеством.</a:t>
            </a:r>
            <a:endParaRPr lang="ru-RU" dirty="0"/>
          </a:p>
        </p:txBody>
      </p:sp>
      <p:pic>
        <p:nvPicPr>
          <p:cNvPr id="8" name="Picture 2" descr="F:\cae797684502b1a_3014.b46392643b_g-middle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137" r="23135"/>
          <a:stretch>
            <a:fillRect/>
          </a:stretch>
        </p:blipFill>
        <p:spPr bwMode="auto">
          <a:xfrm>
            <a:off x="323528" y="1700808"/>
            <a:ext cx="3630240" cy="43204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http://pgups-karelia.ru/_data/files.thumb/e/a/ea5c11aefd46225_3030.7dd7a44058_g-middle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3717032"/>
            <a:ext cx="4293690" cy="2736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</a:rPr>
              <a:t>Праздничный концерт, посвященный 100 - </a:t>
            </a:r>
            <a:r>
              <a:rPr lang="ru-RU" sz="2400" b="1" dirty="0" err="1" smtClean="0">
                <a:solidFill>
                  <a:srgbClr val="0000FF"/>
                </a:solidFill>
              </a:rPr>
              <a:t>летию</a:t>
            </a:r>
            <a:r>
              <a:rPr lang="ru-RU" sz="2400" b="1" dirty="0" smtClean="0">
                <a:solidFill>
                  <a:srgbClr val="0000FF"/>
                </a:solidFill>
              </a:rPr>
              <a:t> </a:t>
            </a:r>
            <a:br>
              <a:rPr lang="ru-RU" sz="2400" b="1" dirty="0" smtClean="0">
                <a:solidFill>
                  <a:srgbClr val="0000FF"/>
                </a:solidFill>
              </a:rPr>
            </a:br>
            <a:r>
              <a:rPr lang="ru-RU" sz="2400" b="1" dirty="0" smtClean="0">
                <a:solidFill>
                  <a:srgbClr val="0000FF"/>
                </a:solidFill>
              </a:rPr>
              <a:t> основания транспортной полиции</a:t>
            </a:r>
            <a:endParaRPr lang="ru-RU" sz="2400" dirty="0"/>
          </a:p>
        </p:txBody>
      </p:sp>
      <p:pic>
        <p:nvPicPr>
          <p:cNvPr id="4" name="Picture 3" descr="F:\1676b283db77127_3079.20abdccc05_g-middle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4658543" cy="33720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2" descr="F:\583b9310d5c0847_3086.c6c0855520_g-middl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3429000"/>
            <a:ext cx="4755498" cy="3168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5652120" y="1844824"/>
            <a:ext cx="2736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Студенты ПФ ПГУПС приняли участие в праздничном концерте.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88640"/>
            <a:ext cx="8534400" cy="1296144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Фестиваль военно-патриотической песни, п</a:t>
            </a: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</a:rPr>
              <a:t>освященный 75- летней годовщине </a:t>
            </a:r>
            <a:b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</a:rPr>
              <a:t>снятия блокады города Ленинграда.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64088" y="3284984"/>
            <a:ext cx="3312368" cy="2808312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sz="2000" dirty="0" smtClean="0"/>
              <a:t>В Петрозаводском филиале ПГУПС в феврале 2019 года проведен ежегодный фестиваль военно-патриотической песни. В этом году он был посвящен 75-летней годовщине снятия блокады города Ленинграда. В фестивале приняли участие студенты первых курсов и преподаватели-ветераны. </a:t>
            </a:r>
            <a:endParaRPr lang="ru-RU" sz="2000" dirty="0"/>
          </a:p>
        </p:txBody>
      </p:sp>
      <p:pic>
        <p:nvPicPr>
          <p:cNvPr id="5" name="Picture 2" descr="C:\Documents and Settings\user\Рабочий стол\фото для отчёта\IMG_173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3645024"/>
            <a:ext cx="3781226" cy="25884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http://pgups-karelia.ru/_data/files.thumb/1/8/182a77a3d248b78_3239.b5b53e456f_autoscale_ci960x400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556792"/>
            <a:ext cx="4104456" cy="1944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1" descr="J:\ПРЕЗЕНТАЦИЯ19\ПРЕЗЕНТАЦИЯ К ФОРУМУ\80919410000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8157" y="1412776"/>
            <a:ext cx="2304256" cy="17281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Праздничный концерт  «День Победы!»</a:t>
            </a:r>
            <a:endParaRPr lang="ru-RU" dirty="0"/>
          </a:p>
        </p:txBody>
      </p:sp>
      <p:pic>
        <p:nvPicPr>
          <p:cNvPr id="4" name="Содержимое 3" descr="F:\на сайт\IMG_1721.JPG"/>
          <p:cNvPicPr>
            <a:picLocks noGrp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1412776"/>
            <a:ext cx="360040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115616" y="3140968"/>
            <a:ext cx="141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                  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79512" y="1412776"/>
            <a:ext cx="489654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Встреча студентов ПФ ПГУПС с ветеранами- преподавателями нашего филиала.. Это </a:t>
            </a:r>
            <a:r>
              <a:rPr lang="ru-RU" b="1" dirty="0" err="1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Рюнтю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Виктор Иванович, выпускник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нашего учебного заведения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1957 года, Почетный железнодорожник, Почетный работник СПО РФ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Прудников Владимир Алексеевич, выпускник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нашего учебного заведения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1962 года, Почетный работник ОЖД.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Виктор Иванович и Владимир Алексеевич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рассказали о своих детских воспоминаниях в годы блокады, отвечали на вопросы молодежи и совместно со 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студентами группы 1курса Д-375 выступили с песней </a:t>
            </a:r>
            <a:r>
              <a:rPr lang="ru-RU" b="1" dirty="0" smtClean="0">
                <a:solidFill>
                  <a:prstClr val="black"/>
                </a:solidFill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Ведь мы же с тобой Ленинградцы</a:t>
            </a:r>
            <a:r>
              <a:rPr lang="ru-RU" b="1" dirty="0" smtClean="0">
                <a:solidFill>
                  <a:prstClr val="black"/>
                </a:solidFill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(сл. М. </a:t>
            </a:r>
            <a:r>
              <a:rPr lang="ru-RU" dirty="0" err="1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Дахие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муз. В. </a:t>
            </a:r>
            <a:r>
              <a:rPr lang="ru-RU" dirty="0" err="1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Плешак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 собравшиеся почтили память погибших в Великой Отечественной войне 1941-1945 гг. минутой молчания.</a:t>
            </a:r>
            <a:endParaRPr lang="ru-RU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pic>
        <p:nvPicPr>
          <p:cNvPr id="13" name="Рисунок 12" descr="F:\на сайт\IMG_1733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3861048"/>
            <a:ext cx="3641848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534400" cy="1124744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ln>
                  <a:solidFill>
                    <a:srgbClr val="00B0F0"/>
                  </a:solidFill>
                </a:ln>
                <a:solidFill>
                  <a:srgbClr val="33CCCC"/>
                </a:solidFill>
              </a:rPr>
              <a:t>Встреча выпускников -2019  </a:t>
            </a:r>
            <a:br>
              <a:rPr lang="ru-RU" sz="2400" b="1" i="1" dirty="0" smtClean="0">
                <a:ln>
                  <a:solidFill>
                    <a:srgbClr val="00B0F0"/>
                  </a:solidFill>
                </a:ln>
                <a:solidFill>
                  <a:srgbClr val="33CCCC"/>
                </a:solidFill>
              </a:rPr>
            </a:br>
            <a:r>
              <a:rPr lang="ru-RU" sz="2400" b="1" i="1" dirty="0" smtClean="0">
                <a:ln>
                  <a:solidFill>
                    <a:srgbClr val="00B0F0"/>
                  </a:solidFill>
                </a:ln>
                <a:solidFill>
                  <a:srgbClr val="33CCCC"/>
                </a:solidFill>
              </a:rPr>
              <a:t>«По волнам моей памяти»</a:t>
            </a:r>
            <a:endParaRPr lang="ru-RU" sz="2400" dirty="0"/>
          </a:p>
        </p:txBody>
      </p:sp>
      <p:pic>
        <p:nvPicPr>
          <p:cNvPr id="4" name="Picture 3" descr="F:\фото для отчёта\DSC_130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4320481" cy="2880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2" descr="F:\фото для отчёта\DSC_120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3501008"/>
            <a:ext cx="4569055" cy="30460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Торжественное вручение дипломов 2019г.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9633" name="Picture 1" descr="F:\ПРЕЗЕНТАЦИЯ19\ПРЕЗЕНТАЦИЯ К ФОРУМУ\KbqD56VG82M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276872"/>
            <a:ext cx="4104456" cy="2736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4211960" y="1484784"/>
            <a:ext cx="4932040" cy="4896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Филиал выпускал в свет 210 молодых специалистов.</a:t>
            </a:r>
          </a:p>
          <a:p>
            <a:r>
              <a:rPr lang="ru-RU" dirty="0" smtClean="0"/>
              <a:t>По специальности 23.02.01  -  21 студент с «красным» дипломом.</a:t>
            </a:r>
          </a:p>
          <a:p>
            <a:r>
              <a:rPr lang="ru-RU" dirty="0" smtClean="0"/>
              <a:t>По специальности 09.02.02  - 4 студента  с «красным» дипломом.</a:t>
            </a:r>
          </a:p>
          <a:p>
            <a:r>
              <a:rPr lang="ru-RU" dirty="0" smtClean="0"/>
              <a:t>По специальности 23.02.06  - 9 студентов с «красным» дипломом.</a:t>
            </a:r>
          </a:p>
          <a:p>
            <a:r>
              <a:rPr lang="ru-RU" dirty="0" smtClean="0"/>
              <a:t>По специальности 08.02.10  - 6 студентов с «красным» дипломом.</a:t>
            </a:r>
          </a:p>
          <a:p>
            <a:r>
              <a:rPr lang="ru-RU" dirty="0" smtClean="0"/>
              <a:t>По специальности 27.02.03  - 6 студентов с «красным» дипломом.</a:t>
            </a:r>
          </a:p>
          <a:p>
            <a:r>
              <a:rPr lang="ru-RU" dirty="0" smtClean="0"/>
              <a:t>По специальности 13.02.07  - 4 студента с «красным» дипломом.</a:t>
            </a:r>
          </a:p>
          <a:p>
            <a:r>
              <a:rPr lang="ru-RU" dirty="0" smtClean="0"/>
              <a:t>   </a:t>
            </a:r>
            <a:r>
              <a:rPr lang="ru-RU" b="1" dirty="0" smtClean="0"/>
              <a:t>9  студентов, окончивших ПФ ПГУПС, в дипломе имеют только оценки – «отлично»!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Большое количество спортивных и тренажерных залов</a:t>
            </a:r>
            <a:endParaRPr lang="ru-RU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7170" name="Picture 2" descr="C:\Users\himich\Desktop\база\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786" y="1643050"/>
            <a:ext cx="3095648" cy="2357454"/>
          </a:xfrm>
          <a:prstGeom prst="rect">
            <a:avLst/>
          </a:prstGeom>
          <a:noFill/>
        </p:spPr>
      </p:pic>
      <p:pic>
        <p:nvPicPr>
          <p:cNvPr id="7171" name="Picture 3" descr="C:\Users\himich\Desktop\база\IMG_20180523_15500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7817" y="1643050"/>
            <a:ext cx="3048021" cy="2286016"/>
          </a:xfrm>
          <a:prstGeom prst="rect">
            <a:avLst/>
          </a:prstGeom>
          <a:noFill/>
        </p:spPr>
      </p:pic>
      <p:pic>
        <p:nvPicPr>
          <p:cNvPr id="7172" name="Picture 4" descr="C:\Users\himich\Desktop\база\IMG_989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787" y="4214818"/>
            <a:ext cx="3143272" cy="2095826"/>
          </a:xfrm>
          <a:prstGeom prst="rect">
            <a:avLst/>
          </a:prstGeom>
          <a:noFill/>
        </p:spPr>
      </p:pic>
      <p:pic>
        <p:nvPicPr>
          <p:cNvPr id="7173" name="Picture 5" descr="C:\Users\himich\Desktop\база\IMG_20180523_15494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7818" y="4071942"/>
            <a:ext cx="3071834" cy="2303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1801</TotalTime>
  <Words>2090</Words>
  <Application>Microsoft Office PowerPoint</Application>
  <PresentationFormat>Экран (4:3)</PresentationFormat>
  <Paragraphs>336</Paragraphs>
  <Slides>86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86</vt:i4>
      </vt:variant>
    </vt:vector>
  </HeadingPairs>
  <TitlesOfParts>
    <vt:vector size="88" baseType="lpstr">
      <vt:lpstr>Официальная</vt:lpstr>
      <vt:lpstr>Лист Microsoft Excel 97-2003</vt:lpstr>
      <vt:lpstr>Петрозаводский филиал ПГУПС</vt:lpstr>
      <vt:lpstr>Материально - техническая база</vt:lpstr>
      <vt:lpstr>Лаборатории и кабинеты филиала</vt:lpstr>
      <vt:lpstr>Лаборатория «Управление движением»</vt:lpstr>
      <vt:lpstr>Подготовка высококвалифицированных специалистов ведется на современном оборудовании</vt:lpstr>
      <vt:lpstr>Новейший тренажерный комплекс электровоза 2ЭС5К</vt:lpstr>
      <vt:lpstr>Учебные мастерские</vt:lpstr>
      <vt:lpstr>На территории филиала расположен унифицированный полигон</vt:lpstr>
      <vt:lpstr>Большое количество спортивных и тренажерных залов</vt:lpstr>
      <vt:lpstr>Библиотека и актовый зал</vt:lpstr>
      <vt:lpstr>Выдающиеся выпускники</vt:lpstr>
      <vt:lpstr>Многие из выпускников стали руководителями предприятий, структурных организаций, производственных участков, новаторами производства, преподавателями высших и средних специальных учебных заведений. </vt:lpstr>
      <vt:lpstr>Большое количество руководителей отделов и подразделений Петрозаводского отделения Октябрьской железной дороги - это выпускники Петрозаводского филиала ПГУПС </vt:lpstr>
      <vt:lpstr>Культурно-воспитательная работа</vt:lpstr>
      <vt:lpstr>Квест-игра для первокурсников  «Старт в студенчество»</vt:lpstr>
      <vt:lpstr>Традиционное участие студентов ПФ ПГУПС в  Международном Дне мира - 21 сентября. </vt:lpstr>
      <vt:lpstr>День добра и уважения… </vt:lpstr>
      <vt:lpstr>ГРАН-ПРИ конкурса "Студент года — 2018" </vt:lpstr>
      <vt:lpstr>     Лауреат года Карелии - 2018 </vt:lpstr>
      <vt:lpstr>Фестиваль  национальных культур «Многонациональная Карелия»</vt:lpstr>
      <vt:lpstr>Пенсионный ликбез для МОЛОДЫХ</vt:lpstr>
      <vt:lpstr>Республиканский фестиваль творчества «Студенческая весна-2019»  </vt:lpstr>
      <vt:lpstr>XXVII Региональный фестиваль студенческого творчества  «Российская студенческая весна -2019»</vt:lpstr>
      <vt:lpstr>Республиканский Фестиваль Агитбригад-2019. тема: «Здоровый образ жизни»</vt:lpstr>
      <vt:lpstr> </vt:lpstr>
      <vt:lpstr> </vt:lpstr>
      <vt:lpstr>Оперативно-профилактическая операция  «Дети России-2018» </vt:lpstr>
      <vt:lpstr>Профилактическая акция  «Здоровая страна начинается с тебя!» </vt:lpstr>
      <vt:lpstr>Мероприятия, организованные в рамках Всероссийской акции «СТОП ВИЧ/СПИД», приуроченной к Международному дню памяти жертв СПИДа </vt:lpstr>
      <vt:lpstr>Урок экологии с депутатом  Молодежного парламента </vt:lpstr>
      <vt:lpstr>Традиционный новогодний концерт для наших друзей «Ребенок – инвалид детства»</vt:lpstr>
      <vt:lpstr>Всероссийский профориентационный фестиваль для детей с ОВЗ «Дорога в жизнь»</vt:lpstr>
      <vt:lpstr>«Душу растить надо, работать над ней!» </vt:lpstr>
      <vt:lpstr>Масленичные гуляния</vt:lpstr>
      <vt:lpstr>Благотворительный концерт в честь Дня России</vt:lpstr>
      <vt:lpstr> 12 июня- День независимости России Акция «Россия – это мы!»</vt:lpstr>
      <vt:lpstr>Музыкальный проект    от профкома студентов ПФ ПГУПС "Новые голоса 2019" </vt:lpstr>
      <vt:lpstr>Военно-патриотическая игра  «Россия – Отечество мое!» </vt:lpstr>
      <vt:lpstr>Мероприятия, посвященные 30-летию вывода советских войск из Афганистана</vt:lpstr>
      <vt:lpstr>Общественная акция  «Георгиевская ленточка»</vt:lpstr>
      <vt:lpstr>Участие во Всероссийской  акции «Бессмертный полк» </vt:lpstr>
      <vt:lpstr>Легкоатлетический пробег по улицам города «Эстафета День Победы»</vt:lpstr>
      <vt:lpstr> </vt:lpstr>
      <vt:lpstr>Военно-патриотический поезд «Сирийский перелом» </vt:lpstr>
      <vt:lpstr>Проект «Творческая Вселенная молодежи  в противодействии экстремизму».</vt:lpstr>
      <vt:lpstr>Проект «Герои вокруг нас». </vt:lpstr>
      <vt:lpstr>ВОЛОНТЕРСКОЕ ДВИЖЕНИЕ в ПФ ПГУПС</vt:lpstr>
      <vt:lpstr>Волонтерский проект  «Железная дорога – опасная зона»</vt:lpstr>
      <vt:lpstr>СПОРТИВНАЯ ЖИЗНЬ ПФ ПГУПС</vt:lpstr>
      <vt:lpstr>Сведения об участии в региональных, ведомственных и других спортивных мероприятиях в 2018-2019 учебном году. </vt:lpstr>
      <vt:lpstr>Презентация PowerPoint</vt:lpstr>
      <vt:lpstr>Новогоднее шоу          «Битва Дедов Морозов»</vt:lpstr>
      <vt:lpstr>Лучшая комната  общежития</vt:lpstr>
      <vt:lpstr>День студента в ПФ ПГУПС </vt:lpstr>
      <vt:lpstr>Праздничный концерт в День студента  от преподавателей. «Студенты в Зазеркалье» </vt:lpstr>
      <vt:lpstr>Образовательная деятельность</vt:lpstr>
      <vt:lpstr>Специальности</vt:lpstr>
      <vt:lpstr>23.02.06  Техническая эксплуатация подвижного состава железных дорог (локомотивы)</vt:lpstr>
      <vt:lpstr>23.02.06  Техническая эксплуатация подвижного состава железных дорог  (вагоны)</vt:lpstr>
      <vt:lpstr>08.02.10   Строительство железных дорог, путь и путевое хозяйство</vt:lpstr>
      <vt:lpstr>23.02.01  Организация перевозок и управление на транспорте (по видам)</vt:lpstr>
      <vt:lpstr>27.02.03  Автоматика и телемеханика на транспорте (железнодорожном транспорте)</vt:lpstr>
      <vt:lpstr>09.02.02  Компьютерные сети </vt:lpstr>
      <vt:lpstr>Отдел дополнительного  образования и профессионального обучения </vt:lpstr>
      <vt:lpstr>Педагогический коллектив</vt:lpstr>
      <vt:lpstr>Контингент обучающихся</vt:lpstr>
      <vt:lpstr>Общие показатели подготовки специалистов  в 2018/2019 уч.году.</vt:lpstr>
      <vt:lpstr>Результаты защиты ВКР:</vt:lpstr>
      <vt:lpstr>Вузовский чемпионат по стандартам Ворлдскиллс по компетенции «Сетевое и системное администрирование»  2 место – Старовойтов Анатолий Николаевич, студент Петрозаводского филиала ФГБОУ ВО «Петербургский государственный университет путей сообщения Императора Александра I». </vt:lpstr>
      <vt:lpstr>Вузовский чемпионат по стандартам Ворлдскиллс по компетенции «Слесарь по ремонту подвижного состава (вагоны)»  2 место – Флотский Артем Дмитриевич, студент Петрозаводского филиала ФГБОУ ВО «Петербургский государственный университет путей сообщения Императора Александра I». </vt:lpstr>
      <vt:lpstr>Республиканский этап Всероссийской олимпиады профессионального мастерства по профильному направлению 09.00.00 Информатика и вычислительная техника</vt:lpstr>
      <vt:lpstr>Республиканский этап Всероссийской олимпиады профессионального мастерства по профильному направлению 13.00.00 Электро- и теплоэнергетика </vt:lpstr>
      <vt:lpstr>Республиканский этап Всероссийской олимпиады профессионального мастерства по профильному направлению 23.00.00 Техника и технология наземного транспорта </vt:lpstr>
      <vt:lpstr>III Чемпионат Республики Карелия «АБИЛИМПИКС» по компетенции «Разработчик виртуальной и дополнительной реальности»</vt:lpstr>
      <vt:lpstr>Научно-исследовательская деятельность</vt:lpstr>
      <vt:lpstr>Научно-исследовательская деятельность</vt:lpstr>
      <vt:lpstr>Научно-исследовательская деятельность</vt:lpstr>
      <vt:lpstr>Научно-исследовательская деятельность</vt:lpstr>
      <vt:lpstr>ТОРЖЕСТВЕННЫЕ МЕРОПРИЯТИЯ Праздничный концерт - «День Учителя»</vt:lpstr>
      <vt:lpstr>День Компании ОАО «РЖД»</vt:lpstr>
      <vt:lpstr>СТУДЕНЧЕСКИЙ БАЛ</vt:lpstr>
      <vt:lpstr>Праздничный концерт, посвященный 100 - летию   основания транспортной полиции</vt:lpstr>
      <vt:lpstr>    Фестиваль военно-патриотической песни, посвященный 75- летней годовщине  снятия блокады города Ленинграда. </vt:lpstr>
      <vt:lpstr>Праздничный концерт  «День Победы!»</vt:lpstr>
      <vt:lpstr>Встреча выпускников -2019   «По волнам моей памяти»</vt:lpstr>
      <vt:lpstr>Торжественное вручение дипломов 2019г.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ФЕДЕРАЛЬНОЕ АГЕНТСТВО ЖЕЛЕЗНОДОРОЖНОГО ТРАНСПОРТА ФЕДЕРАЛЬНОЕ ГОСУДАРСТВЕННОЕ БЮДЖЕТНОЕ ОБРАЗОВАТЕЛЬНОЕ  УЧРЕЖДЕНИЕ ВЫСШЕГО ПРОФЕССИОНАЛЬНОГО ОБРАЗОВАНИЯ «ПЕТЕРБУРГСКИЙ ГОСУДАРСТВЕННЫЙ УНИВЕРСИТЕТ ПУТЕЙ  СООБЩЕНИЯ ИМПЕРАТОРА АЛЕКСАНДРА I»  ПЕТРОЗАВОДСКИЙ ФИЛИАЛ</dc:title>
  <dc:creator>сервер</dc:creator>
  <cp:lastModifiedBy>Пользователь Windows</cp:lastModifiedBy>
  <cp:revision>284</cp:revision>
  <dcterms:modified xsi:type="dcterms:W3CDTF">2020-05-20T17:24:44Z</dcterms:modified>
</cp:coreProperties>
</file>