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1"/>
  </p:sldMasterIdLst>
  <p:notesMasterIdLst>
    <p:notesMasterId r:id="rId13"/>
  </p:notesMasterIdLst>
  <p:sldIdLst>
    <p:sldId id="284" r:id="rId2"/>
    <p:sldId id="256" r:id="rId3"/>
    <p:sldId id="257" r:id="rId4"/>
    <p:sldId id="266" r:id="rId5"/>
    <p:sldId id="274" r:id="rId6"/>
    <p:sldId id="275" r:id="rId7"/>
    <p:sldId id="278" r:id="rId8"/>
    <p:sldId id="279" r:id="rId9"/>
    <p:sldId id="285" r:id="rId10"/>
    <p:sldId id="286" r:id="rId11"/>
    <p:sldId id="281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392" y="-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ACF706-46E8-4AE5-9B04-DB069296AC3F}" type="datetimeFigureOut">
              <a:rPr lang="ru-RU" smtClean="0"/>
              <a:t>15.07.2021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CC9524-18F5-47B4-A927-16878BCC56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52793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CC9524-18F5-47B4-A927-16878BCC565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73100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 Карелии доля</a:t>
            </a:r>
            <a:r>
              <a:rPr lang="ru-RU" baseline="0" dirty="0" smtClean="0"/>
              <a:t> технического направления подготовки </a:t>
            </a:r>
            <a:r>
              <a:rPr lang="ru-RU" dirty="0" smtClean="0"/>
              <a:t>больше,</a:t>
            </a:r>
            <a:r>
              <a:rPr lang="ru-RU" baseline="0" dirty="0" smtClean="0"/>
              <a:t> чем по России на 4%. На 1,5 % меньше ППССЗ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CC9524-18F5-47B4-A927-16878BCC565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37549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ПФ ПГУПС – 19 ненулевых показателей и 12 показателей выше медианного значения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CC9524-18F5-47B4-A927-16878BCC565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75933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 1 лиге еще – </a:t>
            </a:r>
            <a:r>
              <a:rPr lang="ru-RU" dirty="0" err="1" smtClean="0"/>
              <a:t>Алатырский</a:t>
            </a:r>
            <a:r>
              <a:rPr lang="ru-RU" dirty="0" smtClean="0"/>
              <a:t> техникум (50), Уфимский институт (49) и Каспийский институт морского</a:t>
            </a:r>
            <a:r>
              <a:rPr lang="ru-RU" baseline="0" dirty="0" smtClean="0"/>
              <a:t> и речного транспорта (из всех вузов России). 2 лига – Ростовский, Самарский  и Омский </a:t>
            </a:r>
            <a:r>
              <a:rPr lang="ru-RU" baseline="0" dirty="0" err="1" smtClean="0"/>
              <a:t>гос.университеты</a:t>
            </a:r>
            <a:r>
              <a:rPr lang="ru-RU" baseline="0" dirty="0" smtClean="0"/>
              <a:t> путей сообщения. 3 лига – Орловский филиал, Вологодский техникум, Курский техникум, 4 лига – Брянский, Калужский филиалы и ПГУПС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CC9524-18F5-47B4-A927-16878BCC565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58615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</a:t>
            </a:r>
            <a:r>
              <a:rPr lang="ru-RU" baseline="0" dirty="0" smtClean="0"/>
              <a:t> 1-й лиге: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Воронежский государственный технический университет, Сибирский государственный институт искусств имени Дмитрия Хворостовского, Академия Русского балета имени А.Я. Вагановой, Самарский национальный исследовательский университет имени академика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С.П.Королева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Санкт-Петербургский государственный университет аэрокосмического приборостроения, Казанский инновационный университет имени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В.Г.Тимирясова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Санкт-Петербургский политехнический университет Петра Великого, Казанский национальный исследовательский технический университет им. А.Н. Туполева.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CC9524-18F5-47B4-A927-16878BCC565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09665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7B286-6AC2-4CD7-8C2B-44DE1B33FF13}" type="datetime1">
              <a:rPr lang="ru-RU" smtClean="0"/>
              <a:t>15.07.2021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Петрозаводский филиал ПГУПС</a:t>
            </a:r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0E38E43-F15B-49BE-81AE-D4342EEC5F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6C7F0-7316-4B88-9930-1320AA334FFE}" type="datetime1">
              <a:rPr lang="ru-RU" smtClean="0"/>
              <a:t>15.07.2021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Петрозаводский филиал ПГУПС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38E43-F15B-49BE-81AE-D4342EEC5F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E691B-6C16-48C3-BD1B-35EF6FA4EA1E}" type="datetime1">
              <a:rPr lang="ru-RU" smtClean="0"/>
              <a:t>15.07.2021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Петрозаводский филиал ПГУПС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38E43-F15B-49BE-81AE-D4342EEC5F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06DD7-615A-4BEE-AE75-81BC268EB9D0}" type="datetime1">
              <a:rPr lang="ru-RU" smtClean="0"/>
              <a:t>15.07.2021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Петрозаводский филиал ПГУПС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38E43-F15B-49BE-81AE-D4342EEC5F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90663-9B10-49A6-95C4-299D613722A0}" type="datetime1">
              <a:rPr lang="ru-RU" smtClean="0"/>
              <a:t>15.07.2021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E38E43-F15B-49BE-81AE-D4342EEC5FA3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smtClean="0"/>
              <a:t>Петрозаводский филиал ПГУПС</a:t>
            </a: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C6D49-2466-4028-A1C6-FC63EA4BCA65}" type="datetime1">
              <a:rPr lang="ru-RU" smtClean="0"/>
              <a:t>15.07.2021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Петрозаводский филиал ПГУПС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38E43-F15B-49BE-81AE-D4342EEC5F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0DC9E-F471-4BDB-8F00-DDFAB7505019}" type="datetime1">
              <a:rPr lang="ru-RU" smtClean="0"/>
              <a:t>15.07.2021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Петрозаводский филиал ПГУПС</a:t>
            </a: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38E43-F15B-49BE-81AE-D4342EEC5F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4806F-01B8-45CA-AFF1-533DD583BAB3}" type="datetime1">
              <a:rPr lang="ru-RU" smtClean="0"/>
              <a:t>15.07.2021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Петрозаводский филиал ПГУПС</a:t>
            </a: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38E43-F15B-49BE-81AE-D4342EEC5F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50DC9-72B3-4EB1-A837-7B8E61B7B895}" type="datetime1">
              <a:rPr lang="ru-RU" smtClean="0"/>
              <a:t>15.07.2021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Петрозаводский филиал ПГУПС</a:t>
            </a: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38E43-F15B-49BE-81AE-D4342EEC5F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61B7F-B178-446F-B469-6220570A1618}" type="datetime1">
              <a:rPr lang="ru-RU" smtClean="0"/>
              <a:t>15.07.2021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Петрозаводский филиал ПГУПС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38E43-F15B-49BE-81AE-D4342EEC5FA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82FD8-8436-48D9-8103-020BBBE72098}" type="datetime1">
              <a:rPr lang="ru-RU" smtClean="0"/>
              <a:t>15.07.2021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Петрозаводский филиал ПГУПС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0E38E43-F15B-49BE-81AE-D4342EEC5FA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70A0A49B-E440-4BD4-9A96-E2C0AA40F8DC}" type="datetime1">
              <a:rPr lang="ru-RU" smtClean="0"/>
              <a:t>15.07.2021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Петрозаводский филиал ПГУПС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E0E38E43-F15B-49BE-81AE-D4342EEC5FA3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22514"/>
          </a:xfrm>
        </p:spPr>
        <p:txBody>
          <a:bodyPr>
            <a:normAutofit/>
          </a:bodyPr>
          <a:lstStyle/>
          <a:p>
            <a:r>
              <a:rPr lang="ru-RU" dirty="0" smtClean="0"/>
              <a:t>Петрозаводский филиал </a:t>
            </a:r>
            <a:r>
              <a:rPr lang="ru-RU" dirty="0"/>
              <a:t>ПГУПС в системе профессионального образования России </a:t>
            </a:r>
            <a:r>
              <a:rPr lang="ru-RU" dirty="0" smtClean="0"/>
              <a:t>                       и </a:t>
            </a:r>
            <a:r>
              <a:rPr lang="ru-RU" dirty="0"/>
              <a:t>на полигоне </a:t>
            </a:r>
            <a:r>
              <a:rPr lang="ru-RU" dirty="0" smtClean="0"/>
              <a:t>                        Октябрьской </a:t>
            </a:r>
            <a:r>
              <a:rPr lang="ru-RU" dirty="0"/>
              <a:t>железной дороги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Петрозаводский филиал ПГУПС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6662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219256" cy="900018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chemeClr val="accent5">
                    <a:lumMod val="75000"/>
                  </a:schemeClr>
                </a:solidFill>
              </a:rPr>
              <a:t>Роль ПФ на полигоне дороги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Трудоустройство, всего – 179 чел.</a:t>
            </a:r>
          </a:p>
          <a:p>
            <a:r>
              <a:rPr lang="ru-RU" sz="2800" dirty="0" smtClean="0"/>
              <a:t>В том числе на предприятия ОАО «РЖД» – 161 чел.</a:t>
            </a:r>
          </a:p>
          <a:p>
            <a:r>
              <a:rPr lang="ru-RU" sz="2800" dirty="0" smtClean="0"/>
              <a:t>Профессиональное обучение и </a:t>
            </a:r>
            <a:r>
              <a:rPr lang="ru-RU" sz="2800" dirty="0"/>
              <a:t>п</a:t>
            </a:r>
            <a:r>
              <a:rPr lang="ru-RU" sz="2800" dirty="0" smtClean="0"/>
              <a:t>овышение квалификации – 837 (2020г.), 438 </a:t>
            </a:r>
            <a:r>
              <a:rPr lang="ru-RU" sz="2800" dirty="0" smtClean="0"/>
              <a:t>(1-е полугодие 2021г</a:t>
            </a:r>
            <a:r>
              <a:rPr lang="ru-RU" sz="2800" dirty="0" smtClean="0"/>
              <a:t>.)</a:t>
            </a:r>
          </a:p>
          <a:p>
            <a:r>
              <a:rPr lang="ru-RU" sz="2800" dirty="0" smtClean="0"/>
              <a:t>Научная работа (заявка музея РЖД) на сумму 900 тыс. руб.</a:t>
            </a:r>
            <a:endParaRPr lang="ru-RU" sz="28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Петрозаводский филиал ПГУПС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5339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18002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Спасибо за внимание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Петрозаводский филиал ПГУПС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575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772816"/>
            <a:ext cx="7787208" cy="4608512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chemeClr val="accent5">
                    <a:lumMod val="50000"/>
                  </a:schemeClr>
                </a:solidFill>
              </a:rPr>
              <a:t>Итоги Мониторинга </a:t>
            </a:r>
            <a:r>
              <a:rPr lang="ru-RU" sz="4000" dirty="0" smtClean="0">
                <a:solidFill>
                  <a:schemeClr val="accent5">
                    <a:lumMod val="50000"/>
                  </a:schemeClr>
                </a:solidFill>
              </a:rPr>
              <a:t>качества </a:t>
            </a:r>
            <a:r>
              <a:rPr lang="ru-RU" sz="4000" dirty="0">
                <a:solidFill>
                  <a:schemeClr val="accent5">
                    <a:lumMod val="50000"/>
                  </a:schemeClr>
                </a:solidFill>
              </a:rPr>
              <a:t>подготовки </a:t>
            </a:r>
            <a:r>
              <a:rPr lang="ru-RU" sz="4000" dirty="0" smtClean="0">
                <a:solidFill>
                  <a:schemeClr val="accent5">
                    <a:lumMod val="50000"/>
                  </a:schemeClr>
                </a:solidFill>
              </a:rPr>
              <a:t>кадров (2020)</a:t>
            </a:r>
            <a:endParaRPr lang="ru-RU" sz="4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1700808"/>
            <a:ext cx="7560840" cy="352839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          Министерство просвещения РФ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499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98" t="7972" r="4201" b="3780"/>
          <a:stretch/>
        </p:blipFill>
        <p:spPr bwMode="auto">
          <a:xfrm>
            <a:off x="179513" y="260648"/>
            <a:ext cx="8856984" cy="6052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Петрозаводский филиал ПГУПС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6274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17" t="9637" r="1807" b="7063"/>
          <a:stretch/>
        </p:blipFill>
        <p:spPr bwMode="auto">
          <a:xfrm>
            <a:off x="107505" y="764704"/>
            <a:ext cx="8928991" cy="57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Петрозаводский филиал ПГУПС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292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Петрозаводский филиал ПГУПС</a:t>
            </a:r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47" t="18831" r="876" b="4330"/>
          <a:stretch/>
        </p:blipFill>
        <p:spPr bwMode="auto">
          <a:xfrm>
            <a:off x="323528" y="692696"/>
            <a:ext cx="8758182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9094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718"/>
            <a:ext cx="7859216" cy="137160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</a:rPr>
              <a:t>Итоги рейтинга мониторинга СПО в Российской Федерации и </a:t>
            </a: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</a:rPr>
              <a:t>в республике Карелия</a:t>
            </a:r>
            <a:endParaRPr lang="ru-RU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1628800"/>
            <a:ext cx="7620000" cy="4497363"/>
          </a:xfrm>
        </p:spPr>
        <p:txBody>
          <a:bodyPr>
            <a:noAutofit/>
          </a:bodyPr>
          <a:lstStyle/>
          <a:p>
            <a:r>
              <a:rPr lang="ru-RU" sz="2400" dirty="0" smtClean="0"/>
              <a:t>Петрозаводский филиала ПГУПС – </a:t>
            </a:r>
            <a:r>
              <a:rPr lang="ru-RU" sz="2400" dirty="0" smtClean="0">
                <a:solidFill>
                  <a:srgbClr val="FF0000"/>
                </a:solidFill>
              </a:rPr>
              <a:t>1 лига</a:t>
            </a:r>
            <a:r>
              <a:rPr lang="ru-RU" sz="2400" dirty="0" smtClean="0"/>
              <a:t>, в числе лучших </a:t>
            </a:r>
            <a:r>
              <a:rPr lang="ru-RU" sz="2400" dirty="0" smtClean="0">
                <a:solidFill>
                  <a:srgbClr val="FF0000"/>
                </a:solidFill>
              </a:rPr>
              <a:t>25 ОУ ВО России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Всего в 1 –й лиге – 52 ВУЗа (филиала), в том числе 8 железнодорожных.</a:t>
            </a:r>
          </a:p>
          <a:p>
            <a:r>
              <a:rPr lang="ru-RU" sz="2400" dirty="0" smtClean="0"/>
              <a:t>ПФ – </a:t>
            </a:r>
            <a:r>
              <a:rPr lang="ru-RU" sz="2400" dirty="0" smtClean="0">
                <a:solidFill>
                  <a:srgbClr val="FF0000"/>
                </a:solidFill>
              </a:rPr>
              <a:t>единственный</a:t>
            </a:r>
            <a:r>
              <a:rPr lang="ru-RU" sz="2400" dirty="0" smtClean="0"/>
              <a:t> в 1 лиге из ПГУПС с баллом более </a:t>
            </a:r>
            <a:r>
              <a:rPr lang="ru-RU" sz="2400" dirty="0"/>
              <a:t>50.</a:t>
            </a:r>
            <a:endParaRPr lang="ru-RU" sz="2400" dirty="0" smtClean="0"/>
          </a:p>
          <a:p>
            <a:r>
              <a:rPr lang="ru-RU" sz="2400" dirty="0" smtClean="0"/>
              <a:t>ПФ – </a:t>
            </a:r>
            <a:r>
              <a:rPr lang="ru-RU" sz="2400" dirty="0">
                <a:solidFill>
                  <a:srgbClr val="FF0000"/>
                </a:solidFill>
              </a:rPr>
              <a:t>5</a:t>
            </a:r>
            <a:r>
              <a:rPr lang="ru-RU" sz="2400" dirty="0" smtClean="0">
                <a:solidFill>
                  <a:srgbClr val="FF0000"/>
                </a:solidFill>
              </a:rPr>
              <a:t> место </a:t>
            </a:r>
            <a:r>
              <a:rPr lang="ru-RU" sz="2400" dirty="0" smtClean="0"/>
              <a:t>среди всех транспортных вузов страны (суммарный индекс -51 балл). </a:t>
            </a:r>
          </a:p>
          <a:p>
            <a:r>
              <a:rPr lang="ru-RU" sz="2400" dirty="0"/>
              <a:t>ПФ – занимает </a:t>
            </a:r>
            <a:r>
              <a:rPr lang="ru-RU" sz="2400" dirty="0">
                <a:solidFill>
                  <a:srgbClr val="FF0000"/>
                </a:solidFill>
              </a:rPr>
              <a:t>1 место в РК </a:t>
            </a:r>
            <a:r>
              <a:rPr lang="ru-RU" sz="2400" dirty="0"/>
              <a:t>по основным и дополнительным показателям (19 ненулевых и 12 вышесредних)</a:t>
            </a: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Петрозаводский филиал ПГУПС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2431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568952" cy="1224136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chemeClr val="accent5">
                    <a:lumMod val="75000"/>
                  </a:schemeClr>
                </a:solidFill>
              </a:rPr>
              <a:t>Итоги рейтинга мониторинга </a:t>
            </a: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</a:rPr>
              <a:t>СПО     </a:t>
            </a: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</a:rPr>
              <a:t>ПФ ПГУПС и в  </a:t>
            </a: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</a:rPr>
              <a:t>транспортной отрасли</a:t>
            </a:r>
            <a:endParaRPr lang="ru-RU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ru-RU" dirty="0" smtClean="0"/>
          </a:p>
          <a:p>
            <a:r>
              <a:rPr lang="ru-RU" sz="2400" dirty="0" smtClean="0"/>
              <a:t>Средний балл аттестата – </a:t>
            </a:r>
            <a:r>
              <a:rPr lang="ru-RU" sz="2400" dirty="0" smtClean="0">
                <a:solidFill>
                  <a:srgbClr val="FF0000"/>
                </a:solidFill>
              </a:rPr>
              <a:t>4,11</a:t>
            </a:r>
            <a:r>
              <a:rPr lang="ru-RU" sz="2400" dirty="0" smtClean="0"/>
              <a:t> (3,87)</a:t>
            </a:r>
          </a:p>
          <a:p>
            <a:r>
              <a:rPr lang="ru-RU" sz="2400" dirty="0" smtClean="0"/>
              <a:t>Доля обучающихся со средним баллом аттестата не менее 4 – </a:t>
            </a:r>
            <a:r>
              <a:rPr lang="ru-RU" sz="2400" dirty="0" smtClean="0">
                <a:solidFill>
                  <a:srgbClr val="FF0000"/>
                </a:solidFill>
              </a:rPr>
              <a:t>69,52%</a:t>
            </a:r>
            <a:r>
              <a:rPr lang="ru-RU" sz="2400" dirty="0" smtClean="0"/>
              <a:t> (40,79)</a:t>
            </a:r>
          </a:p>
          <a:p>
            <a:r>
              <a:rPr lang="ru-RU" sz="2400" dirty="0" smtClean="0"/>
              <a:t>Доля победителей в олимпиадах и конкурсах </a:t>
            </a:r>
            <a:r>
              <a:rPr lang="ru-RU" sz="2400" dirty="0" err="1" smtClean="0"/>
              <a:t>профмастерства</a:t>
            </a:r>
            <a:r>
              <a:rPr lang="ru-RU" sz="2400" dirty="0" smtClean="0"/>
              <a:t> – </a:t>
            </a:r>
            <a:r>
              <a:rPr lang="ru-RU" sz="2400" dirty="0" smtClean="0">
                <a:solidFill>
                  <a:srgbClr val="FF0000"/>
                </a:solidFill>
              </a:rPr>
              <a:t>50%</a:t>
            </a:r>
            <a:r>
              <a:rPr lang="ru-RU" sz="2400" dirty="0" smtClean="0"/>
              <a:t> (33,3)</a:t>
            </a:r>
          </a:p>
          <a:p>
            <a:r>
              <a:rPr lang="ru-RU" sz="2400" dirty="0"/>
              <a:t>Стоимость оборудования (на 1 студ.) – </a:t>
            </a:r>
            <a:r>
              <a:rPr lang="ru-RU" sz="2400" dirty="0">
                <a:solidFill>
                  <a:srgbClr val="FF0000"/>
                </a:solidFill>
              </a:rPr>
              <a:t>25,64</a:t>
            </a:r>
            <a:r>
              <a:rPr lang="ru-RU" sz="2400" dirty="0"/>
              <a:t> (17,12)</a:t>
            </a:r>
          </a:p>
          <a:p>
            <a:r>
              <a:rPr lang="ru-RU" sz="2400" dirty="0"/>
              <a:t>Отношение зарплаты </a:t>
            </a:r>
            <a:r>
              <a:rPr lang="ru-RU" sz="2400" dirty="0" err="1"/>
              <a:t>пед.работников</a:t>
            </a:r>
            <a:r>
              <a:rPr lang="ru-RU" sz="2400" dirty="0"/>
              <a:t> к средней з/п по региону – </a:t>
            </a:r>
            <a:r>
              <a:rPr lang="ru-RU" sz="2400" dirty="0">
                <a:solidFill>
                  <a:srgbClr val="FF0000"/>
                </a:solidFill>
              </a:rPr>
              <a:t>111,4</a:t>
            </a:r>
            <a:r>
              <a:rPr lang="ru-RU" sz="2400" dirty="0"/>
              <a:t> (106,5)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Петрозаводский филиал ПГУПС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864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931224" cy="190813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</a:rPr>
              <a:t>Лучшие показатели </a:t>
            </a: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</a:rPr>
              <a:t>ПФ ПГУПС        </a:t>
            </a: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</a:rPr>
              <a:t> в </a:t>
            </a: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</a:rPr>
              <a:t>транспортной отрасли</a:t>
            </a:r>
            <a:endParaRPr lang="ru-RU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924944"/>
            <a:ext cx="8229600" cy="3201219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Трудоустройство выпускников – </a:t>
            </a:r>
            <a:r>
              <a:rPr lang="ru-RU" sz="2800" dirty="0" smtClean="0">
                <a:solidFill>
                  <a:srgbClr val="FF0000"/>
                </a:solidFill>
              </a:rPr>
              <a:t>88,2</a:t>
            </a:r>
            <a:r>
              <a:rPr lang="ru-RU" sz="2800" dirty="0" smtClean="0"/>
              <a:t> (63,7) </a:t>
            </a:r>
          </a:p>
          <a:p>
            <a:r>
              <a:rPr lang="ru-RU" sz="2800" dirty="0" smtClean="0"/>
              <a:t>Доля иногородних студентов – </a:t>
            </a:r>
            <a:r>
              <a:rPr lang="ru-RU" sz="2800" dirty="0" smtClean="0">
                <a:solidFill>
                  <a:srgbClr val="FF0000"/>
                </a:solidFill>
              </a:rPr>
              <a:t>25,7</a:t>
            </a:r>
            <a:r>
              <a:rPr lang="ru-RU" sz="2800" dirty="0" smtClean="0"/>
              <a:t> (13,8)</a:t>
            </a:r>
          </a:p>
          <a:p>
            <a:r>
              <a:rPr lang="ru-RU" sz="2800" dirty="0" smtClean="0"/>
              <a:t>Доля студентов, получающих академическую стипендию – </a:t>
            </a:r>
            <a:r>
              <a:rPr lang="ru-RU" sz="2800" dirty="0" smtClean="0">
                <a:solidFill>
                  <a:srgbClr val="FF0000"/>
                </a:solidFill>
              </a:rPr>
              <a:t>56,5</a:t>
            </a:r>
            <a:r>
              <a:rPr lang="ru-RU" sz="2800" dirty="0" smtClean="0"/>
              <a:t> (50,0) </a:t>
            </a:r>
            <a:endParaRPr lang="ru-RU" sz="28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Петрозаводский филиал ПГУПС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2268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003232" cy="1044034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</a:rPr>
              <a:t>Роль ПФ на полигоне дороги</a:t>
            </a:r>
            <a:endParaRPr lang="ru-RU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 smtClean="0"/>
              <a:t>Контингент студентов всего – 1292 чел. </a:t>
            </a:r>
          </a:p>
          <a:p>
            <a:r>
              <a:rPr lang="ru-RU" sz="2800" dirty="0" smtClean="0"/>
              <a:t>Из них, очная форма – 750 чел.</a:t>
            </a:r>
          </a:p>
          <a:p>
            <a:r>
              <a:rPr lang="ru-RU" sz="2800" dirty="0" smtClean="0"/>
              <a:t>Заочная форма – 542 чел.</a:t>
            </a:r>
          </a:p>
          <a:p>
            <a:r>
              <a:rPr lang="ru-RU" sz="2800" dirty="0" smtClean="0"/>
              <a:t>Целевиков – 206 чел.</a:t>
            </a:r>
          </a:p>
          <a:p>
            <a:r>
              <a:rPr lang="ru-RU" sz="2800" dirty="0" smtClean="0"/>
              <a:t>Выпуск – 301 чел.</a:t>
            </a:r>
          </a:p>
          <a:p>
            <a:r>
              <a:rPr lang="ru-RU" sz="2800" dirty="0" smtClean="0"/>
              <a:t>Очно – 188 чел.</a:t>
            </a:r>
          </a:p>
          <a:p>
            <a:r>
              <a:rPr lang="ru-RU" sz="2800" dirty="0" smtClean="0"/>
              <a:t>Заочно – 113 чел.</a:t>
            </a: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Петрозаводский филиал ПГУПС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324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ая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715</TotalTime>
  <Words>516</Words>
  <Application>Microsoft Office PowerPoint</Application>
  <PresentationFormat>Экран (4:3)</PresentationFormat>
  <Paragraphs>54</Paragraphs>
  <Slides>11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Главная</vt:lpstr>
      <vt:lpstr>Петрозаводский филиал ПГУПС в системе профессионального образования России                        и на полигоне                         Октябрьской железной дороги</vt:lpstr>
      <vt:lpstr>Итоги Мониторинга качества подготовки кадров (2020)</vt:lpstr>
      <vt:lpstr>Презентация PowerPoint</vt:lpstr>
      <vt:lpstr>Презентация PowerPoint</vt:lpstr>
      <vt:lpstr>Презентация PowerPoint</vt:lpstr>
      <vt:lpstr>Итоги рейтинга мониторинга СПО в Российской Федерации и в республике Карелия</vt:lpstr>
      <vt:lpstr>Итоги рейтинга мониторинга СПО     ПФ ПГУПС и в  транспортной отрасли</vt:lpstr>
      <vt:lpstr>Лучшие показатели ПФ ПГУПС         в транспортной отрасли</vt:lpstr>
      <vt:lpstr>Роль ПФ на полигоне дороги</vt:lpstr>
      <vt:lpstr>Роль ПФ на полигоне дороги</vt:lpstr>
      <vt:lpstr>Спасибо за внимание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Собрание трудового коллектива ПФ ПГУПС по выдвижению кандидата на должность ректора ПГУПС</dc:title>
  <dc:creator>dmitriev</dc:creator>
  <cp:lastModifiedBy>dmitriev</cp:lastModifiedBy>
  <cp:revision>49</cp:revision>
  <dcterms:created xsi:type="dcterms:W3CDTF">2018-04-10T08:19:12Z</dcterms:created>
  <dcterms:modified xsi:type="dcterms:W3CDTF">2021-07-15T13:58:33Z</dcterms:modified>
</cp:coreProperties>
</file>