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6"/>
  </p:notesMasterIdLst>
  <p:handoutMasterIdLst>
    <p:handoutMasterId r:id="rId27"/>
  </p:handoutMasterIdLst>
  <p:sldIdLst>
    <p:sldId id="4129" r:id="rId2"/>
    <p:sldId id="5225" r:id="rId3"/>
    <p:sldId id="3774" r:id="rId4"/>
    <p:sldId id="5378" r:id="rId5"/>
    <p:sldId id="5379" r:id="rId6"/>
    <p:sldId id="5380" r:id="rId7"/>
    <p:sldId id="4158" r:id="rId8"/>
    <p:sldId id="5376" r:id="rId9"/>
    <p:sldId id="5338" r:id="rId10"/>
    <p:sldId id="5339" r:id="rId11"/>
    <p:sldId id="5340" r:id="rId12"/>
    <p:sldId id="5346" r:id="rId13"/>
    <p:sldId id="5347" r:id="rId14"/>
    <p:sldId id="5349" r:id="rId15"/>
    <p:sldId id="5350" r:id="rId16"/>
    <p:sldId id="5351" r:id="rId17"/>
    <p:sldId id="5352" r:id="rId18"/>
    <p:sldId id="5353" r:id="rId19"/>
    <p:sldId id="5354" r:id="rId20"/>
    <p:sldId id="5355" r:id="rId21"/>
    <p:sldId id="5356" r:id="rId22"/>
    <p:sldId id="5357" r:id="rId23"/>
    <p:sldId id="5358" r:id="rId24"/>
    <p:sldId id="5359" r:id="rId25"/>
  </p:sldIdLst>
  <p:sldSz cx="9144000" cy="6858000" type="screen4x3"/>
  <p:notesSz cx="6797675" cy="9926638"/>
  <p:defaultTextStyle>
    <a:defPPr>
      <a:defRPr lang="en-GB"/>
    </a:defPPr>
    <a:lvl1pPr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64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1617">
          <p15:clr>
            <a:srgbClr val="A4A3A4"/>
          </p15:clr>
        </p15:guide>
        <p15:guide id="4" orient="horz" pos="94">
          <p15:clr>
            <a:srgbClr val="A4A3A4"/>
          </p15:clr>
        </p15:guide>
        <p15:guide id="5" orient="horz" pos="4062">
          <p15:clr>
            <a:srgbClr val="A4A3A4"/>
          </p15:clr>
        </p15:guide>
        <p15:guide id="6" orient="horz" pos="1163">
          <p15:clr>
            <a:srgbClr val="A4A3A4"/>
          </p15:clr>
        </p15:guide>
        <p15:guide id="7" pos="5586">
          <p15:clr>
            <a:srgbClr val="A4A3A4"/>
          </p15:clr>
        </p15:guide>
        <p15:guide id="8" pos="225">
          <p15:clr>
            <a:srgbClr val="A4A3A4"/>
          </p15:clr>
        </p15:guide>
        <p15:guide id="9" pos="1237">
          <p15:clr>
            <a:srgbClr val="A4A3A4"/>
          </p15:clr>
        </p15:guide>
        <p15:guide id="10" pos="89">
          <p15:clr>
            <a:srgbClr val="A4A3A4"/>
          </p15:clr>
        </p15:guide>
        <p15:guide id="11" pos="5187">
          <p15:clr>
            <a:srgbClr val="A4A3A4"/>
          </p15:clr>
        </p15:guide>
        <p15:guide id="12" pos="397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9FF"/>
    <a:srgbClr val="E3C9FF"/>
    <a:srgbClr val="DCBDFF"/>
    <a:srgbClr val="9900CC"/>
    <a:srgbClr val="97E4FF"/>
    <a:srgbClr val="DAEFC3"/>
    <a:srgbClr val="FFFFCC"/>
    <a:srgbClr val="0033CC"/>
    <a:srgbClr val="0283EE"/>
    <a:srgbClr val="FF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7077" autoAdjust="0"/>
  </p:normalViewPr>
  <p:slideViewPr>
    <p:cSldViewPr snapToGrid="0">
      <p:cViewPr>
        <p:scale>
          <a:sx n="70" d="100"/>
          <a:sy n="70" d="100"/>
        </p:scale>
        <p:origin x="-1152" y="-132"/>
      </p:cViewPr>
      <p:guideLst>
        <p:guide orient="horz" pos="664"/>
        <p:guide orient="horz" pos="527"/>
        <p:guide orient="horz" pos="1617"/>
        <p:guide orient="horz" pos="94"/>
        <p:guide orient="horz" pos="4062"/>
        <p:guide orient="horz" pos="1163"/>
        <p:guide pos="5586"/>
        <p:guide pos="225"/>
        <p:guide pos="1237"/>
        <p:guide pos="89"/>
        <p:guide pos="5187"/>
        <p:guide pos="397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.xml"/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l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l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A71BC6B-9E6E-4B5C-984A-CFDDAD3DA9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02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10424F4-D513-429B-969A-B5A1E86A6A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449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65200"/>
            <a:fld id="{8E2CD4D3-9DD2-4C7F-A6CC-2FC51DC5FC0B}" type="slidenum">
              <a:rPr lang="en-GB" smtClean="0">
                <a:solidFill>
                  <a:srgbClr val="FFFFFF"/>
                </a:solidFill>
              </a:rPr>
              <a:pPr defTabSz="965200"/>
              <a:t>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49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solidFill>
            <a:srgbClr val="FFFFFF"/>
          </a:solidFill>
          <a:ln/>
        </p:spPr>
      </p:sp>
      <p:sp>
        <p:nvSpPr>
          <p:cNvPr id="349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6337" cy="4471987"/>
          </a:xfrm>
          <a:noFill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3E4F20-A23F-4302-8F19-EDE5AAB4820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1" tIns="48310" rIns="96621" bIns="48310" anchor="b"/>
          <a:lstStyle/>
          <a:p>
            <a:pPr algn="r" defTabSz="966788">
              <a:spcBef>
                <a:spcPct val="0"/>
              </a:spcBef>
              <a:buClrTx/>
            </a:pPr>
            <a:fld id="{C199F4FE-E9BC-4122-9F5E-F97EFA08FAC4}" type="slidenum">
              <a:rPr lang="en-GB">
                <a:solidFill>
                  <a:srgbClr val="000000"/>
                </a:solidFill>
                <a:latin typeface="Verdana" pitchFamily="34" charset="0"/>
              </a:rPr>
              <a:pPr algn="r" defTabSz="966788">
                <a:spcBef>
                  <a:spcPct val="0"/>
                </a:spcBef>
                <a:buClrTx/>
              </a:pPr>
              <a:t>7</a:t>
            </a:fld>
            <a:endParaRPr lang="en-GB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12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35123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</p:spPr>
        <p:txBody>
          <a:bodyPr lIns="96621" tIns="48310" rIns="96621" bIns="4831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813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4313" y="109538"/>
            <a:ext cx="2068512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5600" y="109538"/>
            <a:ext cx="6056313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0" y="898525"/>
            <a:ext cx="8270875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109538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651238"/>
            <a:ext cx="9144000" cy="276999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© </a:t>
            </a:r>
            <a:r>
              <a:rPr lang="ru-RU" b="1" dirty="0" smtClean="0">
                <a:solidFill>
                  <a:schemeClr val="bg1"/>
                </a:solidFill>
              </a:rPr>
              <a:t>Рубина Н.В.,  2019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5575" cy="174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 bwMode="auto">
          <a:xfrm>
            <a:off x="0" y="12012"/>
            <a:ext cx="9144000" cy="57751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7973"/>
            <a:ext cx="649288" cy="3689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hyperlink" Target="http://triz-summit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169861" y="5895687"/>
            <a:ext cx="3850993" cy="2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99"/>
                </a:solidFill>
              </a:rPr>
              <a:t>Москва, 20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ru-RU" sz="2000" dirty="0" smtClean="0">
                <a:solidFill>
                  <a:srgbClr val="000099"/>
                </a:solidFill>
              </a:rPr>
              <a:t>декабря 2019 </a:t>
            </a:r>
            <a:r>
              <a:rPr lang="ru-RU" sz="2000" dirty="0">
                <a:solidFill>
                  <a:srgbClr val="000099"/>
                </a:solidFill>
              </a:rPr>
              <a:t>года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332692" y="2496793"/>
            <a:ext cx="8704262" cy="1354217"/>
          </a:xfrm>
        </p:spPr>
        <p:txBody>
          <a:bodyPr/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smtClean="0">
                <a:solidFill>
                  <a:srgbClr val="000099"/>
                </a:solidFill>
              </a:rPr>
              <a:t>Развитие Творческого Воображения (РТВ)</a:t>
            </a:r>
            <a:endParaRPr lang="ru-RU" sz="400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5" y="725365"/>
            <a:ext cx="2480075" cy="14082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0137" y="6188075"/>
            <a:ext cx="2186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4"/>
              </a:rPr>
              <a:t>http://triz-summit.ru</a:t>
            </a:r>
            <a:r>
              <a:rPr lang="ru-RU" sz="1600" b="1" dirty="0"/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="" xmlns:a16="http://schemas.microsoft.com/office/drawing/2014/main" id="{7FF38450-F32C-46FC-8320-308F3FE63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67" y="4143398"/>
            <a:ext cx="7450665" cy="87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0099"/>
              </a:solidFill>
            </a:endParaRPr>
          </a:p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0099"/>
              </a:solidFill>
            </a:endParaRPr>
          </a:p>
          <a:p>
            <a:pPr algn="r"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99"/>
                </a:solidFill>
              </a:rPr>
              <a:t>Рубина Наталия Викторовна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705" y="625157"/>
            <a:ext cx="1669679" cy="1682078"/>
          </a:xfrm>
          <a:prstGeom prst="rect">
            <a:avLst/>
          </a:prstGeom>
        </p:spPr>
      </p:pic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64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57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809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63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517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68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436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6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441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425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945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66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033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1406" y="6492899"/>
            <a:ext cx="365760" cy="365125"/>
          </a:xfrm>
          <a:prstGeom prst="rect">
            <a:avLst/>
          </a:prstGeom>
        </p:spPr>
        <p:txBody>
          <a:bodyPr/>
          <a:lstStyle/>
          <a:p>
            <a:fld id="{CA9CED0F-8D2D-4F35-BB07-CD2C438DC0DE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68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828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336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5760" y="2085592"/>
            <a:ext cx="27164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Преподаватель-методист по ТРИЗ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ТРИЗ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«Кубок ТРИЗ Саммита»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методических материалов для педагогов и учебных материалов для детей по курсам ТРИЗ </a:t>
            </a: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760" y="1082872"/>
            <a:ext cx="28160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/>
              <a:t>Преподаватель</a:t>
            </a:r>
          </a:p>
          <a:p>
            <a:pPr algn="l"/>
            <a:r>
              <a:rPr lang="ru-RU" sz="1600" b="1" dirty="0" smtClean="0"/>
              <a:t>Рубина Наталия Викторовна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32" y="1329783"/>
            <a:ext cx="1111908" cy="1642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482" y="2098600"/>
            <a:ext cx="27164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Кассу </a:t>
            </a:r>
            <a:r>
              <a:rPr lang="ru-RU" sz="1600" dirty="0"/>
              <a:t>Р.;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Кулаков А.В.;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Прокопенко </a:t>
            </a:r>
            <a:r>
              <a:rPr lang="ru-RU" sz="1600" dirty="0"/>
              <a:t>М.Н.;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Сидоренко М.Ю.;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Харитонов А.С.;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Щедрин Н.А.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2847" y="1160506"/>
            <a:ext cx="2816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/>
              <a:t>Участники семинара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725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6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207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498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906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3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756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361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88" y="94249"/>
            <a:ext cx="7983537" cy="489365"/>
          </a:xfrm>
        </p:spPr>
        <p:txBody>
          <a:bodyPr/>
          <a:lstStyle/>
          <a:p>
            <a:pPr eaLnBrk="1" hangingPunct="1"/>
            <a:r>
              <a:rPr lang="ru-RU" sz="2200" dirty="0" smtClean="0"/>
              <a:t>Цель лекции</a:t>
            </a:r>
            <a:endParaRPr lang="ru-RU" sz="2200" dirty="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 flipH="1">
            <a:off x="80467" y="1279525"/>
            <a:ext cx="9012327" cy="25391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Знакомство с курсом Развития Творческого Воображения (РТВ)</a:t>
            </a:r>
          </a:p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ru-RU" sz="2200" b="1" dirty="0"/>
          </a:p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Практика применения методов РТВ </a:t>
            </a:r>
            <a:br>
              <a:rPr lang="ru-RU" sz="2400" b="1" dirty="0" smtClean="0"/>
            </a:br>
            <a:r>
              <a:rPr lang="ru-RU" sz="2400" b="1" dirty="0" smtClean="0"/>
              <a:t>(Приемы фантазирования + универсальные характеристики объектов)</a:t>
            </a:r>
            <a:endParaRPr lang="ru-RU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49288" y="94249"/>
            <a:ext cx="7983537" cy="489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buClrTx/>
            </a:pPr>
            <a:r>
              <a:rPr lang="ru-RU" sz="2200" kern="0" dirty="0" smtClean="0"/>
              <a:t>Курс РТВ в системе Икар и Дедал</a:t>
            </a:r>
            <a:endParaRPr lang="ru-RU" sz="2200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292608" y="1790916"/>
            <a:ext cx="6530887" cy="408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Психологическая </a:t>
            </a:r>
            <a:r>
              <a:rPr lang="ru-RU" sz="1800" b="1" dirty="0" smtClean="0">
                <a:solidFill>
                  <a:srgbClr val="FF0000"/>
                </a:solidFill>
              </a:rPr>
              <a:t>инерция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smtClean="0">
                <a:solidFill>
                  <a:srgbClr val="FF0000"/>
                </a:solidFill>
              </a:rPr>
              <a:t>Системный </a:t>
            </a:r>
            <a:r>
              <a:rPr lang="ru-RU" sz="1800" b="1" dirty="0">
                <a:solidFill>
                  <a:srgbClr val="FF0000"/>
                </a:solidFill>
              </a:rPr>
              <a:t>оператор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Морфологический анализ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МФО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Перенос свойств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smtClean="0">
                <a:solidFill>
                  <a:srgbClr val="FF0000"/>
                </a:solidFill>
              </a:rPr>
              <a:t>Синектика</a:t>
            </a:r>
            <a:r>
              <a:rPr lang="ru-RU" sz="1800" b="1" dirty="0">
                <a:solidFill>
                  <a:srgbClr val="FF0000"/>
                </a:solidFill>
              </a:rPr>
              <a:t>, виды аналогий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Синтез сказок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FF00"/>
                </a:solidFill>
              </a:rPr>
              <a:t>Приемы фантазирования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err="1"/>
              <a:t>Фантограмма</a:t>
            </a:r>
            <a:endParaRPr lang="ru-RU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/>
              <a:t>ММЧ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smtClean="0"/>
              <a:t>ИКР, противоречия</a:t>
            </a:r>
            <a:endParaRPr lang="ru-RU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err="1" smtClean="0"/>
              <a:t>Эвроритм</a:t>
            </a:r>
            <a:endParaRPr lang="ru-RU" dirty="0" smtClean="0"/>
          </a:p>
          <a:p>
            <a:pPr marL="171450" indent="-171450" algn="just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2608" y="785004"/>
            <a:ext cx="798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В системе Икар и Дедал оценивается знание следующих инструментов, изучаемых в курсе РТВ: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623113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7C35E14C-9A15-4DE6-82C9-426A2648DB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Программа курса Развития Творческого Воображения</a:t>
            </a:r>
            <a:endParaRPr lang="ru-RU" alt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985" y="582729"/>
            <a:ext cx="7525907" cy="599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950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34" y="147484"/>
            <a:ext cx="9011265" cy="5302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Компоненты изобретательского мышления</a:t>
            </a:r>
            <a:endParaRPr lang="ru-RU" sz="2800" dirty="0"/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179512" y="667545"/>
            <a:ext cx="8856984" cy="5836494"/>
          </a:xfrm>
          <a:prstGeom prst="rect">
            <a:avLst/>
          </a:prstGeom>
        </p:spPr>
        <p:txBody>
          <a:bodyPr vert="horz" numCol="2">
            <a:normAutofit fontScale="5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I. Анализ.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А.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Компонентный анализ.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Б. Выход в надсистему.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В. Выделение взаимосвязей и взаимодействий.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Г. Изменение систем во времени.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Чувствительность к противоречиям.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Е. Идеальное моделирование.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lang="ru-RU" sz="4000" dirty="0">
              <a:solidFill>
                <a:sysClr val="windowText" lastClr="000000"/>
              </a:solidFill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Синтез.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Ж. Использование ресурсов.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З.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Использование аналогий.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Гибкость (способность генерировать большое количество разнообразных идей).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К. Применение приемов разрешения противоречий.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Оценка.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Л.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Чувствительность к разрешению противоречий.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М. Критичность.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Н. Оригинальность.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/>
              </a:rPr>
              <a:t>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00" y="3931717"/>
            <a:ext cx="4104456" cy="215811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6648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873457" y="1865422"/>
            <a:ext cx="7233313" cy="122586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003399"/>
                </a:solidFill>
              </a:rPr>
              <a:t>1. </a:t>
            </a:r>
            <a:r>
              <a:rPr lang="ru-RU" sz="2400" b="1" dirty="0" smtClean="0">
                <a:solidFill>
                  <a:srgbClr val="003399"/>
                </a:solidFill>
              </a:rPr>
              <a:t>Проверка домашнего задания</a:t>
            </a:r>
          </a:p>
          <a:p>
            <a:pPr algn="l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003399"/>
                </a:solidFill>
              </a:rPr>
              <a:t>2</a:t>
            </a:r>
            <a:r>
              <a:rPr lang="ru-RU" sz="2400" b="1" dirty="0" smtClean="0">
                <a:solidFill>
                  <a:srgbClr val="003399"/>
                </a:solidFill>
              </a:rPr>
              <a:t>. Приемы фантазирования + универсальные характеристики объектов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49288" y="94249"/>
            <a:ext cx="7983537" cy="489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buClrTx/>
            </a:pPr>
            <a:r>
              <a:rPr lang="ru-RU" sz="2200" kern="0" dirty="0" smtClean="0"/>
              <a:t>Содержание лекции</a:t>
            </a:r>
            <a:endParaRPr lang="ru-RU" sz="2200" kern="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330" y="4605"/>
            <a:ext cx="4372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FF"/>
                </a:solidFill>
              </a:rPr>
              <a:t>Домашнее задание</a:t>
            </a:r>
            <a:endParaRPr lang="ru-RU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364" y="900752"/>
            <a:ext cx="87891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dirty="0"/>
              <a:t>У Вас есть название для рассказа или мультфильма (символическая аналогия). Используйте методику «Сказки с противоречиями» для развития сюжета. Для получения первоначальной идеи можно использовать результаты Вашей работы по Морф-анализу и МФО. Можно использовать эпизоды, придуманные в упражнении «Точка зрения» и любые идеи, полученные с помощью других методов создания сказок.</a:t>
            </a:r>
          </a:p>
        </p:txBody>
      </p:sp>
    </p:spTree>
    <p:extLst>
      <p:ext uri="{BB962C8B-B14F-4D97-AF65-F5344CB8AC3E}">
        <p14:creationId xmlns:p14="http://schemas.microsoft.com/office/powerpoint/2010/main" val="7587537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4312" y="52700"/>
            <a:ext cx="7983537" cy="572464"/>
          </a:xfrm>
        </p:spPr>
        <p:txBody>
          <a:bodyPr/>
          <a:lstStyle/>
          <a:p>
            <a:r>
              <a:rPr lang="ru-RU" sz="2800" dirty="0" smtClean="0"/>
              <a:t>РАЗМИНКА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8" y="898525"/>
            <a:ext cx="8830101" cy="131243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Придумайте фантастическое явление природы – 10-15 минут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67381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52533</TotalTime>
  <Words>334</Words>
  <Application>Microsoft Office PowerPoint</Application>
  <PresentationFormat>Экран (4:3)</PresentationFormat>
  <Paragraphs>92</Paragraphs>
  <Slides>24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PPT Template NEW</vt:lpstr>
      <vt:lpstr>Развитие Творческого Воображения (РТВ)</vt:lpstr>
      <vt:lpstr>Презентация PowerPoint</vt:lpstr>
      <vt:lpstr>Цель лекции</vt:lpstr>
      <vt:lpstr>Презентация PowerPoint</vt:lpstr>
      <vt:lpstr>Программа курса Развития Творческого Воображения</vt:lpstr>
      <vt:lpstr>Компоненты изобретательского мышления</vt:lpstr>
      <vt:lpstr>Презентация PowerPoint</vt:lpstr>
      <vt:lpstr>Презентация PowerPoint</vt:lpstr>
      <vt:lpstr>РАЗМИНКА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Алгоритм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инновацинно-технологического консалтинга «Алгоритм»</dc:title>
  <dc:creator>Герасимов О.М.</dc:creator>
  <cp:lastModifiedBy>User</cp:lastModifiedBy>
  <cp:revision>3834</cp:revision>
  <cp:lastPrinted>2018-04-20T14:12:46Z</cp:lastPrinted>
  <dcterms:created xsi:type="dcterms:W3CDTF">2006-01-09T16:17:19Z</dcterms:created>
  <dcterms:modified xsi:type="dcterms:W3CDTF">2019-12-22T12:29:11Z</dcterms:modified>
</cp:coreProperties>
</file>