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29"/>
  </p:notesMasterIdLst>
  <p:handoutMasterIdLst>
    <p:handoutMasterId r:id="rId30"/>
  </p:handoutMasterIdLst>
  <p:sldIdLst>
    <p:sldId id="4129" r:id="rId2"/>
    <p:sldId id="5225" r:id="rId3"/>
    <p:sldId id="3774" r:id="rId4"/>
    <p:sldId id="5360" r:id="rId5"/>
    <p:sldId id="5361" r:id="rId6"/>
    <p:sldId id="5382" r:id="rId7"/>
    <p:sldId id="5362" r:id="rId8"/>
    <p:sldId id="5383" r:id="rId9"/>
    <p:sldId id="5363" r:id="rId10"/>
    <p:sldId id="5364" r:id="rId11"/>
    <p:sldId id="5384" r:id="rId12"/>
    <p:sldId id="5381" r:id="rId13"/>
    <p:sldId id="5385" r:id="rId14"/>
    <p:sldId id="5366" r:id="rId15"/>
    <p:sldId id="5386" r:id="rId16"/>
    <p:sldId id="5367" r:id="rId17"/>
    <p:sldId id="5368" r:id="rId18"/>
    <p:sldId id="5369" r:id="rId19"/>
    <p:sldId id="5372" r:id="rId20"/>
    <p:sldId id="5370" r:id="rId21"/>
    <p:sldId id="5371" r:id="rId22"/>
    <p:sldId id="5373" r:id="rId23"/>
    <p:sldId id="5374" r:id="rId24"/>
    <p:sldId id="5375" r:id="rId25"/>
    <p:sldId id="5317" r:id="rId26"/>
    <p:sldId id="5377" r:id="rId27"/>
    <p:sldId id="4117" r:id="rId28"/>
  </p:sldIdLst>
  <p:sldSz cx="9144000" cy="6858000" type="screen4x3"/>
  <p:notesSz cx="6797675" cy="9926638"/>
  <p:defaultTextStyle>
    <a:defPPr>
      <a:defRPr lang="en-GB"/>
    </a:defPPr>
    <a:lvl1pPr algn="ctr" rtl="0" fontAlgn="base">
      <a:spcBef>
        <a:spcPct val="15000"/>
      </a:spcBef>
      <a:spcAft>
        <a:spcPct val="0"/>
      </a:spcAft>
      <a:buClr>
        <a:srgbClr val="993300"/>
      </a:buClr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15000"/>
      </a:spcBef>
      <a:spcAft>
        <a:spcPct val="0"/>
      </a:spcAft>
      <a:buClr>
        <a:srgbClr val="993300"/>
      </a:buClr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15000"/>
      </a:spcBef>
      <a:spcAft>
        <a:spcPct val="0"/>
      </a:spcAft>
      <a:buClr>
        <a:srgbClr val="993300"/>
      </a:buClr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15000"/>
      </a:spcBef>
      <a:spcAft>
        <a:spcPct val="0"/>
      </a:spcAft>
      <a:buClr>
        <a:srgbClr val="993300"/>
      </a:buClr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15000"/>
      </a:spcBef>
      <a:spcAft>
        <a:spcPct val="0"/>
      </a:spcAft>
      <a:buClr>
        <a:srgbClr val="993300"/>
      </a:buClr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64">
          <p15:clr>
            <a:srgbClr val="A4A3A4"/>
          </p15:clr>
        </p15:guide>
        <p15:guide id="2" orient="horz" pos="527">
          <p15:clr>
            <a:srgbClr val="A4A3A4"/>
          </p15:clr>
        </p15:guide>
        <p15:guide id="3" orient="horz" pos="1617">
          <p15:clr>
            <a:srgbClr val="A4A3A4"/>
          </p15:clr>
        </p15:guide>
        <p15:guide id="4" orient="horz" pos="94">
          <p15:clr>
            <a:srgbClr val="A4A3A4"/>
          </p15:clr>
        </p15:guide>
        <p15:guide id="5" orient="horz" pos="4062">
          <p15:clr>
            <a:srgbClr val="A4A3A4"/>
          </p15:clr>
        </p15:guide>
        <p15:guide id="6" orient="horz" pos="1163">
          <p15:clr>
            <a:srgbClr val="A4A3A4"/>
          </p15:clr>
        </p15:guide>
        <p15:guide id="7" pos="5586">
          <p15:clr>
            <a:srgbClr val="A4A3A4"/>
          </p15:clr>
        </p15:guide>
        <p15:guide id="8" pos="225">
          <p15:clr>
            <a:srgbClr val="A4A3A4"/>
          </p15:clr>
        </p15:guide>
        <p15:guide id="9" pos="1237">
          <p15:clr>
            <a:srgbClr val="A4A3A4"/>
          </p15:clr>
        </p15:guide>
        <p15:guide id="10" pos="89">
          <p15:clr>
            <a:srgbClr val="A4A3A4"/>
          </p15:clr>
        </p15:guide>
        <p15:guide id="11" pos="5187">
          <p15:clr>
            <a:srgbClr val="A4A3A4"/>
          </p15:clr>
        </p15:guide>
        <p15:guide id="12" pos="397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9FF"/>
    <a:srgbClr val="E3C9FF"/>
    <a:srgbClr val="DCBDFF"/>
    <a:srgbClr val="9900CC"/>
    <a:srgbClr val="97E4FF"/>
    <a:srgbClr val="DAEFC3"/>
    <a:srgbClr val="FFFFCC"/>
    <a:srgbClr val="0033CC"/>
    <a:srgbClr val="0283EE"/>
    <a:srgbClr val="FF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97077" autoAdjust="0"/>
  </p:normalViewPr>
  <p:slideViewPr>
    <p:cSldViewPr snapToGrid="0">
      <p:cViewPr>
        <p:scale>
          <a:sx n="70" d="100"/>
          <a:sy n="70" d="100"/>
        </p:scale>
        <p:origin x="-1152" y="-132"/>
      </p:cViewPr>
      <p:guideLst>
        <p:guide orient="horz" pos="664"/>
        <p:guide orient="horz" pos="527"/>
        <p:guide orient="horz" pos="1617"/>
        <p:guide orient="horz" pos="94"/>
        <p:guide orient="horz" pos="4062"/>
        <p:guide orient="horz" pos="1163"/>
        <p:guide pos="5586"/>
        <p:guide pos="225"/>
        <p:guide pos="1237"/>
        <p:guide pos="89"/>
        <p:guide pos="5187"/>
        <p:guide pos="397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7.xml"/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l" defTabSz="946150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r" defTabSz="946150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l" defTabSz="946150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r" defTabSz="946150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A71BC6B-9E6E-4B5C-984A-CFDDAD3DA9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029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30" tIns="48315" rIns="96630" bIns="48315" numCol="1" anchor="t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30" tIns="48315" rIns="96630" bIns="48315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30" tIns="48315" rIns="96630" bIns="483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30" tIns="48315" rIns="96630" bIns="48315" numCol="1" anchor="b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30" tIns="48315" rIns="96630" bIns="48315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D10424F4-D513-429B-969A-B5A1E86A6A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449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65200"/>
            <a:fld id="{8E2CD4D3-9DD2-4C7F-A6CC-2FC51DC5FC0B}" type="slidenum">
              <a:rPr lang="en-GB" smtClean="0">
                <a:solidFill>
                  <a:srgbClr val="FFFFFF"/>
                </a:solidFill>
              </a:rPr>
              <a:pPr defTabSz="965200"/>
              <a:t>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49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59350" cy="3721100"/>
          </a:xfrm>
          <a:solidFill>
            <a:srgbClr val="FFFFFF"/>
          </a:solidFill>
          <a:ln/>
        </p:spPr>
      </p:sp>
      <p:sp>
        <p:nvSpPr>
          <p:cNvPr id="349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3" y="4713288"/>
            <a:ext cx="4986337" cy="4471987"/>
          </a:xfrm>
          <a:noFill/>
        </p:spPr>
        <p:txBody>
          <a:bodyPr wrap="none" anchor="ctr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32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7F0BA0-38AA-43A0-8FAF-0CF4327E576D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54067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2950"/>
            <a:ext cx="4962525" cy="3722688"/>
          </a:xfrm>
          <a:ln/>
        </p:spPr>
      </p:sp>
      <p:sp>
        <p:nvSpPr>
          <p:cNvPr id="54067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540677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0" tIns="48315" rIns="96630" bIns="48315" anchor="b"/>
          <a:lstStyle/>
          <a:p>
            <a:pPr algn="r" defTabSz="949325">
              <a:spcBef>
                <a:spcPct val="0"/>
              </a:spcBef>
              <a:buClrTx/>
            </a:pPr>
            <a:fld id="{3FE60BC6-6865-4192-8F9B-D96F2DAF6199}" type="slidenum">
              <a:rPr lang="en-GB">
                <a:latin typeface="Verdana" pitchFamily="34" charset="0"/>
              </a:rPr>
              <a:pPr algn="r" defTabSz="949325">
                <a:spcBef>
                  <a:spcPct val="0"/>
                </a:spcBef>
                <a:buClrTx/>
              </a:pPr>
              <a:t>27</a:t>
            </a:fld>
            <a:endParaRPr lang="en-GB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628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4313" y="109538"/>
            <a:ext cx="2068512" cy="2974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5600" y="109538"/>
            <a:ext cx="6056313" cy="2974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55600" y="898525"/>
            <a:ext cx="8270875" cy="2185988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5600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5600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3813175"/>
            <a:ext cx="7415213" cy="13890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5600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5600" y="898525"/>
            <a:ext cx="4059238" cy="2185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898525"/>
            <a:ext cx="82708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000" tIns="180000" rIns="108000" bIns="180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30" name="Rectangle 70"/>
          <p:cNvSpPr>
            <a:spLocks noChangeArrowheads="1"/>
          </p:cNvSpPr>
          <p:nvPr/>
        </p:nvSpPr>
        <p:spPr bwMode="auto">
          <a:xfrm>
            <a:off x="0" y="6651238"/>
            <a:ext cx="9144000" cy="276999"/>
          </a:xfrm>
          <a:prstGeom prst="rect">
            <a:avLst/>
          </a:prstGeom>
          <a:solidFill>
            <a:srgbClr val="005298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© </a:t>
            </a:r>
            <a:r>
              <a:rPr lang="ru-RU" b="1" dirty="0" smtClean="0">
                <a:solidFill>
                  <a:schemeClr val="bg1"/>
                </a:solidFill>
              </a:rPr>
              <a:t>Рубина Н.В.,  2019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32" name="Text Box 18"/>
          <p:cNvSpPr txBox="1">
            <a:spLocks noChangeArrowheads="1"/>
          </p:cNvSpPr>
          <p:nvPr/>
        </p:nvSpPr>
        <p:spPr bwMode="auto">
          <a:xfrm>
            <a:off x="8915400" y="6697663"/>
            <a:ext cx="155575" cy="174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  <a:defRPr/>
            </a:pPr>
            <a:fld id="{5BF79744-612B-4117-AB13-027BD2D53E64}" type="slidenum">
              <a:rPr lang="en-GB" sz="1000" smtClean="0">
                <a:solidFill>
                  <a:schemeClr val="bg1"/>
                </a:solidFill>
              </a:rPr>
              <a:pPr algn="l" eaLnBrk="1" hangingPunct="1">
                <a:lnSpc>
                  <a:spcPct val="115000"/>
                </a:lnSpc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  <a:defRPr/>
              </a:pPr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 bwMode="auto">
          <a:xfrm>
            <a:off x="0" y="12012"/>
            <a:ext cx="9144000" cy="577516"/>
          </a:xfrm>
          <a:prstGeom prst="rect">
            <a:avLst/>
          </a:prstGeom>
          <a:gradFill>
            <a:gsLst>
              <a:gs pos="59000">
                <a:srgbClr val="0070C0"/>
              </a:gs>
              <a:gs pos="84000">
                <a:srgbClr val="00B0F0"/>
              </a:gs>
            </a:gsLst>
            <a:lin ang="48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477973"/>
            <a:ext cx="649288" cy="3689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233363" indent="-233363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Font typeface="Wingdings 3"/>
        <a:buChar char="}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73088" indent="-225425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SzPct val="120000"/>
        <a:buChar char="•"/>
        <a:defRPr sz="1600" b="1">
          <a:solidFill>
            <a:schemeClr val="tx1"/>
          </a:solidFill>
          <a:latin typeface="+mn-lt"/>
        </a:defRPr>
      </a:lvl2pPr>
      <a:lvl3pPr marL="915988" indent="-228600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Char char="•"/>
        <a:defRPr sz="1600" b="1">
          <a:solidFill>
            <a:schemeClr val="tx1"/>
          </a:solidFill>
          <a:latin typeface="+mn-lt"/>
        </a:defRPr>
      </a:lvl3pPr>
      <a:lvl4pPr marL="1201738" indent="-17145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9933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430338" indent="-11430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5pPr>
      <a:lvl6pPr marL="18875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6pPr>
      <a:lvl7pPr marL="23447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7pPr>
      <a:lvl8pPr marL="28019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8pPr>
      <a:lvl9pPr marL="32591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hyperlink" Target="http://triz-summit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69861" y="5895687"/>
            <a:ext cx="3850993" cy="292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defTabSz="457200">
              <a:lnSpc>
                <a:spcPct val="95000"/>
              </a:lnSpc>
              <a:spcBef>
                <a:spcPct val="0"/>
              </a:spcBef>
              <a:buClrTx/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 smtClean="0">
                <a:solidFill>
                  <a:srgbClr val="000099"/>
                </a:solidFill>
              </a:rPr>
              <a:t>Москва, 20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декабря 2019 </a:t>
            </a:r>
            <a:r>
              <a:rPr lang="ru-RU" sz="2000" dirty="0">
                <a:solidFill>
                  <a:srgbClr val="000099"/>
                </a:solidFill>
              </a:rPr>
              <a:t>года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32692" y="2496793"/>
            <a:ext cx="8704262" cy="1354217"/>
          </a:xfrm>
        </p:spPr>
        <p:txBody>
          <a:bodyPr/>
          <a:lstStyle/>
          <a:p>
            <a:pPr algn="ctr"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smtClean="0">
                <a:solidFill>
                  <a:srgbClr val="000099"/>
                </a:solidFill>
              </a:rPr>
              <a:t>Развитие Творческого Воображения (РТВ)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05" y="725365"/>
            <a:ext cx="2480075" cy="14082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50137" y="6188075"/>
            <a:ext cx="21868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hlinkClick r:id="rId4"/>
              </a:rPr>
              <a:t>http://triz-summit.ru</a:t>
            </a:r>
            <a:r>
              <a:rPr lang="ru-RU" sz="1600" b="1" dirty="0"/>
              <a:t> </a:t>
            </a:r>
          </a:p>
        </p:txBody>
      </p:sp>
      <p:sp>
        <p:nvSpPr>
          <p:cNvPr id="8" name="Text Box 1">
            <a:extLst>
              <a:ext uri="{FF2B5EF4-FFF2-40B4-BE49-F238E27FC236}">
                <a16:creationId xmlns="" xmlns:a16="http://schemas.microsoft.com/office/drawing/2014/main" id="{7FF38450-F32C-46FC-8320-308F3FE63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667" y="4143398"/>
            <a:ext cx="7450665" cy="877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defTabSz="457200">
              <a:lnSpc>
                <a:spcPct val="95000"/>
              </a:lnSpc>
              <a:spcBef>
                <a:spcPct val="0"/>
              </a:spcBef>
              <a:buClrTx/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dirty="0">
              <a:solidFill>
                <a:srgbClr val="000099"/>
              </a:solidFill>
            </a:endParaRPr>
          </a:p>
          <a:p>
            <a:pPr defTabSz="457200">
              <a:lnSpc>
                <a:spcPct val="95000"/>
              </a:lnSpc>
              <a:spcBef>
                <a:spcPct val="0"/>
              </a:spcBef>
              <a:buClrTx/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dirty="0">
              <a:solidFill>
                <a:srgbClr val="000099"/>
              </a:solidFill>
            </a:endParaRPr>
          </a:p>
          <a:p>
            <a:pPr algn="r" defTabSz="457200">
              <a:lnSpc>
                <a:spcPct val="95000"/>
              </a:lnSpc>
              <a:spcBef>
                <a:spcPct val="0"/>
              </a:spcBef>
              <a:buClrTx/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 smtClean="0">
                <a:solidFill>
                  <a:srgbClr val="000099"/>
                </a:solidFill>
              </a:rPr>
              <a:t>Рубина Наталия Викторовна</a:t>
            </a:r>
            <a:endParaRPr lang="ru-RU" sz="2000" dirty="0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705" y="625157"/>
            <a:ext cx="1669679" cy="1682078"/>
          </a:xfrm>
          <a:prstGeom prst="rect">
            <a:avLst/>
          </a:prstGeom>
        </p:spPr>
      </p:pic>
    </p:spTree>
  </p:cSld>
  <p:clrMapOvr>
    <a:masterClrMapping/>
  </p:clrMapOvr>
  <p:transition spd="slow" advTm="11264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НАОБОРОТ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197293"/>
            <a:ext cx="8229600" cy="474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6763" y="2026907"/>
            <a:ext cx="2779712" cy="283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2695278" y="1628800"/>
            <a:ext cx="436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5555456" y="1628800"/>
            <a:ext cx="436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1835696" y="2132856"/>
            <a:ext cx="436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1187624" y="2996952"/>
            <a:ext cx="436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2476997" y="2974468"/>
            <a:ext cx="436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3923928" y="2971187"/>
            <a:ext cx="436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1142245" y="3717032"/>
            <a:ext cx="436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3923928" y="3717032"/>
            <a:ext cx="436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3923928" y="4581128"/>
            <a:ext cx="436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996866" y="5445224"/>
            <a:ext cx="436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2026909" y="5427610"/>
            <a:ext cx="436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3275856" y="5454906"/>
            <a:ext cx="436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971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НАОБОРОТ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79511" y="721545"/>
            <a:ext cx="3437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Из картотеки П.Р. </a:t>
            </a:r>
            <a:r>
              <a:rPr lang="ru-RU" sz="2000" b="1" dirty="0" err="1" smtClean="0">
                <a:solidFill>
                  <a:prstClr val="black"/>
                </a:solidFill>
                <a:latin typeface="Calibri"/>
              </a:rPr>
              <a:t>Амнуэля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078" y="721545"/>
            <a:ext cx="4962625" cy="569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6964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УСКОРИТЬ - ЗАМЕДЛИТЬ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9778" y="890652"/>
            <a:ext cx="8509379" cy="1518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/>
              <a:t>«Да-</a:t>
            </a:r>
            <a:r>
              <a:rPr lang="ru-RU" sz="1800" b="1" dirty="0" err="1"/>
              <a:t>нетка</a:t>
            </a:r>
            <a:r>
              <a:rPr lang="ru-RU" sz="1800" b="1" dirty="0"/>
              <a:t>»</a:t>
            </a:r>
          </a:p>
          <a:p>
            <a:pPr algn="just"/>
            <a:r>
              <a:rPr lang="ru-RU" sz="1800" dirty="0"/>
              <a:t>Два джигита  соревнуются,  чей конь последним придет к финишу. Но дело не идет,  оба стоят на месте.  Они обращаются за советом к мудрецу. Старик подошел, шепнул что-то на ухо каждому. После этого они поскакали во весь опор. Что сказал мудрец?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8522" y="2155020"/>
            <a:ext cx="2384425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1"/>
          <p:cNvSpPr>
            <a:spLocks noGrp="1"/>
          </p:cNvSpPr>
          <p:nvPr>
            <p:ph idx="1"/>
          </p:nvPr>
        </p:nvSpPr>
        <p:spPr>
          <a:xfrm>
            <a:off x="457200" y="3384645"/>
            <a:ext cx="4469642" cy="1348892"/>
          </a:xfrm>
        </p:spPr>
        <p:txBody>
          <a:bodyPr/>
          <a:lstStyle/>
          <a:p>
            <a:pPr marL="109728" indent="0">
              <a:buNone/>
            </a:pPr>
            <a:r>
              <a:rPr lang="ru-RU" dirty="0" smtClean="0"/>
              <a:t>Ускоренная и замедленная съемка</a:t>
            </a:r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847" y="4058101"/>
            <a:ext cx="1768475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3723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УСКОРИТЬ - ЗАМЕДЛИТЬ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2569" y="791799"/>
            <a:ext cx="3848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Из картотеки П.Р. </a:t>
            </a:r>
            <a:r>
              <a:rPr lang="ru-RU" sz="2000" b="1" dirty="0" err="1" smtClean="0"/>
              <a:t>Амнуэля</a:t>
            </a:r>
            <a:endParaRPr lang="ru-RU" sz="2000" b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541" y="1219202"/>
            <a:ext cx="3050468" cy="525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4157" y="1219202"/>
            <a:ext cx="2759041" cy="525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437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ДИНАМИКА - СТАТИКА</a:t>
            </a:r>
            <a:endParaRPr lang="ru-RU" dirty="0"/>
          </a:p>
        </p:txBody>
      </p:sp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163772" y="678961"/>
            <a:ext cx="8843749" cy="2136309"/>
          </a:xfrm>
        </p:spPr>
        <p:txBody>
          <a:bodyPr/>
          <a:lstStyle/>
          <a:p>
            <a:pPr marL="109728" indent="0">
              <a:buNone/>
            </a:pPr>
            <a:r>
              <a:rPr lang="ru-RU" dirty="0" smtClean="0"/>
              <a:t>«Да-</a:t>
            </a:r>
            <a:r>
              <a:rPr lang="ru-RU" dirty="0" err="1" smtClean="0"/>
              <a:t>нетки</a:t>
            </a:r>
            <a:r>
              <a:rPr lang="ru-RU" dirty="0" smtClean="0"/>
              <a:t>».</a:t>
            </a:r>
          </a:p>
          <a:p>
            <a:pPr marL="109728" indent="0">
              <a:buNone/>
            </a:pPr>
            <a:r>
              <a:rPr lang="ru-RU" dirty="0" smtClean="0"/>
              <a:t>«Пограничный камень»</a:t>
            </a:r>
          </a:p>
          <a:p>
            <a:pPr marL="109728" indent="0">
              <a:buNone/>
            </a:pPr>
            <a:r>
              <a:rPr lang="ru-RU" dirty="0" smtClean="0"/>
              <a:t>«Шеренга манекенов»</a:t>
            </a:r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4937" y="709684"/>
            <a:ext cx="21834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8487" y="3111690"/>
            <a:ext cx="339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/>
              <a:t>Ожившие картины Караваджо</a:t>
            </a:r>
            <a:endParaRPr lang="ru-RU" sz="1800" dirty="0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1748" y="3111690"/>
            <a:ext cx="4226399" cy="249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8268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ДИНАМИКА - СТАТИКА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6106" y="796480"/>
            <a:ext cx="396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Из картотеки П.Р. </a:t>
            </a:r>
            <a:r>
              <a:rPr lang="ru-RU" sz="2000" b="1" dirty="0" err="1" smtClean="0"/>
              <a:t>Амнуэля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112" y="1302290"/>
            <a:ext cx="4361970" cy="43069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3912" y="1002019"/>
            <a:ext cx="3595499" cy="427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83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СМЕСТИТЬ ВО ВРЕМЕНИ ВПЕРЕД или НАЗАД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823" y="1400033"/>
            <a:ext cx="1981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4143" y="899121"/>
            <a:ext cx="3507475" cy="285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2408" y="3972209"/>
            <a:ext cx="3224543" cy="177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0086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ИЗМЕНИТЬ ЗАВИСИМОСТЬ «СВОЙСТВА – ВРЕМЯ»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428" y="816638"/>
            <a:ext cx="3310330" cy="490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44203" y="1405719"/>
            <a:ext cx="5076967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smtClean="0"/>
              <a:t>Загадочная история Бенджамина </a:t>
            </a:r>
            <a:r>
              <a:rPr lang="ru-RU" sz="1800" b="1" dirty="0" err="1" smtClean="0"/>
              <a:t>Баттона</a:t>
            </a:r>
            <a:r>
              <a:rPr lang="ru-RU" sz="1800" b="1" dirty="0" smtClean="0"/>
              <a:t>.</a:t>
            </a:r>
          </a:p>
          <a:p>
            <a:pPr algn="just"/>
            <a:endParaRPr lang="ru-RU" sz="1800" b="1" dirty="0" smtClean="0"/>
          </a:p>
          <a:p>
            <a:pPr algn="just"/>
            <a:r>
              <a:rPr lang="ru-RU" sz="1800" b="1" dirty="0" smtClean="0"/>
              <a:t>Человек рождается стариком и со временем молодеет.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779814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ОТДЕЛИТЬ ФУНКЦИЮ ОТ ОБЪЕКТА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667" y="808204"/>
            <a:ext cx="4053953" cy="304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8925" y="4230806"/>
            <a:ext cx="652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Упражнение: нарисовать КОТА, не рисуя КОТА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9842082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ВНЕСЕНИЕ - ВЫНЕСЕНИЕ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8519" y="700753"/>
            <a:ext cx="4364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Из картотеки П.Р. </a:t>
            </a:r>
            <a:r>
              <a:rPr lang="ru-RU" sz="2000" b="1" dirty="0" err="1" smtClean="0"/>
              <a:t>Амнуэля</a:t>
            </a:r>
            <a:endParaRPr lang="ru-RU" sz="2000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888" y="1217397"/>
            <a:ext cx="5213330" cy="443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1934" y="1041399"/>
            <a:ext cx="3382021" cy="515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4725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5760" y="2085592"/>
            <a:ext cx="27164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Преподаватель-методист по ТРИЗ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ТРИЗ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 «Кубок ТРИЗ Саммита» 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программ, методических материалов для педагогов и учебных материалов для детей по курсам ТРИЗ </a:t>
            </a: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5760" y="1082872"/>
            <a:ext cx="2816093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 smtClean="0"/>
              <a:t>Преподаватель</a:t>
            </a:r>
          </a:p>
          <a:p>
            <a:pPr algn="l"/>
            <a:r>
              <a:rPr lang="ru-RU" sz="1600" b="1" dirty="0" smtClean="0"/>
              <a:t>Рубина Наталия Викторовна</a:t>
            </a:r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232" y="1329783"/>
            <a:ext cx="1111908" cy="1642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42482" y="2098600"/>
            <a:ext cx="271645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Кассу </a:t>
            </a:r>
            <a:r>
              <a:rPr lang="ru-RU" sz="1600" dirty="0"/>
              <a:t>Р.;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Кулаков А.В.;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Прокопенко </a:t>
            </a:r>
            <a:r>
              <a:rPr lang="ru-RU" sz="1600" dirty="0"/>
              <a:t>М.Н.;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Сидоренко М.Ю.;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Харитонов А.С.;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Щедрин Н.А.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2847" y="1160506"/>
            <a:ext cx="2816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 smtClean="0"/>
              <a:t>Участники семинара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6725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ИЗМЕНИТЬ СВЯЗЬ МЕЖДУ ОБЪЕКТОМ И СРЕДОЙ</a:t>
            </a: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857" y="816632"/>
            <a:ext cx="4194479" cy="333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5773" y="3271291"/>
            <a:ext cx="4179635" cy="315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1755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ИЗМЕНИТЬ КОНСТАНТУ</a:t>
            </a: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830" y="884877"/>
            <a:ext cx="3517203" cy="263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39988" y="2365684"/>
            <a:ext cx="4019883" cy="325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4624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СДЕЛАТЬ УНИВЕРСАЛЬНЫМ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930" y="1046272"/>
            <a:ext cx="5760918" cy="545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8518" y="646161"/>
            <a:ext cx="3954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Из картотеки П.Р. </a:t>
            </a:r>
            <a:r>
              <a:rPr lang="ru-RU" sz="2000" b="1" dirty="0" err="1" smtClean="0"/>
              <a:t>Амнуэля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230530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ОГРАНИЧЕНИЕ ФУНКЦИЙ И СВОЙСТВ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5258" y="846215"/>
            <a:ext cx="3467052" cy="563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8518" y="646161"/>
            <a:ext cx="3954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Из картотеки П.Р. </a:t>
            </a:r>
            <a:r>
              <a:rPr lang="ru-RU" sz="2000" b="1" dirty="0" err="1" smtClean="0"/>
              <a:t>Амнуэля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379128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СДЕЛАТЬ ИСКУССТВЕННЫМ - ЕСТЕСТВЕННЫМ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8518" y="646161"/>
            <a:ext cx="3954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Из картотеки П.Р. </a:t>
            </a:r>
            <a:r>
              <a:rPr lang="ru-RU" sz="2000" b="1" dirty="0" err="1" smtClean="0"/>
              <a:t>Амнуэля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183" y="1156389"/>
            <a:ext cx="3352282" cy="52034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3060" y="1156389"/>
            <a:ext cx="2544594" cy="524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301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649288" y="109538"/>
            <a:ext cx="7983537" cy="458787"/>
          </a:xfrm>
        </p:spPr>
        <p:txBody>
          <a:bodyPr>
            <a:noAutofit/>
          </a:bodyPr>
          <a:lstStyle/>
          <a:p>
            <a:r>
              <a:rPr lang="ru-RU" sz="2400" dirty="0" smtClean="0"/>
              <a:t>УНИВЕРСАЛЬНЫЕ ХАРАКТЕРИСТИКИ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72955" y="955343"/>
            <a:ext cx="622337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ru-RU" sz="2000" dirty="0" smtClean="0"/>
              <a:t>Вещество, физическое состояние</a:t>
            </a:r>
          </a:p>
          <a:p>
            <a:pPr marL="228600" indent="-228600" algn="just">
              <a:buAutoNum type="arabicPeriod"/>
            </a:pPr>
            <a:r>
              <a:rPr lang="ru-RU" sz="2000" dirty="0" smtClean="0"/>
              <a:t>Микроструктура</a:t>
            </a:r>
          </a:p>
          <a:p>
            <a:pPr marL="228600" indent="-228600" algn="just">
              <a:buAutoNum type="arabicPeriod"/>
            </a:pPr>
            <a:r>
              <a:rPr lang="ru-RU" sz="2000" dirty="0" smtClean="0"/>
              <a:t>Объект</a:t>
            </a:r>
          </a:p>
          <a:p>
            <a:pPr marL="228600" indent="-228600" algn="just">
              <a:buAutoNum type="arabicPeriod"/>
            </a:pPr>
            <a:r>
              <a:rPr lang="ru-RU" sz="2000" dirty="0" smtClean="0"/>
              <a:t>Надсистема</a:t>
            </a:r>
          </a:p>
          <a:p>
            <a:pPr marL="228600" indent="-228600" algn="just">
              <a:buAutoNum type="arabicPeriod"/>
            </a:pPr>
            <a:r>
              <a:rPr lang="ru-RU" sz="2000" dirty="0" smtClean="0"/>
              <a:t>Направление развития</a:t>
            </a:r>
          </a:p>
          <a:p>
            <a:pPr marL="228600" indent="-228600" algn="just">
              <a:buAutoNum type="arabicPeriod"/>
            </a:pPr>
            <a:r>
              <a:rPr lang="ru-RU" sz="2000" dirty="0" smtClean="0"/>
              <a:t>Воспроизведение</a:t>
            </a:r>
          </a:p>
          <a:p>
            <a:pPr marL="228600" indent="-228600" algn="just">
              <a:buAutoNum type="arabicPeriod"/>
            </a:pPr>
            <a:r>
              <a:rPr lang="ru-RU" sz="2000" dirty="0" smtClean="0"/>
              <a:t>Энергопитание</a:t>
            </a:r>
          </a:p>
          <a:p>
            <a:pPr marL="228600" indent="-228600" algn="just">
              <a:buAutoNum type="arabicPeriod"/>
            </a:pPr>
            <a:r>
              <a:rPr lang="ru-RU" sz="2000" dirty="0" smtClean="0"/>
              <a:t>Способ передвижения</a:t>
            </a:r>
          </a:p>
          <a:p>
            <a:pPr marL="228600" indent="-228600" algn="just">
              <a:buAutoNum type="arabicPeriod"/>
            </a:pPr>
            <a:r>
              <a:rPr lang="ru-RU" sz="2000" dirty="0" smtClean="0"/>
              <a:t>Сфера распространения</a:t>
            </a:r>
          </a:p>
          <a:p>
            <a:pPr marL="228600" indent="-228600" algn="just">
              <a:buAutoNum type="arabicPeriod"/>
            </a:pPr>
            <a:r>
              <a:rPr lang="ru-RU" sz="2000" dirty="0" smtClean="0"/>
              <a:t>Уровень организации, управления</a:t>
            </a:r>
          </a:p>
          <a:p>
            <a:pPr marL="228600" indent="-228600" algn="just">
              <a:buAutoNum type="arabicPeriod"/>
            </a:pPr>
            <a:r>
              <a:rPr lang="ru-RU" sz="2000" dirty="0" smtClean="0"/>
              <a:t>Цель, назначение, смысл существования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7320845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330" y="4605"/>
            <a:ext cx="4372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FF"/>
                </a:solidFill>
              </a:rPr>
              <a:t>Домашнее задание</a:t>
            </a:r>
            <a:endParaRPr lang="ru-RU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364" y="900752"/>
            <a:ext cx="8789158" cy="421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dirty="0" smtClean="0"/>
              <a:t>У Вас есть название для рассказа или мультфильма (символическая аналогия). Используйте методику «Сказки с противоречиями» для развития сюжета. Для получения первоначальной идеи можно использовать результаты Вашей работы по Морф-анализу и МФО. Можно использовать эпизоды, придуманные в упражнении «Точка зрения» и любые идеи, полученные с помощью других методов создания сказок.</a:t>
            </a:r>
          </a:p>
          <a:p>
            <a:pPr marL="342900" indent="-342900" algn="just">
              <a:buAutoNum type="arabicPeriod"/>
            </a:pPr>
            <a:r>
              <a:rPr lang="ru-RU" sz="2400" dirty="0" smtClean="0"/>
              <a:t>Примените приемы фантазирования к вашему объекту. Выберите самую интересную идею, придумайте сюжет рассказа.</a:t>
            </a:r>
          </a:p>
        </p:txBody>
      </p:sp>
    </p:spTree>
    <p:extLst>
      <p:ext uri="{BB962C8B-B14F-4D97-AF65-F5344CB8AC3E}">
        <p14:creationId xmlns:p14="http://schemas.microsoft.com/office/powerpoint/2010/main" val="75875379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994" name="Группа 7"/>
          <p:cNvGrpSpPr>
            <a:grpSpLocks/>
          </p:cNvGrpSpPr>
          <p:nvPr/>
        </p:nvGrpSpPr>
        <p:grpSpPr bwMode="auto">
          <a:xfrm>
            <a:off x="892175" y="676275"/>
            <a:ext cx="7504113" cy="5629275"/>
            <a:chOff x="892507" y="675991"/>
            <a:chExt cx="7504113" cy="5629275"/>
          </a:xfrm>
        </p:grpSpPr>
        <p:pic>
          <p:nvPicPr>
            <p:cNvPr id="340995" name="Picture 4" descr="http://900igr.net/datas/geometrija/Prizma/0012-012-Spasibo-za-vnimani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507" y="675991"/>
              <a:ext cx="7504113" cy="562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99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748" y="5163023"/>
              <a:ext cx="5138737" cy="11223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94249"/>
            <a:ext cx="7983537" cy="489365"/>
          </a:xfrm>
        </p:spPr>
        <p:txBody>
          <a:bodyPr/>
          <a:lstStyle/>
          <a:p>
            <a:pPr eaLnBrk="1" hangingPunct="1"/>
            <a:r>
              <a:rPr lang="ru-RU" sz="2200" dirty="0" smtClean="0"/>
              <a:t>Цель лекции</a:t>
            </a:r>
            <a:endParaRPr lang="ru-RU" sz="2200" dirty="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 flipH="1">
            <a:off x="80467" y="1279525"/>
            <a:ext cx="9012327" cy="25391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algn="l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/>
              <a:t>Знакомство с курсом Развития Творческого Воображения (РТВ)</a:t>
            </a:r>
          </a:p>
          <a:p>
            <a:pPr marL="342900" indent="-342900" algn="l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ru-RU" sz="2200" b="1" dirty="0"/>
          </a:p>
          <a:p>
            <a:pPr marL="342900" indent="-342900" algn="l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ru-RU" sz="2400" b="1" dirty="0" smtClean="0"/>
              <a:t>Практика применения методов РТВ </a:t>
            </a:r>
            <a:br>
              <a:rPr lang="ru-RU" sz="2400" b="1" dirty="0" smtClean="0"/>
            </a:br>
            <a:r>
              <a:rPr lang="ru-RU" sz="2400" b="1" dirty="0" smtClean="0"/>
              <a:t>(Приемы фантазирования + универсальные характеристики объектов)</a:t>
            </a:r>
            <a:endParaRPr lang="ru-RU" sz="2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ПРИЕМЫ ФАНТАЗИРОВАНИЯ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9307" y="529302"/>
            <a:ext cx="8693623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А - увеличить, уменьшить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Б - объединить, разъединить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В - "наоборот" /т.е. заменить данное свойство "анти-свойством</a:t>
            </a:r>
            <a:r>
              <a:rPr lang="ru-RU" sz="2000" dirty="0" smtClean="0"/>
              <a:t>"/.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Г - ускорить, замедлить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Д - сместить во времени вперед, сместить во времени назад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Е - изменить зависимость "свойства" - "время" или "структура - время</a:t>
            </a:r>
            <a:r>
              <a:rPr lang="ru-RU" sz="2000" dirty="0" smtClean="0"/>
              <a:t>".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Ж - отделить функцию от объекта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З - изменить связь между объектами и средой /включая замену среды</a:t>
            </a:r>
            <a:r>
              <a:rPr lang="ru-RU" sz="2000" dirty="0" smtClean="0"/>
              <a:t>/.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И - изменить количественный показатель /константу/.  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425470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УВЕЛИЧИТЬ - УМЕНЬШИТЬ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6562" y="4638011"/>
            <a:ext cx="8270875" cy="147151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«Да-</a:t>
            </a:r>
            <a:r>
              <a:rPr lang="ru-RU" dirty="0" err="1" smtClean="0"/>
              <a:t>нетки</a:t>
            </a:r>
            <a:r>
              <a:rPr lang="ru-RU" dirty="0" smtClean="0"/>
              <a:t>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«Человек в лифте»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«Большая больница в маленьком городе»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Упражнение «Что бывает…»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52" y="673456"/>
            <a:ext cx="2054225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9497" y="673456"/>
            <a:ext cx="2157448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9260" y="673455"/>
            <a:ext cx="2918056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473" y="2498914"/>
            <a:ext cx="1618456" cy="19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6913" y="2485100"/>
            <a:ext cx="2670175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799" y="2485100"/>
            <a:ext cx="2047165" cy="204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8531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УВЕЛИЧИТЬ - УМЕНЬШИТЬ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480" y="1475029"/>
            <a:ext cx="4797158" cy="20051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19" y="914043"/>
            <a:ext cx="4252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Из картотеки П.Р. </a:t>
            </a:r>
            <a:r>
              <a:rPr lang="ru-RU" sz="1800" b="1" dirty="0" err="1" smtClean="0"/>
              <a:t>Амнуэля</a:t>
            </a:r>
            <a:endParaRPr lang="ru-RU" sz="1800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1504" y="1098709"/>
            <a:ext cx="3616422" cy="294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319683"/>
            <a:ext cx="4989984" cy="172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2121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649288" y="109538"/>
            <a:ext cx="4891703" cy="458787"/>
          </a:xfrm>
        </p:spPr>
        <p:txBody>
          <a:bodyPr>
            <a:normAutofit/>
          </a:bodyPr>
          <a:lstStyle/>
          <a:p>
            <a:r>
              <a:rPr lang="ru-RU" dirty="0" smtClean="0"/>
              <a:t>ОБЪЕДИНИТЬ - РАЗЪЕДИНИТЬ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709" y="2142703"/>
            <a:ext cx="1604646" cy="109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7613414">
            <a:off x="-172750" y="2996803"/>
            <a:ext cx="4232210" cy="97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8709" y="709242"/>
            <a:ext cx="4391643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«Да-</a:t>
            </a:r>
            <a:r>
              <a:rPr lang="ru-RU" sz="1600" b="1" dirty="0" err="1" smtClean="0"/>
              <a:t>нетка</a:t>
            </a:r>
            <a:r>
              <a:rPr lang="ru-RU" sz="1600" b="1" dirty="0" smtClean="0"/>
              <a:t>». </a:t>
            </a:r>
          </a:p>
          <a:p>
            <a:pPr algn="just"/>
            <a:r>
              <a:rPr lang="ru-RU" sz="1600" b="1" dirty="0" smtClean="0"/>
              <a:t>Термометр для долгоносика</a:t>
            </a:r>
            <a:endParaRPr lang="ru-RU" sz="1600" b="1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89500" y="1330951"/>
            <a:ext cx="1654679" cy="171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80681" y="873457"/>
            <a:ext cx="3125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Фантастические животные</a:t>
            </a:r>
            <a:endParaRPr lang="ru-RU" sz="1600" b="1" dirty="0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7401" y="3485945"/>
            <a:ext cx="1726855" cy="187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349" y="1350698"/>
            <a:ext cx="1949607" cy="154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776914" y="3240281"/>
            <a:ext cx="1732870" cy="164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91549" y="3240281"/>
            <a:ext cx="1847414" cy="183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8708" y="5745707"/>
            <a:ext cx="8668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Объединять и разъединять системы, элементы, надсистемы, свойства и функции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5259993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649288" y="109538"/>
            <a:ext cx="4891703" cy="458787"/>
          </a:xfrm>
        </p:spPr>
        <p:txBody>
          <a:bodyPr>
            <a:normAutofit/>
          </a:bodyPr>
          <a:lstStyle/>
          <a:p>
            <a:r>
              <a:rPr lang="ru-RU" dirty="0" smtClean="0"/>
              <a:t>ОБЪЕДИНИТЬ - РАЗЪЕДИНИТЬ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32569" y="820995"/>
            <a:ext cx="360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Из картотеки П.Р. </a:t>
            </a:r>
            <a:r>
              <a:rPr lang="ru-RU" sz="1800" b="1" dirty="0" err="1" smtClean="0"/>
              <a:t>Амнуэля</a:t>
            </a:r>
            <a:endParaRPr lang="ru-RU" sz="1800" b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919" y="1257436"/>
            <a:ext cx="2545781" cy="494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4909" y="1257436"/>
            <a:ext cx="4565646" cy="494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7470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НАОБОРОТ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1184" y="732720"/>
            <a:ext cx="207038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643858"/>
              </p:ext>
            </p:extLst>
          </p:nvPr>
        </p:nvGraphicFramePr>
        <p:xfrm>
          <a:off x="395536" y="948744"/>
          <a:ext cx="6120680" cy="1706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0340"/>
                <a:gridCol w="3060340"/>
              </a:tblGrid>
              <a:tr h="0">
                <a:tc>
                  <a:txBody>
                    <a:bodyPr/>
                    <a:lstStyle/>
                    <a:p>
                      <a:pPr marL="179705" indent="-179705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Никогда не мойте руки,          </a:t>
                      </a:r>
                      <a:endParaRPr lang="ru-RU" sz="1100" dirty="0">
                        <a:effectLst/>
                      </a:endParaRPr>
                    </a:p>
                    <a:p>
                      <a:pPr marL="179705" indent="-179705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Уши, шею и лицо.</a:t>
                      </a:r>
                      <a:endParaRPr lang="ru-RU" sz="1100" dirty="0">
                        <a:effectLst/>
                      </a:endParaRPr>
                    </a:p>
                    <a:p>
                      <a:pPr marL="179705" indent="-179705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Это вредное занятие</a:t>
                      </a:r>
                      <a:endParaRPr lang="ru-RU" sz="1100" dirty="0">
                        <a:effectLst/>
                      </a:endParaRPr>
                    </a:p>
                    <a:p>
                      <a:pPr marL="179705" indent="-179705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приводит ни к чему.</a:t>
                      </a:r>
                      <a:endParaRPr lang="ru-RU" sz="1100" dirty="0">
                        <a:effectLst/>
                      </a:endParaRPr>
                    </a:p>
                    <a:p>
                      <a:pPr marL="179705" indent="-179705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Вновь испачкаются руки,</a:t>
                      </a:r>
                      <a:endParaRPr lang="ru-RU" sz="1100" dirty="0">
                        <a:effectLst/>
                      </a:endParaRPr>
                    </a:p>
                    <a:p>
                      <a:pPr marL="179705" indent="-179705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Уши, шея и лицо.</a:t>
                      </a:r>
                      <a:endParaRPr lang="ru-RU" sz="11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indent="-179705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Так зачем же тратить силы,</a:t>
                      </a:r>
                      <a:endParaRPr lang="ru-RU" sz="1100" dirty="0">
                        <a:effectLst/>
                      </a:endParaRPr>
                    </a:p>
                    <a:p>
                      <a:pPr marL="179705" indent="-179705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Время попусту терять.</a:t>
                      </a:r>
                      <a:endParaRPr lang="ru-RU" sz="1100" dirty="0">
                        <a:effectLst/>
                      </a:endParaRPr>
                    </a:p>
                    <a:p>
                      <a:pPr marL="179705" indent="-179705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Стричься тоже бесполезно,</a:t>
                      </a:r>
                      <a:endParaRPr lang="ru-RU" sz="1100" dirty="0">
                        <a:effectLst/>
                      </a:endParaRPr>
                    </a:p>
                    <a:p>
                      <a:pPr marL="179705" indent="-179705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Никому это не нужно - </a:t>
                      </a:r>
                      <a:endParaRPr lang="ru-RU" sz="1100" dirty="0">
                        <a:effectLst/>
                      </a:endParaRPr>
                    </a:p>
                    <a:p>
                      <a:pPr marL="179705" indent="-179705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 старости сама собою</a:t>
                      </a:r>
                      <a:endParaRPr lang="ru-RU" sz="1100" dirty="0">
                        <a:effectLst/>
                      </a:endParaRPr>
                    </a:p>
                    <a:p>
                      <a:pPr marL="179705" indent="-179705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Облысеет голова.</a:t>
                      </a:r>
                      <a:endParaRPr lang="ru-RU" sz="11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                       </a:t>
                      </a:r>
                      <a:r>
                        <a:rPr lang="ru-RU" sz="1600" dirty="0" smtClean="0">
                          <a:effectLst/>
                        </a:rPr>
                        <a:t>   </a:t>
                      </a:r>
                      <a:r>
                        <a:rPr lang="ru-RU" sz="1600" dirty="0">
                          <a:effectLst/>
                        </a:rPr>
                        <a:t>Г. Остер.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711" y="2984003"/>
            <a:ext cx="428625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4055" y="3111688"/>
            <a:ext cx="1986887" cy="198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615" y="5240740"/>
            <a:ext cx="368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Зонт-наоборот</a:t>
            </a:r>
            <a:endParaRPr lang="ru-RU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057062" y="5333073"/>
            <a:ext cx="3220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/>
              <a:t>Душ-наоборот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9266490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Template NEW">
  <a:themeElements>
    <a:clrScheme name="">
      <a:dk1>
        <a:srgbClr val="000000"/>
      </a:dk1>
      <a:lt1>
        <a:srgbClr val="FFFFFF"/>
      </a:lt1>
      <a:dk2>
        <a:srgbClr val="FFFFFF"/>
      </a:dk2>
      <a:lt2>
        <a:srgbClr val="76767C"/>
      </a:lt2>
      <a:accent1>
        <a:srgbClr val="9DB78B"/>
      </a:accent1>
      <a:accent2>
        <a:srgbClr val="5C6F6A"/>
      </a:accent2>
      <a:accent3>
        <a:srgbClr val="FFFFFF"/>
      </a:accent3>
      <a:accent4>
        <a:srgbClr val="000000"/>
      </a:accent4>
      <a:accent5>
        <a:srgbClr val="CCD8C4"/>
      </a:accent5>
      <a:accent6>
        <a:srgbClr val="53645F"/>
      </a:accent6>
      <a:hlink>
        <a:srgbClr val="496D77"/>
      </a:hlink>
      <a:folHlink>
        <a:srgbClr val="EFBC35"/>
      </a:folHlink>
    </a:clrScheme>
    <a:fontScheme name="PPT Template 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233363" marR="0" indent="-233363" algn="ctr" defTabSz="914400" rtl="0" eaLnBrk="1" fontAlgn="base" latinLnBrk="0" hangingPunct="1">
          <a:lnSpc>
            <a:spcPct val="100000"/>
          </a:lnSpc>
          <a:spcBef>
            <a:spcPct val="15000"/>
          </a:spcBef>
          <a:spcAft>
            <a:spcPct val="0"/>
          </a:spcAft>
          <a:buClr>
            <a:srgbClr val="993300"/>
          </a:buClr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233363" marR="0" indent="-233363" algn="ctr" defTabSz="914400" rtl="0" eaLnBrk="1" fontAlgn="base" latinLnBrk="0" hangingPunct="1">
          <a:lnSpc>
            <a:spcPct val="100000"/>
          </a:lnSpc>
          <a:spcBef>
            <a:spcPct val="15000"/>
          </a:spcBef>
          <a:spcAft>
            <a:spcPct val="0"/>
          </a:spcAft>
          <a:buClr>
            <a:srgbClr val="993300"/>
          </a:buClr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 Template 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C6600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B8AA"/>
        </a:accent5>
        <a:accent6>
          <a:srgbClr val="00005C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4D22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00005C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4D22"/>
        </a:accent1>
        <a:accent2>
          <a:srgbClr val="146068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11565E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6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94D22"/>
        </a:accent1>
        <a:accent2>
          <a:srgbClr val="146068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11565E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52534</TotalTime>
  <Words>608</Words>
  <Application>Microsoft Office PowerPoint</Application>
  <PresentationFormat>Экран (4:3)</PresentationFormat>
  <Paragraphs>148</Paragraphs>
  <Slides>27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PPT Template NEW</vt:lpstr>
      <vt:lpstr>Развитие Творческого Воображения (РТВ)</vt:lpstr>
      <vt:lpstr>Презентация PowerPoint</vt:lpstr>
      <vt:lpstr>Цель лекции</vt:lpstr>
      <vt:lpstr>ПРИЕМЫ ФАНТАЗИРОВАНИЯ</vt:lpstr>
      <vt:lpstr>УВЕЛИЧИТЬ - УМЕНЬШИТЬ</vt:lpstr>
      <vt:lpstr>УВЕЛИЧИТЬ - УМЕНЬШИТЬ</vt:lpstr>
      <vt:lpstr>ОБЪЕДИНИТЬ - РАЗЪЕДИНИТЬ</vt:lpstr>
      <vt:lpstr>ОБЪЕДИНИТЬ - РАЗЪЕДИНИТЬ</vt:lpstr>
      <vt:lpstr>НАОБОРОТ</vt:lpstr>
      <vt:lpstr>НАОБОРОТ</vt:lpstr>
      <vt:lpstr>НАОБОРОТ</vt:lpstr>
      <vt:lpstr>УСКОРИТЬ - ЗАМЕДЛИТЬ</vt:lpstr>
      <vt:lpstr>УСКОРИТЬ - ЗАМЕДЛИТЬ</vt:lpstr>
      <vt:lpstr>ДИНАМИКА - СТАТИКА</vt:lpstr>
      <vt:lpstr>ДИНАМИКА - СТАТИКА</vt:lpstr>
      <vt:lpstr>СМЕСТИТЬ ВО ВРЕМЕНИ ВПЕРЕД или НАЗАД</vt:lpstr>
      <vt:lpstr>ИЗМЕНИТЬ ЗАВИСИМОСТЬ «СВОЙСТВА – ВРЕМЯ»</vt:lpstr>
      <vt:lpstr>ОТДЕЛИТЬ ФУНКЦИЮ ОТ ОБЪЕКТА</vt:lpstr>
      <vt:lpstr>ВНЕСЕНИЕ - ВЫНЕСЕНИЕ</vt:lpstr>
      <vt:lpstr>ИЗМЕНИТЬ СВЯЗЬ МЕЖДУ ОБЪЕКТОМ И СРЕДОЙ</vt:lpstr>
      <vt:lpstr>ИЗМЕНИТЬ КОНСТАНТУ</vt:lpstr>
      <vt:lpstr>СДЕЛАТЬ УНИВЕРСАЛЬНЫМ</vt:lpstr>
      <vt:lpstr>ОГРАНИЧЕНИЕ ФУНКЦИЙ И СВОЙСТВ</vt:lpstr>
      <vt:lpstr>СДЕЛАТЬ ИСКУССТВЕННЫМ - ЕСТЕСТВЕННЫМ</vt:lpstr>
      <vt:lpstr>УНИВЕРСАЛЬНЫЕ ХАРАКТЕРИСТИКИ</vt:lpstr>
      <vt:lpstr>Презентация PowerPoint</vt:lpstr>
      <vt:lpstr>Презентация PowerPoint</vt:lpstr>
    </vt:vector>
  </TitlesOfParts>
  <Company>Алгоритм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инновацинно-технологического консалтинга «Алгоритм»</dc:title>
  <dc:creator>Герасимов О.М.</dc:creator>
  <cp:lastModifiedBy>User</cp:lastModifiedBy>
  <cp:revision>3834</cp:revision>
  <cp:lastPrinted>2018-04-20T14:12:46Z</cp:lastPrinted>
  <dcterms:created xsi:type="dcterms:W3CDTF">2006-01-09T16:17:19Z</dcterms:created>
  <dcterms:modified xsi:type="dcterms:W3CDTF">2019-12-22T12:28:40Z</dcterms:modified>
</cp:coreProperties>
</file>