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42"/>
  </p:notesMasterIdLst>
  <p:handoutMasterIdLst>
    <p:handoutMasterId r:id="rId43"/>
  </p:handoutMasterIdLst>
  <p:sldIdLst>
    <p:sldId id="4129" r:id="rId2"/>
    <p:sldId id="5225" r:id="rId3"/>
    <p:sldId id="3774" r:id="rId4"/>
    <p:sldId id="5378" r:id="rId5"/>
    <p:sldId id="5379" r:id="rId6"/>
    <p:sldId id="5380" r:id="rId7"/>
    <p:sldId id="4158" r:id="rId8"/>
    <p:sldId id="5376" r:id="rId9"/>
    <p:sldId id="5338" r:id="rId10"/>
    <p:sldId id="5360" r:id="rId11"/>
    <p:sldId id="5388" r:id="rId12"/>
    <p:sldId id="5361" r:id="rId13"/>
    <p:sldId id="5387" r:id="rId14"/>
    <p:sldId id="5389" r:id="rId15"/>
    <p:sldId id="5390" r:id="rId16"/>
    <p:sldId id="5391" r:id="rId17"/>
    <p:sldId id="5392" r:id="rId18"/>
    <p:sldId id="5393" r:id="rId19"/>
    <p:sldId id="5394" r:id="rId20"/>
    <p:sldId id="5395" r:id="rId21"/>
    <p:sldId id="5396" r:id="rId22"/>
    <p:sldId id="5397" r:id="rId23"/>
    <p:sldId id="5398" r:id="rId24"/>
    <p:sldId id="5399" r:id="rId25"/>
    <p:sldId id="5400" r:id="rId26"/>
    <p:sldId id="5401" r:id="rId27"/>
    <p:sldId id="5402" r:id="rId28"/>
    <p:sldId id="5403" r:id="rId29"/>
    <p:sldId id="5404" r:id="rId30"/>
    <p:sldId id="5405" r:id="rId31"/>
    <p:sldId id="5406" r:id="rId32"/>
    <p:sldId id="5407" r:id="rId33"/>
    <p:sldId id="5408" r:id="rId34"/>
    <p:sldId id="5409" r:id="rId35"/>
    <p:sldId id="5410" r:id="rId36"/>
    <p:sldId id="5411" r:id="rId37"/>
    <p:sldId id="5412" r:id="rId38"/>
    <p:sldId id="5413" r:id="rId39"/>
    <p:sldId id="5414" r:id="rId40"/>
    <p:sldId id="4117" r:id="rId41"/>
  </p:sldIdLst>
  <p:sldSz cx="9144000" cy="6858000" type="screen4x3"/>
  <p:notesSz cx="6797675" cy="9926638"/>
  <p:defaultTextStyle>
    <a:defPPr>
      <a:defRPr lang="en-GB"/>
    </a:defPPr>
    <a:lvl1pPr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15000"/>
      </a:spcBef>
      <a:spcAft>
        <a:spcPct val="0"/>
      </a:spcAft>
      <a:buClr>
        <a:srgbClr val="993300"/>
      </a:buClr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664">
          <p15:clr>
            <a:srgbClr val="A4A3A4"/>
          </p15:clr>
        </p15:guide>
        <p15:guide id="2" orient="horz" pos="527">
          <p15:clr>
            <a:srgbClr val="A4A3A4"/>
          </p15:clr>
        </p15:guide>
        <p15:guide id="3" orient="horz" pos="1617">
          <p15:clr>
            <a:srgbClr val="A4A3A4"/>
          </p15:clr>
        </p15:guide>
        <p15:guide id="4" orient="horz" pos="94">
          <p15:clr>
            <a:srgbClr val="A4A3A4"/>
          </p15:clr>
        </p15:guide>
        <p15:guide id="5" orient="horz" pos="4062">
          <p15:clr>
            <a:srgbClr val="A4A3A4"/>
          </p15:clr>
        </p15:guide>
        <p15:guide id="6" orient="horz" pos="1163">
          <p15:clr>
            <a:srgbClr val="A4A3A4"/>
          </p15:clr>
        </p15:guide>
        <p15:guide id="7" pos="5586">
          <p15:clr>
            <a:srgbClr val="A4A3A4"/>
          </p15:clr>
        </p15:guide>
        <p15:guide id="8" pos="225">
          <p15:clr>
            <a:srgbClr val="A4A3A4"/>
          </p15:clr>
        </p15:guide>
        <p15:guide id="9" pos="1237">
          <p15:clr>
            <a:srgbClr val="A4A3A4"/>
          </p15:clr>
        </p15:guide>
        <p15:guide id="10" pos="89">
          <p15:clr>
            <a:srgbClr val="A4A3A4"/>
          </p15:clr>
        </p15:guide>
        <p15:guide id="11" pos="5187">
          <p15:clr>
            <a:srgbClr val="A4A3A4"/>
          </p15:clr>
        </p15:guide>
        <p15:guide id="12" pos="39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B9FF"/>
    <a:srgbClr val="E3C9FF"/>
    <a:srgbClr val="DCBDFF"/>
    <a:srgbClr val="9900CC"/>
    <a:srgbClr val="97E4FF"/>
    <a:srgbClr val="DAEFC3"/>
    <a:srgbClr val="FFFFCC"/>
    <a:srgbClr val="0033CC"/>
    <a:srgbClr val="0283EE"/>
    <a:srgbClr val="FF33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97077" autoAdjust="0"/>
  </p:normalViewPr>
  <p:slideViewPr>
    <p:cSldViewPr snapToGrid="0">
      <p:cViewPr>
        <p:scale>
          <a:sx n="70" d="100"/>
          <a:sy n="70" d="100"/>
        </p:scale>
        <p:origin x="-1152" y="-132"/>
      </p:cViewPr>
      <p:guideLst>
        <p:guide orient="horz" pos="664"/>
        <p:guide orient="horz" pos="527"/>
        <p:guide orient="horz" pos="1617"/>
        <p:guide orient="horz" pos="94"/>
        <p:guide orient="horz" pos="4062"/>
        <p:guide orient="horz" pos="1163"/>
        <p:guide pos="5586"/>
        <p:guide pos="225"/>
        <p:guide pos="1237"/>
        <p:guide pos="89"/>
        <p:guide pos="5187"/>
        <p:guide pos="397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0.xml"/><Relationship Id="rId2" Type="http://schemas.openxmlformats.org/officeDocument/2006/relationships/slide" Target="slides/slide7.xml"/><Relationship Id="rId1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 algn="l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t" anchorCtr="0" compatLnSpc="1">
            <a:prstTxWarp prst="textNoShape">
              <a:avLst/>
            </a:prstTxWarp>
          </a:bodyPr>
          <a:lstStyle>
            <a:lvl1pPr algn="r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 algn="l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29" tIns="47414" rIns="94829" bIns="47414" numCol="1" anchor="b" anchorCtr="0" compatLnSpc="1">
            <a:prstTxWarp prst="textNoShape">
              <a:avLst/>
            </a:prstTxWarp>
          </a:bodyPr>
          <a:lstStyle>
            <a:lvl1pPr algn="r" defTabSz="946150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AA71BC6B-9E6E-4B5C-984A-CFDDAD3DA9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029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t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t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481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2950"/>
            <a:ext cx="4965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88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b" anchorCtr="0" compatLnSpc="1">
            <a:prstTxWarp prst="textNoShape">
              <a:avLst/>
            </a:prstTxWarp>
          </a:bodyPr>
          <a:lstStyle>
            <a:lvl1pPr algn="l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6630" tIns="48315" rIns="96630" bIns="48315" numCol="1" anchor="b" anchorCtr="0" compatLnSpc="1">
            <a:prstTxWarp prst="textNoShape">
              <a:avLst/>
            </a:prstTxWarp>
          </a:bodyPr>
          <a:lstStyle>
            <a:lvl1pPr algn="r" defTabSz="966788">
              <a:spcBef>
                <a:spcPct val="0"/>
              </a:spcBef>
              <a:buClrTx/>
              <a:defRPr>
                <a:latin typeface="Verdana" pitchFamily="34" charset="0"/>
              </a:defRPr>
            </a:lvl1pPr>
          </a:lstStyle>
          <a:p>
            <a:pPr>
              <a:defRPr/>
            </a:pPr>
            <a:fld id="{D10424F4-D513-429B-969A-B5A1E86A6A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449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65200"/>
            <a:fld id="{8E2CD4D3-9DD2-4C7F-A6CC-2FC51DC5FC0B}" type="slidenum">
              <a:rPr lang="en-GB" smtClean="0">
                <a:solidFill>
                  <a:srgbClr val="FFFFFF"/>
                </a:solidFill>
              </a:rPr>
              <a:pPr defTabSz="965200"/>
              <a:t>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491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9350" cy="3721100"/>
          </a:xfrm>
          <a:solidFill>
            <a:srgbClr val="FFFFFF"/>
          </a:solidFill>
          <a:ln/>
        </p:spPr>
      </p:sp>
      <p:sp>
        <p:nvSpPr>
          <p:cNvPr id="3491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463" y="4713288"/>
            <a:ext cx="4986337" cy="4471987"/>
          </a:xfrm>
          <a:noFill/>
        </p:spPr>
        <p:txBody>
          <a:bodyPr wrap="none" anchor="ctr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732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3E4F20-A23F-4302-8F19-EDE5AAB4820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6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21" tIns="48310" rIns="96621" bIns="48310" anchor="b"/>
          <a:lstStyle/>
          <a:p>
            <a:pPr algn="r" defTabSz="966788">
              <a:spcBef>
                <a:spcPct val="0"/>
              </a:spcBef>
              <a:buClrTx/>
            </a:pPr>
            <a:fld id="{C199F4FE-E9BC-4122-9F5E-F97EFA08FAC4}" type="slidenum">
              <a:rPr lang="en-GB">
                <a:solidFill>
                  <a:srgbClr val="000000"/>
                </a:solidFill>
                <a:latin typeface="Verdana" pitchFamily="34" charset="0"/>
              </a:rPr>
              <a:pPr algn="r" defTabSz="966788">
                <a:spcBef>
                  <a:spcPct val="0"/>
                </a:spcBef>
                <a:buClrTx/>
              </a:pPr>
              <a:t>7</a:t>
            </a:fld>
            <a:endParaRPr lang="en-GB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5123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2687"/>
          </a:xfrm>
          <a:ln/>
        </p:spPr>
      </p:sp>
      <p:sp>
        <p:nvSpPr>
          <p:cNvPr id="35123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</p:spPr>
        <p:txBody>
          <a:bodyPr lIns="96621" tIns="48310" rIns="96621" bIns="48310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813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2950"/>
            <a:ext cx="4962525" cy="37226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C1FF5-6F08-4EA9-8225-7639F928DE0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47F0BA0-38AA-43A0-8FAF-0CF4327E576D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54067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2950"/>
            <a:ext cx="4962525" cy="3722688"/>
          </a:xfrm>
          <a:ln/>
        </p:spPr>
      </p:sp>
      <p:sp>
        <p:nvSpPr>
          <p:cNvPr id="54067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540677" name="Номер слайда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30" tIns="48315" rIns="96630" bIns="48315" anchor="b"/>
          <a:lstStyle/>
          <a:p>
            <a:pPr algn="r" defTabSz="949325">
              <a:spcBef>
                <a:spcPct val="0"/>
              </a:spcBef>
              <a:buClrTx/>
            </a:pPr>
            <a:fld id="{3FE60BC6-6865-4192-8F9B-D96F2DAF6199}" type="slidenum">
              <a:rPr lang="en-GB">
                <a:latin typeface="Verdana" pitchFamily="34" charset="0"/>
              </a:rPr>
              <a:pPr algn="r" defTabSz="949325">
                <a:spcBef>
                  <a:spcPct val="0"/>
                </a:spcBef>
                <a:buClrTx/>
              </a:pPr>
              <a:t>40</a:t>
            </a:fld>
            <a:endParaRPr lang="en-GB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628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64313" y="109538"/>
            <a:ext cx="2068512" cy="29749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5600" y="109538"/>
            <a:ext cx="6056313" cy="29749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5600" y="898525"/>
            <a:ext cx="8270875" cy="2185988"/>
          </a:xfrm>
        </p:spPr>
        <p:txBody>
          <a:bodyPr/>
          <a:lstStyle/>
          <a:p>
            <a:pPr lvl="0"/>
            <a:endParaRPr lang="ru-RU" noProof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endParaRPr lang="ru-RU" noProof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200" y="3813175"/>
            <a:ext cx="7415213" cy="13890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0" y="898525"/>
            <a:ext cx="4059238" cy="218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67238" y="898525"/>
            <a:ext cx="4059237" cy="2185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898525"/>
            <a:ext cx="8270875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180000" rIns="108000" bIns="180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49288" y="109538"/>
            <a:ext cx="7983537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137160" tIns="91440" rIns="91440" bIns="9144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30" name="Rectangle 70"/>
          <p:cNvSpPr>
            <a:spLocks noChangeArrowheads="1"/>
          </p:cNvSpPr>
          <p:nvPr/>
        </p:nvSpPr>
        <p:spPr bwMode="auto">
          <a:xfrm>
            <a:off x="0" y="6651238"/>
            <a:ext cx="9144000" cy="276999"/>
          </a:xfrm>
          <a:prstGeom prst="rect">
            <a:avLst/>
          </a:prstGeom>
          <a:solidFill>
            <a:srgbClr val="005298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© </a:t>
            </a:r>
            <a:r>
              <a:rPr lang="ru-RU" b="1" dirty="0" smtClean="0">
                <a:solidFill>
                  <a:schemeClr val="bg1"/>
                </a:solidFill>
              </a:rPr>
              <a:t>Рубина Н.В.,  2019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32" name="Text Box 18"/>
          <p:cNvSpPr txBox="1">
            <a:spLocks noChangeArrowheads="1"/>
          </p:cNvSpPr>
          <p:nvPr/>
        </p:nvSpPr>
        <p:spPr bwMode="auto">
          <a:xfrm>
            <a:off x="8915400" y="6697663"/>
            <a:ext cx="155575" cy="174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15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fld id="{5BF79744-612B-4117-AB13-027BD2D53E64}" type="slidenum">
              <a:rPr lang="en-GB" sz="1000" smtClean="0">
                <a:solidFill>
                  <a:schemeClr val="bg1"/>
                </a:solidFill>
              </a:rPr>
              <a:pPr algn="l" eaLnBrk="1" hangingPunct="1">
                <a:lnSpc>
                  <a:spcPct val="115000"/>
                </a:lnSpc>
                <a:spcBef>
                  <a:spcPct val="20000"/>
                </a:spcBef>
                <a:buClr>
                  <a:schemeClr val="accent1"/>
                </a:buClr>
                <a:buFont typeface="Arial" charset="0"/>
                <a:buNone/>
                <a:defRPr/>
              </a:pPr>
              <a:t>‹#›</a:t>
            </a:fld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 userDrawn="1"/>
        </p:nvSpPr>
        <p:spPr bwMode="auto">
          <a:xfrm>
            <a:off x="0" y="12012"/>
            <a:ext cx="9144000" cy="577516"/>
          </a:xfrm>
          <a:prstGeom prst="rect">
            <a:avLst/>
          </a:prstGeom>
          <a:gradFill>
            <a:gsLst>
              <a:gs pos="59000">
                <a:srgbClr val="0070C0"/>
              </a:gs>
              <a:gs pos="84000">
                <a:srgbClr val="00B0F0"/>
              </a:gs>
            </a:gsLst>
            <a:lin ang="4800000" scaled="0"/>
          </a:gra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33363" marR="0" indent="-233363" algn="ctr" defTabSz="914400" rtl="0" eaLnBrk="1" fontAlgn="base" latinLnBrk="0" hangingPunct="1">
              <a:lnSpc>
                <a:spcPct val="100000"/>
              </a:lnSpc>
              <a:spcBef>
                <a:spcPct val="15000"/>
              </a:spcBef>
              <a:spcAft>
                <a:spcPct val="0"/>
              </a:spcAft>
              <a:buClr>
                <a:srgbClr val="993300"/>
              </a:buClr>
              <a:buSzTx/>
              <a:buFontTx/>
              <a:buNone/>
              <a:tabLst/>
            </a:pPr>
            <a:endParaRPr kumimoji="0" lang="ru-RU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77973"/>
            <a:ext cx="649288" cy="3689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charset="0"/>
        </a:defRPr>
      </a:lvl9pPr>
    </p:titleStyle>
    <p:bodyStyle>
      <a:lvl1pPr marL="233363" indent="-233363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Font typeface="Wingdings 3"/>
        <a:buChar char="}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573088" indent="-225425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SzPct val="120000"/>
        <a:buChar char="•"/>
        <a:defRPr sz="1600" b="1">
          <a:solidFill>
            <a:schemeClr val="tx1"/>
          </a:solidFill>
          <a:latin typeface="+mn-lt"/>
        </a:defRPr>
      </a:lvl2pPr>
      <a:lvl3pPr marL="915988" indent="-228600" algn="l" rtl="0" eaLnBrk="0" fontAlgn="base" hangingPunct="0">
        <a:lnSpc>
          <a:spcPct val="115000"/>
        </a:lnSpc>
        <a:spcBef>
          <a:spcPct val="30000"/>
        </a:spcBef>
        <a:spcAft>
          <a:spcPct val="30000"/>
        </a:spcAft>
        <a:buClr>
          <a:schemeClr val="hlink"/>
        </a:buClr>
        <a:buChar char="•"/>
        <a:defRPr sz="1600" b="1">
          <a:solidFill>
            <a:schemeClr val="tx1"/>
          </a:solidFill>
          <a:latin typeface="+mn-lt"/>
        </a:defRPr>
      </a:lvl3pPr>
      <a:lvl4pPr marL="1201738" indent="-17145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rgbClr val="993300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1430338" indent="-114300" algn="l" rtl="0" eaLnBrk="0" fontAlgn="base" hangingPunct="0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5pPr>
      <a:lvl6pPr marL="18875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6pPr>
      <a:lvl7pPr marL="23447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7pPr>
      <a:lvl8pPr marL="28019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8pPr>
      <a:lvl9pPr marL="3259138" indent="-114300" algn="l" rtl="0" fontAlgn="base">
        <a:lnSpc>
          <a:spcPct val="115000"/>
        </a:lnSpc>
        <a:spcBef>
          <a:spcPct val="20000"/>
        </a:spcBef>
        <a:spcAft>
          <a:spcPct val="0"/>
        </a:spcAft>
        <a:buClr>
          <a:schemeClr val="accent1"/>
        </a:buClr>
        <a:buChar char="o"/>
        <a:defRPr sz="1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hyperlink" Target="http://triz-summit.ru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"/>
          <p:cNvSpPr txBox="1">
            <a:spLocks noChangeArrowheads="1"/>
          </p:cNvSpPr>
          <p:nvPr/>
        </p:nvSpPr>
        <p:spPr bwMode="auto">
          <a:xfrm>
            <a:off x="169861" y="5895687"/>
            <a:ext cx="3850993" cy="292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99"/>
                </a:solidFill>
              </a:rPr>
              <a:t>Москва, 27</a:t>
            </a:r>
            <a:r>
              <a:rPr lang="en-US" sz="2000" dirty="0" smtClean="0">
                <a:solidFill>
                  <a:srgbClr val="000099"/>
                </a:solidFill>
              </a:rPr>
              <a:t> </a:t>
            </a:r>
            <a:r>
              <a:rPr lang="ru-RU" sz="2000" dirty="0" smtClean="0">
                <a:solidFill>
                  <a:srgbClr val="000099"/>
                </a:solidFill>
              </a:rPr>
              <a:t>декабря 2019 </a:t>
            </a:r>
            <a:r>
              <a:rPr lang="ru-RU" sz="2000" dirty="0">
                <a:solidFill>
                  <a:srgbClr val="000099"/>
                </a:solidFill>
              </a:rPr>
              <a:t>года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>
          <a:xfrm>
            <a:off x="332692" y="2496793"/>
            <a:ext cx="8704262" cy="1354217"/>
          </a:xfrm>
        </p:spPr>
        <p:txBody>
          <a:bodyPr/>
          <a:lstStyle/>
          <a:p>
            <a:pPr algn="ctr" eaLnBrk="1" hangingPunct="1">
              <a:lnSpc>
                <a:spcPct val="9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smtClean="0">
                <a:solidFill>
                  <a:srgbClr val="000099"/>
                </a:solidFill>
              </a:rPr>
              <a:t>Развитие Творческого Воображения (РТВ)</a:t>
            </a:r>
            <a:endParaRPr lang="ru-RU" sz="4000" dirty="0">
              <a:solidFill>
                <a:srgbClr val="0000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05" y="725365"/>
            <a:ext cx="2480075" cy="14082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850137" y="6188075"/>
            <a:ext cx="21868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hlinkClick r:id="rId4"/>
              </a:rPr>
              <a:t>http://triz-summit.ru</a:t>
            </a:r>
            <a:r>
              <a:rPr lang="ru-RU" sz="1600" b="1" dirty="0"/>
              <a:t> 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xmlns="" id="{7FF38450-F32C-46FC-8320-308F3FE63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67" y="4143398"/>
            <a:ext cx="7450665" cy="877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0" tIns="0" rIns="0" bIns="0" anchor="b">
            <a:spAutoFit/>
          </a:bodyPr>
          <a:lstStyle/>
          <a:p>
            <a:pPr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000" dirty="0">
              <a:solidFill>
                <a:srgbClr val="000099"/>
              </a:solidFill>
            </a:endParaRPr>
          </a:p>
          <a:p>
            <a:pPr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2000" dirty="0">
              <a:solidFill>
                <a:srgbClr val="000099"/>
              </a:solidFill>
            </a:endParaRPr>
          </a:p>
          <a:p>
            <a:pPr algn="r" defTabSz="457200">
              <a:lnSpc>
                <a:spcPct val="95000"/>
              </a:lnSpc>
              <a:spcBef>
                <a:spcPct val="0"/>
              </a:spcBef>
              <a:buClrTx/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dirty="0" smtClean="0">
                <a:solidFill>
                  <a:srgbClr val="000099"/>
                </a:solidFill>
              </a:rPr>
              <a:t>Рубина Наталия Викторовна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705" y="625157"/>
            <a:ext cx="1669679" cy="1682078"/>
          </a:xfrm>
          <a:prstGeom prst="rect">
            <a:avLst/>
          </a:prstGeom>
        </p:spPr>
      </p:pic>
    </p:spTree>
  </p:cSld>
  <p:clrMapOvr>
    <a:masterClrMapping/>
  </p:clrMapOvr>
  <p:transition spd="slow" advTm="11264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ПРИЕМЫ ФАНТАЗИРОВАНИЯ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9307" y="529302"/>
            <a:ext cx="8693623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А - увеличить, уменьшить</a:t>
            </a:r>
            <a:r>
              <a:rPr lang="ru-RU" sz="2000" dirty="0" smtClean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Б - объединить, разъединить</a:t>
            </a:r>
            <a:r>
              <a:rPr lang="ru-RU" sz="2000" dirty="0" smtClean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В - "наоборот" /т.е. заменить данное свойство "анти-свойством</a:t>
            </a:r>
            <a:r>
              <a:rPr lang="ru-RU" sz="2000" dirty="0" smtClean="0"/>
              <a:t>"/.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Г - ускорить, замедлить</a:t>
            </a:r>
            <a:r>
              <a:rPr lang="ru-RU" sz="2000" dirty="0" smtClean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Д - сместить во времени вперед, сместить во времени назад</a:t>
            </a:r>
            <a:r>
              <a:rPr lang="ru-RU" sz="2000" dirty="0" smtClean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Е - изменить зависимость "свойства" - "время" или "структура - время</a:t>
            </a:r>
            <a:r>
              <a:rPr lang="ru-RU" sz="2000" dirty="0" smtClean="0"/>
              <a:t>".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Ж - отделить функцию от объекта</a:t>
            </a:r>
            <a:r>
              <a:rPr lang="ru-RU" sz="2000" dirty="0" smtClean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З - изменить связь между объектами и средой /включая замену среды</a:t>
            </a:r>
            <a:r>
              <a:rPr lang="ru-RU" sz="2000" dirty="0" smtClean="0"/>
              <a:t>/.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И - изменить количественный показатель /константу/.  </a:t>
            </a:r>
            <a:r>
              <a:rPr lang="ru-RU" sz="2000" dirty="0" smtClean="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425470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>
            <a:spLocks noGrp="1"/>
          </p:cNvSpPr>
          <p:nvPr>
            <p:ph type="title"/>
          </p:nvPr>
        </p:nvSpPr>
        <p:spPr>
          <a:xfrm>
            <a:off x="649288" y="109538"/>
            <a:ext cx="7983537" cy="458787"/>
          </a:xfrm>
        </p:spPr>
        <p:txBody>
          <a:bodyPr>
            <a:noAutofit/>
          </a:bodyPr>
          <a:lstStyle/>
          <a:p>
            <a:r>
              <a:rPr lang="ru-RU" sz="2400" dirty="0" smtClean="0"/>
              <a:t>УНИВЕРСАЛЬНЫЕ ХАРАКТЕРИСТИКИ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72955" y="955343"/>
            <a:ext cx="6223379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AutoNum type="arabicPeriod"/>
            </a:pPr>
            <a:r>
              <a:rPr lang="ru-RU" sz="2000" dirty="0" smtClean="0"/>
              <a:t>Вещество, физическое состояние</a:t>
            </a:r>
          </a:p>
          <a:p>
            <a:pPr marL="228600" indent="-228600" algn="just">
              <a:buAutoNum type="arabicPeriod"/>
            </a:pPr>
            <a:r>
              <a:rPr lang="ru-RU" sz="2000" dirty="0" smtClean="0"/>
              <a:t>Микроструктура</a:t>
            </a:r>
          </a:p>
          <a:p>
            <a:pPr marL="228600" indent="-228600" algn="just">
              <a:buAutoNum type="arabicPeriod"/>
            </a:pPr>
            <a:r>
              <a:rPr lang="ru-RU" sz="2000" dirty="0" smtClean="0"/>
              <a:t>Объект</a:t>
            </a:r>
          </a:p>
          <a:p>
            <a:pPr marL="228600" indent="-228600" algn="just">
              <a:buAutoNum type="arabicPeriod"/>
            </a:pPr>
            <a:r>
              <a:rPr lang="ru-RU" sz="2000" dirty="0" smtClean="0"/>
              <a:t>Надсистема</a:t>
            </a:r>
          </a:p>
          <a:p>
            <a:pPr marL="228600" indent="-228600" algn="just">
              <a:buAutoNum type="arabicPeriod"/>
            </a:pPr>
            <a:r>
              <a:rPr lang="ru-RU" sz="2000" dirty="0" smtClean="0"/>
              <a:t>Направление развития</a:t>
            </a:r>
          </a:p>
          <a:p>
            <a:pPr marL="228600" indent="-228600" algn="just">
              <a:buAutoNum type="arabicPeriod"/>
            </a:pPr>
            <a:r>
              <a:rPr lang="ru-RU" sz="2000" dirty="0" smtClean="0"/>
              <a:t>Воспроизведение</a:t>
            </a:r>
          </a:p>
          <a:p>
            <a:pPr marL="228600" indent="-228600" algn="just">
              <a:buAutoNum type="arabicPeriod"/>
            </a:pPr>
            <a:r>
              <a:rPr lang="ru-RU" sz="2000" dirty="0" smtClean="0"/>
              <a:t>Энергопитание</a:t>
            </a:r>
          </a:p>
          <a:p>
            <a:pPr marL="228600" indent="-228600" algn="just">
              <a:buAutoNum type="arabicPeriod"/>
            </a:pPr>
            <a:r>
              <a:rPr lang="ru-RU" sz="2000" dirty="0" smtClean="0"/>
              <a:t>Способ передвижения</a:t>
            </a:r>
          </a:p>
          <a:p>
            <a:pPr marL="228600" indent="-228600" algn="just">
              <a:buAutoNum type="arabicPeriod"/>
            </a:pPr>
            <a:r>
              <a:rPr lang="ru-RU" sz="2000" dirty="0" smtClean="0"/>
              <a:t>Сфера распространения</a:t>
            </a:r>
          </a:p>
          <a:p>
            <a:pPr marL="228600" indent="-228600" algn="just">
              <a:buAutoNum type="arabicPeriod"/>
            </a:pPr>
            <a:r>
              <a:rPr lang="ru-RU" sz="2000" dirty="0" smtClean="0"/>
              <a:t>Уровень организации, управления</a:t>
            </a:r>
          </a:p>
          <a:p>
            <a:pPr marL="228600" indent="-228600" algn="just">
              <a:buAutoNum type="arabicPeriod"/>
            </a:pPr>
            <a:r>
              <a:rPr lang="ru-RU" sz="2000" dirty="0" smtClean="0"/>
              <a:t>Цель, назначение, смысл существования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86808302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ПРИЕМЫ ФАНТАЗИРОВАНИЯ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0210" y="816637"/>
            <a:ext cx="8270875" cy="368750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/>
              <a:t>Продумывать применение приема до получения нового качества (дерево размером с планету)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24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/>
              <a:t>Применять приемы к различным характеристикам объекта («улыбка без кота»)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ru-RU" sz="24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/>
              <a:t>Для развития сюжета использовать идеи, доведенные до конфликта (до противоречия и его обострения)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168531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4312" y="52700"/>
            <a:ext cx="7983537" cy="572464"/>
          </a:xfrm>
        </p:spPr>
        <p:txBody>
          <a:bodyPr/>
          <a:lstStyle/>
          <a:p>
            <a:r>
              <a:rPr lang="ru-RU" sz="2800" dirty="0" smtClean="0"/>
              <a:t>ФАНТОГРАММА</a:t>
            </a:r>
            <a:endParaRPr lang="ru-RU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91" y="666509"/>
            <a:ext cx="8974373" cy="5679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652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2711707"/>
              </p:ext>
            </p:extLst>
          </p:nvPr>
        </p:nvGraphicFramePr>
        <p:xfrm>
          <a:off x="179513" y="1124746"/>
          <a:ext cx="8640958" cy="5400597"/>
        </p:xfrm>
        <a:graphic>
          <a:graphicData uri="http://schemas.openxmlformats.org/drawingml/2006/table">
            <a:tbl>
              <a:tblPr/>
              <a:tblGrid>
                <a:gridCol w="1400742"/>
                <a:gridCol w="1119537"/>
                <a:gridCol w="1224136"/>
                <a:gridCol w="1152128"/>
                <a:gridCol w="1224136"/>
                <a:gridCol w="1224136"/>
                <a:gridCol w="1296143"/>
              </a:tblGrid>
              <a:tr h="4762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Универсальные показатели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А. Увеличить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уменьшить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Б. Объединить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разъединить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В. Наоборот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Г. Переместить во времени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Д. Оживление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Е. Ускорить замедлить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1. Подсистемы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2. Объект.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9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3. Воспроизведение.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/>
                          <a:ea typeface="Times New Roman"/>
                        </a:rPr>
                        <a:t>4. Надсистемы.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Times New Roman"/>
                        </a:rPr>
                        <a:t>5. Энергопитание.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43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6. Способ 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передвижения.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1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/>
                          <a:ea typeface="Times New Roman"/>
                        </a:rPr>
                        <a:t>7. Сфера распространения.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37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/>
                          <a:ea typeface="Times New Roman"/>
                        </a:rPr>
                        <a:t>8. Цель, назначение (смысл существования)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Фантастические растения</a:t>
            </a:r>
            <a:endParaRPr lang="ru-RU" dirty="0"/>
          </a:p>
        </p:txBody>
      </p:sp>
      <p:pic>
        <p:nvPicPr>
          <p:cNvPr id="1026" name="Picture 2" descr="C:\Наташа\NATALY\3-Уроки-фантазеров\3-год-обучения\4-фантограмма\16-Фантограмма\Фант-растение.files\image0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2782261"/>
            <a:ext cx="864096" cy="57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Наташа\NATALY\3-Уроки-фантазеров\3-год-обучения\4-фантограмма\16-Фантограмма\Фант-растение.files\image0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1628800"/>
            <a:ext cx="504056" cy="42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Наташа\NATALY\3-Уроки-фантазеров\3-год-обучения\4-фантограмма\16-Фантограмма\Фант-растение.files\image00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4005064"/>
            <a:ext cx="786607" cy="522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Наташа\NATALY\3-Уроки-фантазеров\3-год-обучения\4-фантограмма\16-Фантограмма\Фант-растение.files\image010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6312" y="1628800"/>
            <a:ext cx="632419" cy="42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Наташа\NATALY\3-Уроки-фантазеров\3-год-обучения\4-фантограмма\16-Фантограмма\Фант-растение.files\image012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1628800"/>
            <a:ext cx="858615" cy="57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Наташа\NATALY\3-Уроки-фантазеров\3-год-обучения\4-фантограмма\16-Фантограмма\Фант-растение.files\image01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5429395"/>
            <a:ext cx="565944" cy="37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Наташа\NATALY\3-Уроки-фантазеров\3-год-обучения\4-фантограмма\16-Фантограмма\Фант-растение.files\image015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6897" y="5949280"/>
            <a:ext cx="787271" cy="5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Наташа\NATALY\3-Уроки-фантазеров\3-год-обучения\4-фантограмма\16-Фантограмма\Фант-растение.files\image017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2249555"/>
            <a:ext cx="343584" cy="45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Наташа\NATALY\3-Уроки-фантазеров\3-год-обучения\4-фантограмма\16-Фантограмма\Фант-растение.files\image021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3428440"/>
            <a:ext cx="771029" cy="57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Наташа\NATALY\3-Уроки-фантазеров\3-год-обучения\4-фантограмма\16-Фантограмма\Фант-растение.files\image023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497" y="1602039"/>
            <a:ext cx="787271" cy="52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Наташа\NATALY\3-Уроки-фантазеров\3-год-обучения\4-фантограмма\16-Фантограмма\Фант-растение.files\image025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3356992"/>
            <a:ext cx="1150510" cy="55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Наташа\NATALY\3-Уроки-фантазеров\3-год-обучения\4-фантограмма\16-Фантограмма\Фант-растение.files\image027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2837463"/>
            <a:ext cx="710992" cy="51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Наташа\NATALY\3-Уроки-фантазеров\3-год-обучения\4-фантограмма\16-Фантограмма\Фант-растение.files\image029.jp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228533" y="5415994"/>
            <a:ext cx="471259" cy="38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4653136"/>
            <a:ext cx="7493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9202" y="2249555"/>
            <a:ext cx="513243" cy="41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1137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Вельвичия удивительная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662" y="736498"/>
            <a:ext cx="696779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069" y="5930738"/>
            <a:ext cx="8845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 – 3 / </a:t>
            </a:r>
            <a:r>
              <a:rPr lang="ru-RU" sz="1600" dirty="0" smtClean="0"/>
              <a:t>листья, возраст которых такой же, как у самого растения и достигает 2 000 лет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79111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Вельвичия удивительная</a:t>
            </a:r>
            <a:endParaRPr lang="ru-RU" dirty="0"/>
          </a:p>
        </p:txBody>
      </p:sp>
      <p:pic>
        <p:nvPicPr>
          <p:cNvPr id="2052" name="Picture 4" descr="C:\Наташа\NATALY\3-Уроки-фантазеров\3-год-обучения\4-фантограмма\16-Фантограмма\Фант-растение.files\image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692" y="865249"/>
            <a:ext cx="4104456" cy="300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9534" y="1083209"/>
            <a:ext cx="410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Вельвичия удивительная (</a:t>
            </a:r>
            <a:r>
              <a:rPr lang="ru-RU" sz="1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Welwitschia</a:t>
            </a:r>
            <a:r>
              <a:rPr lang="ru-RU" sz="1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mirabilis</a:t>
            </a:r>
            <a:r>
              <a:rPr lang="ru-RU" sz="1800" b="1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).</a:t>
            </a:r>
            <a:r>
              <a:rPr lang="ru-RU" sz="1800" b="1" dirty="0">
                <a:solidFill>
                  <a:srgbClr val="46464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rgbClr val="46464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Это пустынное дерево-карлик может доживать до 2000 лет. Ствол растения короткий и </a:t>
            </a:r>
            <a:r>
              <a:rPr lang="ru-RU" sz="1800" dirty="0" err="1">
                <a:solidFill>
                  <a:srgbClr val="46464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пенькообразный</a:t>
            </a:r>
            <a:r>
              <a:rPr lang="ru-RU" sz="1800" dirty="0">
                <a:solidFill>
                  <a:srgbClr val="46464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из него в две стороны отходит пара листьев. По мере роста они разрываются на продольные ленты, а их кончики отсыхают. Возраст этих гигантских листьев равен возрасту самого дерева. Несмотря на </a:t>
            </a:r>
            <a:r>
              <a:rPr lang="ru-RU" sz="1800" dirty="0" smtClean="0">
                <a:solidFill>
                  <a:srgbClr val="46464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отмирание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714" y="3944210"/>
            <a:ext cx="8588526" cy="1795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solidFill>
                  <a:srgbClr val="46464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кончиков, листья от основания постоянно растут со скоростью 8-15 см в год. Иногда длина листьев может достигать 8 метров, а их ширина - 1,8 метра.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800" dirty="0" smtClean="0">
                <a:solidFill>
                  <a:srgbClr val="464646"/>
                </a:solidFill>
                <a:latin typeface="Times New Roman"/>
                <a:ea typeface="MS Mincho"/>
              </a:rPr>
              <a:t>Растет Вельвичия на юге Анголы, в каменистой пустыне. Обычно растение можно встретить не более чем в ста километрах от берега - ему жизненно нужны туманы, которые дают влагу. Само растение крайне аскетично, закрученные тюрбаном листья помогают драгоценной воде попасть к корням.</a:t>
            </a:r>
            <a:endParaRPr lang="ru-RU" sz="1800" dirty="0">
              <a:solidFill>
                <a:prstClr val="black"/>
              </a:solidFill>
              <a:latin typeface="Times New Roman"/>
              <a:ea typeface="MS Mincho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534" y="5879616"/>
            <a:ext cx="8940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 smtClean="0"/>
              <a:t>Г – 3 / </a:t>
            </a:r>
            <a:r>
              <a:rPr lang="ru-RU" sz="1600" dirty="0" smtClean="0"/>
              <a:t>листья, возраст которых такой же, как у самого растения и достигает 2 000 лет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638402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Раффлезия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471" y="709202"/>
            <a:ext cx="612487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044312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Б-1 / растение без корней, ствола и листьев.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957044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Раффлезия</a:t>
            </a:r>
            <a:endParaRPr lang="ru-RU" dirty="0"/>
          </a:p>
        </p:txBody>
      </p:sp>
      <p:pic>
        <p:nvPicPr>
          <p:cNvPr id="3074" name="Picture 2" descr="C:\Наташа\NATALY\3-Уроки-фантазеров\3-год-обучения\4-фантограмма\16-Фантограмма\Фант-растение.files\image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236" y="835106"/>
            <a:ext cx="3403368" cy="283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45080" y="808815"/>
            <a:ext cx="5184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/>
              <a:t>Раффлезия (</a:t>
            </a:r>
            <a:r>
              <a:rPr lang="ru-RU" sz="1800" b="1" dirty="0" err="1"/>
              <a:t>Rafflesia</a:t>
            </a:r>
            <a:r>
              <a:rPr lang="ru-RU" sz="1800" b="1" dirty="0"/>
              <a:t>). </a:t>
            </a:r>
            <a:r>
              <a:rPr lang="ru-RU" sz="1800" dirty="0"/>
              <a:t>Это род удивительных растений, которые не образуют ни корней, ни стеблей, ни листьев, произрастает на островах Юго-Восточной Азии (Ява, Суматра и др.). Раффлезия живет, паразитируя в тканях других растений, обычно в роли "хозяина" выступают лианы. Это растение выделяется внушительными размерами цветка, чей диаметр может превышать 1 метр, а масса - более 10 кг.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1763" y="3772763"/>
            <a:ext cx="8568952" cy="1795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/>
              <a:t>Скопления таких цветков напоминают что-то инопланетное. Только вот аромат у них не порадует эстета - цветы обладают запахом схожим с тухлым мясом. </a:t>
            </a:r>
            <a:r>
              <a:rPr lang="ru-RU" sz="1800" dirty="0" smtClean="0">
                <a:solidFill>
                  <a:prstClr val="black"/>
                </a:solidFill>
              </a:rPr>
              <a:t>Неудивительно</a:t>
            </a:r>
            <a:r>
              <a:rPr lang="ru-RU" sz="1800" dirty="0">
                <a:solidFill>
                  <a:prstClr val="black"/>
                </a:solidFill>
              </a:rPr>
              <a:t>, что такой аромат притягивает мух, которые и становятся основным опылителям цветка. Да и цветовая гамма растения сильно напоминает кусок мяса, со свойственными ему прожилками и </a:t>
            </a:r>
            <a:r>
              <a:rPr lang="ru-RU" sz="1800" dirty="0" smtClean="0">
                <a:solidFill>
                  <a:prstClr val="black"/>
                </a:solidFill>
              </a:rPr>
              <a:t>хрящами.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5616" y="6044312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Б-1 / растение без корней, ствола и листьев.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082587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Непентес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35" y="750145"/>
            <a:ext cx="7919921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2712" y="606457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 smtClean="0"/>
              <a:t>В – 5 </a:t>
            </a:r>
            <a:r>
              <a:rPr lang="ru-RU" dirty="0" smtClean="0"/>
              <a:t>/ </a:t>
            </a:r>
            <a:r>
              <a:rPr lang="ru-RU" sz="1600" dirty="0" smtClean="0"/>
              <a:t>растения, которые питаются животными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32694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65760" y="2085592"/>
            <a:ext cx="27164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Преподаватель-методист по ТРИЗ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ТРИЗ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 «Кубок ТРИЗ Саммита» 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программ, методических материалов для педагогов и учебных материалов для детей по курсам ТРИЗ </a:t>
            </a:r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5760" y="1082872"/>
            <a:ext cx="2816093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dirty="0" smtClean="0"/>
              <a:t>Преподаватель</a:t>
            </a:r>
          </a:p>
          <a:p>
            <a:pPr algn="l"/>
            <a:r>
              <a:rPr lang="ru-RU" sz="1600" b="1" dirty="0" smtClean="0"/>
              <a:t>Рубина Наталия Викторовна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32" y="1329783"/>
            <a:ext cx="1111908" cy="16421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2482" y="2098600"/>
            <a:ext cx="271645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Кассу </a:t>
            </a:r>
            <a:r>
              <a:rPr lang="ru-RU" sz="1600" dirty="0"/>
              <a:t>Р.;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Кулаков А.В.;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Прокопенко </a:t>
            </a:r>
            <a:r>
              <a:rPr lang="ru-RU" sz="1600" dirty="0"/>
              <a:t>М.Н.;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Сидоренко М.Ю.;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Харитонов А.С.;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600" dirty="0"/>
              <a:t>Щедрин Н.А.</a:t>
            </a:r>
          </a:p>
          <a:p>
            <a:pPr marL="285750" indent="-285750" algn="l" fontAlgn="auto">
              <a:spcBef>
                <a:spcPts val="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2847" y="1160506"/>
            <a:ext cx="2816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dirty="0" smtClean="0"/>
              <a:t>Участники семинара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67257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Непентес</a:t>
            </a:r>
            <a:endParaRPr lang="ru-RU" dirty="0"/>
          </a:p>
        </p:txBody>
      </p:sp>
      <p:pic>
        <p:nvPicPr>
          <p:cNvPr id="4098" name="Picture 2" descr="C:\Наташа\NATALY\3-Уроки-фантазеров\3-год-обучения\4-фантограмма\16-Фантограмма\Фант-растение.files\image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524" y="712970"/>
            <a:ext cx="4228514" cy="28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75040" y="732172"/>
            <a:ext cx="4536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/>
              <a:t>Непентес (</a:t>
            </a:r>
            <a:r>
              <a:rPr lang="ru-RU" sz="1600" b="1" dirty="0" err="1"/>
              <a:t>Nepenthes</a:t>
            </a:r>
            <a:r>
              <a:rPr lang="ru-RU" sz="1600" b="1" dirty="0"/>
              <a:t>). </a:t>
            </a:r>
            <a:r>
              <a:rPr lang="ru-RU" sz="1800" dirty="0"/>
              <a:t>Практически все растения этого рода можно смело назвать хищниками, так как они получают необходимые питательные вещества путем переваривания пойманных насекомых. Большая часть видов произрастает в тропиках Азии, в основном на острове Калимантан. У растения листья напоминают по </a:t>
            </a:r>
            <a:r>
              <a:rPr lang="ru-RU" sz="1800" dirty="0" smtClean="0"/>
              <a:t>форме</a:t>
            </a:r>
            <a:endParaRPr lang="ru-RU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137398" y="3621783"/>
            <a:ext cx="8874146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/>
              <a:t>кувшинки. Для привлечения насекомых на внутренней поверхности кувшинчика есть специальные клетки, которые и выделяют манящий нектар, </a:t>
            </a:r>
            <a:r>
              <a:rPr lang="ru-RU" sz="1800" dirty="0" smtClean="0"/>
              <a:t>также </a:t>
            </a:r>
          </a:p>
          <a:p>
            <a:pPr algn="just"/>
            <a:r>
              <a:rPr lang="ru-RU" sz="1800" dirty="0" smtClean="0"/>
              <a:t>присутствуют </a:t>
            </a:r>
            <a:r>
              <a:rPr lang="ru-RU" sz="1800" dirty="0"/>
              <a:t>клетки-волоски, которые служат для удержания пойманной жертвы. Ловушка очень изощренная - поверхность на горлышке кувшинчика очень скользкая, поэтому жертвы и соскальзывают вниз, где попадают в воду и тонут. Отдельные виды содержат в кувшинке до 2 литров воды. Для переработки насекомых растением вырабатываются ферменты, иногда в ловушку попадают даже мыши, крысы и небольшие птицы.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5816" y="594928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5949280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В – 5 </a:t>
            </a:r>
            <a:r>
              <a:rPr lang="ru-RU" dirty="0" smtClean="0"/>
              <a:t>/ </a:t>
            </a:r>
            <a:r>
              <a:rPr lang="ru-RU" sz="1600" dirty="0" smtClean="0"/>
              <a:t>растения, которые питаются животными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798252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Венерина мухоловка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93" y="681905"/>
            <a:ext cx="7921130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3811" y="6060821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 smtClean="0"/>
              <a:t>Б - 1 </a:t>
            </a:r>
            <a:r>
              <a:rPr lang="ru-RU" dirty="0" smtClean="0"/>
              <a:t>/ </a:t>
            </a:r>
            <a:r>
              <a:rPr lang="ru-RU" sz="1600" dirty="0" smtClean="0"/>
              <a:t>растения с цветами в виде челюстей.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957806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Венерина мухоловка</a:t>
            </a:r>
            <a:endParaRPr lang="ru-RU" dirty="0"/>
          </a:p>
        </p:txBody>
      </p:sp>
      <p:pic>
        <p:nvPicPr>
          <p:cNvPr id="5122" name="Picture 2" descr="C:\Наташа\NATALY\3-Уроки-фантазеров\3-год-обучения\4-фантограмма\16-Фантограмма\Фант-растение.files\image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36" y="760547"/>
            <a:ext cx="4423423" cy="340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746077"/>
            <a:ext cx="4176464" cy="4736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/>
              <a:t>Венерина мухоловка (</a:t>
            </a:r>
            <a:r>
              <a:rPr lang="ru-RU" sz="1800" b="1" dirty="0" err="1"/>
              <a:t>Dionaea</a:t>
            </a:r>
            <a:r>
              <a:rPr lang="ru-RU" sz="1800" b="1" dirty="0"/>
              <a:t> </a:t>
            </a:r>
            <a:r>
              <a:rPr lang="ru-RU" sz="1800" b="1" dirty="0" err="1"/>
              <a:t>muscipula</a:t>
            </a:r>
            <a:r>
              <a:rPr lang="ru-RU" sz="1800" b="1" dirty="0"/>
              <a:t>). </a:t>
            </a:r>
            <a:r>
              <a:rPr lang="ru-RU" sz="1800" dirty="0"/>
              <a:t>Это растение-убийца еще более удивительное, так как предпринимает намного более активные действия по захвату добычи. Листья растения являются своеобразными челюстями, которые захлопываются, пленяя не только насекомых, но даже улиток и лягушек. Переваривание пищи занимает около 10 дней, в среднем за время жизни растения в ее челюсти попадает </a:t>
            </a:r>
            <a:r>
              <a:rPr lang="ru-RU" sz="1800" dirty="0" smtClean="0"/>
              <a:t>30 </a:t>
            </a:r>
            <a:r>
              <a:rPr lang="ru-RU" sz="1800" dirty="0"/>
              <a:t>насекомых. Произрастает мухоловка в умеренной зоне, на Атлантическом побережье США.</a:t>
            </a:r>
          </a:p>
          <a:p>
            <a:pPr algn="just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58843" y="5744599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Б - 1 </a:t>
            </a:r>
            <a:r>
              <a:rPr lang="ru-RU" dirty="0" smtClean="0"/>
              <a:t>/ </a:t>
            </a:r>
            <a:r>
              <a:rPr lang="ru-RU" sz="1800" dirty="0" smtClean="0"/>
              <a:t>растения с цветами в виде челюстей.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2182061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Фикус Бенгальский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36" y="705432"/>
            <a:ext cx="802083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109311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400" dirty="0" smtClean="0"/>
              <a:t>В – 1 </a:t>
            </a:r>
            <a:r>
              <a:rPr lang="ru-RU" dirty="0" smtClean="0"/>
              <a:t>/ </a:t>
            </a:r>
            <a:r>
              <a:rPr lang="ru-RU" sz="1600" dirty="0" smtClean="0"/>
              <a:t>растение, корни которого растут в воздухе, а не на земле.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031972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Фикус Бенгальский</a:t>
            </a:r>
            <a:endParaRPr lang="ru-RU" dirty="0"/>
          </a:p>
        </p:txBody>
      </p:sp>
      <p:pic>
        <p:nvPicPr>
          <p:cNvPr id="6146" name="Picture 2" descr="C:\Наташа\NATALY\3-Уроки-фантазеров\3-год-обучения\4-фантограмма\16-Фантограмма\Фант-растение.files\image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184" y="744698"/>
            <a:ext cx="4838368" cy="321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82168" y="748978"/>
            <a:ext cx="3960440" cy="430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/>
              <a:t>Фикус Бенгальский (</a:t>
            </a:r>
            <a:r>
              <a:rPr lang="ru-RU" sz="1800" b="1" dirty="0" err="1"/>
              <a:t>Ficus</a:t>
            </a:r>
            <a:r>
              <a:rPr lang="ru-RU" sz="1800" b="1" dirty="0"/>
              <a:t> </a:t>
            </a:r>
            <a:r>
              <a:rPr lang="ru-RU" sz="1800" b="1" dirty="0" err="1"/>
              <a:t>benghalensis</a:t>
            </a:r>
            <a:r>
              <a:rPr lang="ru-RU" sz="1800" b="1" dirty="0"/>
              <a:t>). </a:t>
            </a:r>
            <a:r>
              <a:rPr lang="ru-RU" sz="1600" dirty="0"/>
              <a:t>Многие на фотографиях видят не одно растение, а целый их лес, хотя это и ошибочно. Дело в том, что для этого фикуса характерна особенная форма жизни - баньян. Фикус образует мощные ветки, с которые вниз отрастают побеги или "воздушные" корни. Большая часть из них засыхает, так и не </a:t>
            </a:r>
            <a:r>
              <a:rPr lang="ru-RU" sz="1600" dirty="0" smtClean="0"/>
              <a:t>достигнув земли</a:t>
            </a:r>
            <a:r>
              <a:rPr lang="ru-RU" sz="1600" dirty="0"/>
              <a:t>, более же успешные укореняются, образуя новые колонны-стволы. Произрастает это растение в Индии, Шри-Ланке и Бангладеш. Дерево в итоге может так разрастись, что займет несколько гектаров.</a:t>
            </a: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83568" y="5631631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В – 1 </a:t>
            </a:r>
            <a:r>
              <a:rPr lang="ru-RU" dirty="0" smtClean="0"/>
              <a:t>/ </a:t>
            </a:r>
            <a:r>
              <a:rPr lang="ru-RU" sz="1600" dirty="0" smtClean="0"/>
              <a:t>растение, корни которого растут в воздухе, а не на земле.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78458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Онгаонга</a:t>
            </a:r>
            <a:r>
              <a:rPr lang="ru-RU" dirty="0"/>
              <a:t>, новозеландское крапивное дерево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01" y="720509"/>
            <a:ext cx="7579441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9797" y="6076273"/>
            <a:ext cx="761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 – 7 </a:t>
            </a:r>
            <a:r>
              <a:rPr lang="ru-RU" dirty="0" smtClean="0"/>
              <a:t>/ </a:t>
            </a:r>
            <a:r>
              <a:rPr lang="ru-RU" sz="1600" dirty="0" smtClean="0"/>
              <a:t>ценные виды животных питаются только одним видом растений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9788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Онгаонга</a:t>
            </a:r>
            <a:r>
              <a:rPr lang="ru-RU" dirty="0" smtClean="0"/>
              <a:t>, новозеландское крапивное дерево</a:t>
            </a:r>
            <a:endParaRPr lang="ru-RU" dirty="0"/>
          </a:p>
        </p:txBody>
      </p:sp>
      <p:pic>
        <p:nvPicPr>
          <p:cNvPr id="7170" name="Picture 2" descr="C:\Наташа\NATALY\3-Уроки-фантазеров\3-год-обучения\4-фантограмма\16-Фантограмма\Фант-растение.files\image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653" y="860757"/>
            <a:ext cx="4597521" cy="305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883704"/>
            <a:ext cx="39604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 err="1"/>
              <a:t>Онгаонга</a:t>
            </a:r>
            <a:r>
              <a:rPr lang="ru-RU" sz="1800" b="1" dirty="0"/>
              <a:t> (</a:t>
            </a:r>
            <a:r>
              <a:rPr lang="ru-RU" sz="1800" b="1" dirty="0" err="1"/>
              <a:t>Urtica</a:t>
            </a:r>
            <a:r>
              <a:rPr lang="ru-RU" sz="1800" b="1" dirty="0"/>
              <a:t> </a:t>
            </a:r>
            <a:r>
              <a:rPr lang="ru-RU" sz="1800" b="1" dirty="0" err="1"/>
              <a:t>ferox</a:t>
            </a:r>
            <a:r>
              <a:rPr lang="ru-RU" sz="1800" b="1" dirty="0"/>
              <a:t>) </a:t>
            </a:r>
            <a:r>
              <a:rPr lang="ru-RU" sz="1800" dirty="0"/>
              <a:t>или новозеландское крапивное дерево. Это растение имеет древовидный ствол, а ее колючки необычно опасны. В них содержится муравьиная кислота и гистамин. Крапивное дерево может достигать 5 метров в высоту, малейшее прикосновению к нему приводит к появлению болезненного ожога. Известны случаи гибели от яда дерева лошадей, собак и минимум одного человека. Интересно, что растение является основной пищей личинок бабочки Красный адмирал.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04716" y="4725144"/>
            <a:ext cx="4439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А – 7 </a:t>
            </a:r>
            <a:r>
              <a:rPr lang="ru-RU" sz="1600" dirty="0" smtClean="0"/>
              <a:t>/ ценные виды животных питаются только одним видом растений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2643809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Гинкго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11" y="709202"/>
            <a:ext cx="777686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877" y="5884489"/>
            <a:ext cx="884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Г – 8 </a:t>
            </a:r>
            <a:r>
              <a:rPr lang="ru-RU" dirty="0" smtClean="0"/>
              <a:t>/ </a:t>
            </a:r>
            <a:r>
              <a:rPr lang="ru-RU" sz="1400" dirty="0" smtClean="0"/>
              <a:t>древнейшие растения, которые помнят древнейшую историю и могут о ней рассказать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294166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Гинкго</a:t>
            </a:r>
            <a:endParaRPr lang="ru-RU" dirty="0"/>
          </a:p>
        </p:txBody>
      </p:sp>
      <p:pic>
        <p:nvPicPr>
          <p:cNvPr id="8194" name="Picture 2" descr="C:\Наташа\NATALY\3-Уроки-фантазеров\3-год-обучения\4-фантограмма\16-Фантограмма\Фант-растение.files\image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18" y="716498"/>
            <a:ext cx="5025801" cy="335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48064" y="716498"/>
            <a:ext cx="374441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b="1" dirty="0"/>
              <a:t>Гинкго (</a:t>
            </a:r>
            <a:r>
              <a:rPr lang="ru-RU" sz="1800" b="1" dirty="0" err="1"/>
              <a:t>Gínkgo</a:t>
            </a:r>
            <a:r>
              <a:rPr lang="ru-RU" sz="1800" b="1" dirty="0"/>
              <a:t> </a:t>
            </a:r>
            <a:r>
              <a:rPr lang="ru-RU" sz="1800" b="1" dirty="0" err="1"/>
              <a:t>bilóba</a:t>
            </a:r>
            <a:r>
              <a:rPr lang="ru-RU" sz="1800" b="1" dirty="0"/>
              <a:t>) </a:t>
            </a:r>
            <a:r>
              <a:rPr lang="ru-RU" sz="1800" dirty="0"/>
              <a:t>- реликтовое растение, которое произрастает в Китае. Вид возник еще 16 миллионов лет назад, таким образом, это растение самое древнее из тех, кто произрастает на планете. Другим названием гинкго является "серебряный абрикос". По форме это деревья с опадающими листьями, высота растений может достигать 30 метров. Некоторые деревья могут жить до 2500 лет. Из листьев гинкго готовят лекарственные препараты. В последнее время стало модным использовать соединения из листьев, хотя медицинский эффект от них далеко не очевиден.</a:t>
            </a:r>
            <a:endParaRPr lang="ru-R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4581128"/>
            <a:ext cx="4176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 – 8 </a:t>
            </a:r>
            <a:r>
              <a:rPr lang="ru-RU" dirty="0" smtClean="0"/>
              <a:t>/ </a:t>
            </a:r>
            <a:r>
              <a:rPr lang="ru-RU" sz="1600" dirty="0" smtClean="0"/>
              <a:t>древнейшие растения, которые помнят древнейшую историю и могут о ней рассказать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566615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Секвойя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533" y="657840"/>
            <a:ext cx="4325629" cy="5787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158" y="4898007"/>
            <a:ext cx="4430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А – 2 </a:t>
            </a:r>
            <a:r>
              <a:rPr lang="ru-RU" sz="1600" dirty="0" smtClean="0"/>
              <a:t>/ самые большие растения в мире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664111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49288" y="94249"/>
            <a:ext cx="7983537" cy="489365"/>
          </a:xfrm>
        </p:spPr>
        <p:txBody>
          <a:bodyPr/>
          <a:lstStyle/>
          <a:p>
            <a:pPr eaLnBrk="1" hangingPunct="1"/>
            <a:r>
              <a:rPr lang="ru-RU" sz="2200" dirty="0" smtClean="0"/>
              <a:t>Цель лекции</a:t>
            </a:r>
            <a:endParaRPr lang="ru-RU" sz="2200" dirty="0"/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 flipH="1">
            <a:off x="80467" y="1279525"/>
            <a:ext cx="9012327" cy="2169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42900" indent="-342900" algn="l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sz="2400" b="1" dirty="0" smtClean="0"/>
              <a:t>Знакомство с курсом Развития Творческого Воображения (РТВ)</a:t>
            </a:r>
          </a:p>
          <a:p>
            <a:pPr marL="342900" indent="-342900" algn="l">
              <a:spcBef>
                <a:spcPct val="50000"/>
              </a:spcBef>
              <a:buFont typeface="Wingdings" panose="05000000000000000000" pitchFamily="2" charset="2"/>
              <a:buChar char="ü"/>
            </a:pPr>
            <a:endParaRPr lang="ru-RU" sz="2200" b="1" dirty="0"/>
          </a:p>
          <a:p>
            <a:pPr marL="342900" indent="-342900" algn="l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ru-RU" sz="2400" b="1" dirty="0" smtClean="0"/>
              <a:t>Практика применения методов РТВ </a:t>
            </a:r>
            <a:br>
              <a:rPr lang="ru-RU" sz="2400" b="1" dirty="0" smtClean="0"/>
            </a:br>
            <a:r>
              <a:rPr lang="ru-RU" sz="2400" b="1" dirty="0" smtClean="0"/>
              <a:t>(ФАНТОГРАММА)</a:t>
            </a:r>
            <a:endParaRPr lang="ru-RU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Секвойя</a:t>
            </a:r>
            <a:endParaRPr lang="ru-RU" dirty="0"/>
          </a:p>
        </p:txBody>
      </p:sp>
      <p:pic>
        <p:nvPicPr>
          <p:cNvPr id="9218" name="Picture 2" descr="C:\Наташа\NATALY\3-Уроки-фантазеров\3-год-обучения\4-фантограмма\16-Фантограмма\Фант-растение.files\image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27" y="1196752"/>
            <a:ext cx="3877825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1268760"/>
            <a:ext cx="4464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Когда - то реликтовые леса с гигантскими растениями занимали большую часть суши Земли. Из всего огромного разнообразия реликтовой флоры до нас дожили только гигантские вечнозелёные секвойи. Самой большой секвойе, "Генералу </a:t>
            </a:r>
            <a:r>
              <a:rPr lang="ru-RU" dirty="0" err="1"/>
              <a:t>Шерману</a:t>
            </a:r>
            <a:r>
              <a:rPr lang="ru-RU" dirty="0"/>
              <a:t>", около 4000 лет, весит она около 3 тонн.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39952" y="4437112"/>
            <a:ext cx="5004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 – 2 </a:t>
            </a:r>
            <a:r>
              <a:rPr lang="ru-RU" dirty="0" smtClean="0"/>
              <a:t>/ самые большие растения в мире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7164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Вольфия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35" y="732728"/>
            <a:ext cx="662989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69814" y="6133328"/>
            <a:ext cx="5337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 – 2 </a:t>
            </a:r>
            <a:r>
              <a:rPr lang="ru-RU" dirty="0" smtClean="0"/>
              <a:t>\ </a:t>
            </a:r>
            <a:r>
              <a:rPr lang="ru-RU" sz="1600" dirty="0" smtClean="0"/>
              <a:t>самое маленькое растение в мире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18471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076967" y="731296"/>
            <a:ext cx="3743505" cy="4768752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ru-RU" dirty="0" err="1"/>
              <a:t>Вольфия</a:t>
            </a:r>
            <a:r>
              <a:rPr lang="ru-RU" dirty="0"/>
              <a:t> (</a:t>
            </a:r>
            <a:r>
              <a:rPr lang="ru-RU" dirty="0" err="1"/>
              <a:t>Wolffia</a:t>
            </a:r>
            <a:r>
              <a:rPr lang="ru-RU" dirty="0"/>
              <a:t> </a:t>
            </a:r>
            <a:r>
              <a:rPr lang="ru-RU" dirty="0" err="1"/>
              <a:t>angusta</a:t>
            </a:r>
            <a:r>
              <a:rPr lang="ru-RU" dirty="0"/>
              <a:t>) - </a:t>
            </a:r>
            <a:r>
              <a:rPr lang="ru-RU" sz="1600" b="0" dirty="0"/>
              <a:t>субтропическое растение, водится в Северной и Западной Африке, Азии, Америке. Всего на Земле насчитывается 17 видов </a:t>
            </a:r>
            <a:r>
              <a:rPr lang="ru-RU" sz="1600" b="0" dirty="0" err="1"/>
              <a:t>вольфии</a:t>
            </a:r>
            <a:r>
              <a:rPr lang="ru-RU" sz="1600" b="0" dirty="0"/>
              <a:t>.</a:t>
            </a:r>
            <a:br>
              <a:rPr lang="ru-RU" sz="1600" b="0" dirty="0"/>
            </a:br>
            <a:r>
              <a:rPr lang="ru-RU" sz="1600" b="0" dirty="0" err="1"/>
              <a:t>Вольфия</a:t>
            </a:r>
            <a:r>
              <a:rPr lang="ru-RU" sz="1600" b="0" dirty="0"/>
              <a:t> состоит из шаровидно-овального стебелька 0,3-2,0 мм в диаметре, листьев и корней нет. Эти шарики свободно плавают на поверхности воды, потребляя растворенные в ней питательные вещества.</a:t>
            </a:r>
            <a:br>
              <a:rPr lang="ru-RU" sz="1600" b="0" dirty="0"/>
            </a:br>
            <a:r>
              <a:rPr lang="ru-RU" sz="1600" b="0" dirty="0"/>
              <a:t>Цветет </a:t>
            </a:r>
            <a:r>
              <a:rPr lang="ru-RU" sz="1600" b="0" dirty="0" err="1"/>
              <a:t>вольфия</a:t>
            </a:r>
            <a:r>
              <a:rPr lang="ru-RU" sz="1600" b="0" dirty="0"/>
              <a:t> очень редко и ее цветы, величиной с булавочную головку, являются самыми маленькими в мире.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Вольфия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691" y="800967"/>
            <a:ext cx="4756447" cy="387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691" y="5820376"/>
            <a:ext cx="5337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 – 2 </a:t>
            </a:r>
            <a:r>
              <a:rPr lang="ru-RU" dirty="0" smtClean="0"/>
              <a:t>\ </a:t>
            </a:r>
            <a:r>
              <a:rPr lang="ru-RU" sz="1600" dirty="0" smtClean="0"/>
              <a:t>самое маленькое растение в мире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8669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 из корней растения</a:t>
            </a:r>
            <a:endParaRPr lang="ru-RU" dirty="0"/>
          </a:p>
        </p:txBody>
      </p:sp>
      <p:pic>
        <p:nvPicPr>
          <p:cNvPr id="10242" name="Picture 2" descr="C:\Наташа\NATALY\3-Уроки-фантазеров\3-год-обучения\4-фантограмма\16-Фантограмма\Фант-растение.files\image0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062" y="698707"/>
            <a:ext cx="7029628" cy="52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68021" y="599608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/>
              <a:t>А – 4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629092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Кедр </a:t>
            </a:r>
            <a:endParaRPr lang="ru-RU" dirty="0"/>
          </a:p>
        </p:txBody>
      </p:sp>
      <p:pic>
        <p:nvPicPr>
          <p:cNvPr id="11266" name="Picture 2" descr="C:\Наташа\NATALY\3-Уроки-фантазеров\3-год-обучения\4-фантограмма\16-Фантограмма\Фант-растение.files\image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46" y="818383"/>
            <a:ext cx="712879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59858" y="583231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А – 1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096809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Живой дом</a:t>
            </a:r>
            <a:endParaRPr lang="ru-RU" dirty="0"/>
          </a:p>
        </p:txBody>
      </p:sp>
      <p:pic>
        <p:nvPicPr>
          <p:cNvPr id="12290" name="Picture 2" descr="C:\Наташа\NATALY\3-Уроки-фантазеров\3-год-обучения\4-фантограмма\16-Фантограмма\Фант-растение.files\image0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398" y="742606"/>
            <a:ext cx="8707885" cy="430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44522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 – 4 </a:t>
            </a:r>
            <a:r>
              <a:rPr lang="ru-RU" sz="1600" dirty="0" smtClean="0"/>
              <a:t>/ живой дом, который общается со своим обитателями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41724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Бамбук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4320481" cy="316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C:\Наташа\фото-Крым-2013\6-Ливадия-Никита-9-08\9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422178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0458" y="5245492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 – 2 </a:t>
            </a:r>
            <a:r>
              <a:rPr lang="ru-RU" sz="1800" dirty="0" smtClean="0"/>
              <a:t>/ растение, которое очень быстро растет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191450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Бамбук</a:t>
            </a:r>
            <a:endParaRPr lang="ru-RU" dirty="0"/>
          </a:p>
        </p:txBody>
      </p:sp>
      <p:pic>
        <p:nvPicPr>
          <p:cNvPr id="13314" name="Picture 2" descr="C:\Наташа\NATALY\3-Уроки-фантазеров\3-год-обучения\4-фантограмма\16-Фантограмма\Фант-растение.files\image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821" y="1073929"/>
            <a:ext cx="3805114" cy="367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908720"/>
            <a:ext cx="4968552" cy="5721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/>
              <a:t>Самая высокая в мире трава — бамбук, древовидный злак с мощным многолетним стеблем-соломиной. Растет он очень быстро, в тропиках за два месяца достигает высоты 25-30 метров.  </a:t>
            </a:r>
          </a:p>
          <a:p>
            <a:pPr algn="just"/>
            <a:r>
              <a:rPr lang="ru-RU" sz="1800" dirty="0"/>
              <a:t>Диаметр стебля бамбука может быть и 30 сантиметров. Цветет самая высокая трава раз в несколько десятков лет. Свидетелей этого редкого явления не так уж и много, но есть фото. </a:t>
            </a:r>
          </a:p>
          <a:p>
            <a:pPr algn="just"/>
            <a:r>
              <a:rPr lang="ru-RU" sz="1800" dirty="0"/>
              <a:t>Предсказать точно год цветения бамбука еще не удавалось никому. Цветение — предвестник гибели растения, после него погибает вся роща, потому что корневищами она связана в единый организм. В России бамбук встречается в Приморье, на Курилах и Сахалине, где образует густые, часто непроходимые заросли.</a:t>
            </a:r>
          </a:p>
          <a:p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21276" y="5544945"/>
            <a:ext cx="38746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 – 2 </a:t>
            </a:r>
            <a:r>
              <a:rPr lang="ru-RU" dirty="0" smtClean="0"/>
              <a:t>/ </a:t>
            </a:r>
            <a:r>
              <a:rPr lang="ru-RU" sz="1800" dirty="0" smtClean="0"/>
              <a:t>растение, которое очень быстро растет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8393261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Лиственница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953" y="773671"/>
            <a:ext cx="6408712" cy="528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1195" y="6115786"/>
            <a:ext cx="6769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 – 7 </a:t>
            </a:r>
            <a:r>
              <a:rPr lang="ru-RU" dirty="0" smtClean="0"/>
              <a:t>/ </a:t>
            </a:r>
            <a:r>
              <a:rPr lang="ru-RU" sz="1600" dirty="0" smtClean="0"/>
              <a:t>самое распространенное растение в Российских лесах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9866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Лиственница</a:t>
            </a:r>
            <a:endParaRPr lang="ru-RU" dirty="0"/>
          </a:p>
        </p:txBody>
      </p:sp>
      <p:pic>
        <p:nvPicPr>
          <p:cNvPr id="14338" name="Picture 2" descr="C:\Наташа\NATALY\3-Уроки-фантазеров\3-год-обучения\4-фантограмма\16-Фантограмма\Фант-растение.files\image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050" y="790905"/>
            <a:ext cx="3808885" cy="343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2566" y="790503"/>
            <a:ext cx="472991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/>
              <a:t>Самое распространенное дерево в русских лесах — лиственница. Она занимает порядка 800 миллионов гектаров, это примерно 40% русских лесов. Лиственница — высокое и холодовыносливое дерево. Она вырастает до 50 метров высоту и выдерживает зимние морозы до -60 градусов по Цельсию. Где у лиственницы из-за сурового климата мало конкурентов, там много Солнца, которое этот сибирский «сорняк» обожает. Прочную, твердую и долговечную древесину лиственницы используют для изготовления подводных сооружений, паркета, хозяйственных строений в сыром климате.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4437112"/>
            <a:ext cx="3456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А – 7 </a:t>
            </a:r>
            <a:r>
              <a:rPr lang="ru-RU" dirty="0" smtClean="0"/>
              <a:t>/ </a:t>
            </a:r>
            <a:r>
              <a:rPr lang="ru-RU" sz="1600" dirty="0" smtClean="0"/>
              <a:t>самое распространенное растение в Российских лесах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501035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49288" y="94249"/>
            <a:ext cx="7983537" cy="489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buClrTx/>
            </a:pPr>
            <a:r>
              <a:rPr lang="ru-RU" sz="2200" kern="0" dirty="0" smtClean="0"/>
              <a:t>Курс РТВ в системе Икар и Дедал</a:t>
            </a:r>
            <a:endParaRPr lang="ru-RU" sz="2200" kern="0" dirty="0"/>
          </a:p>
        </p:txBody>
      </p:sp>
      <p:sp>
        <p:nvSpPr>
          <p:cNvPr id="3" name="TextBox 2"/>
          <p:cNvSpPr txBox="1"/>
          <p:nvPr/>
        </p:nvSpPr>
        <p:spPr>
          <a:xfrm>
            <a:off x="292608" y="1790916"/>
            <a:ext cx="6530887" cy="4085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1800" b="1" dirty="0">
                <a:solidFill>
                  <a:srgbClr val="FF0000"/>
                </a:solidFill>
              </a:rPr>
              <a:t>Психологическая </a:t>
            </a:r>
            <a:r>
              <a:rPr lang="ru-RU" sz="1800" b="1" dirty="0" smtClean="0">
                <a:solidFill>
                  <a:srgbClr val="FF0000"/>
                </a:solidFill>
              </a:rPr>
              <a:t>инерция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 smtClean="0">
                <a:solidFill>
                  <a:srgbClr val="FF0000"/>
                </a:solidFill>
              </a:rPr>
              <a:t>Системный </a:t>
            </a:r>
            <a:r>
              <a:rPr lang="ru-RU" sz="1800" b="1" dirty="0">
                <a:solidFill>
                  <a:srgbClr val="FF0000"/>
                </a:solidFill>
              </a:rPr>
              <a:t>оператор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>
                <a:solidFill>
                  <a:srgbClr val="FF0000"/>
                </a:solidFill>
              </a:rPr>
              <a:t>Морфологический анализ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>
                <a:solidFill>
                  <a:srgbClr val="FF0000"/>
                </a:solidFill>
              </a:rPr>
              <a:t>МФО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>
                <a:solidFill>
                  <a:srgbClr val="FF0000"/>
                </a:solidFill>
              </a:rPr>
              <a:t>Перенос свойств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 smtClean="0">
                <a:solidFill>
                  <a:srgbClr val="FF0000"/>
                </a:solidFill>
              </a:rPr>
              <a:t>Синектика</a:t>
            </a:r>
            <a:r>
              <a:rPr lang="ru-RU" sz="1800" b="1" dirty="0">
                <a:solidFill>
                  <a:srgbClr val="FF0000"/>
                </a:solidFill>
              </a:rPr>
              <a:t>, виды аналогий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>
                <a:solidFill>
                  <a:srgbClr val="FF0000"/>
                </a:solidFill>
              </a:rPr>
              <a:t>Синтез сказок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>
                <a:solidFill>
                  <a:srgbClr val="FF0000"/>
                </a:solidFill>
              </a:rPr>
              <a:t>Приемы фантазирования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 err="1">
                <a:solidFill>
                  <a:srgbClr val="FFFF00"/>
                </a:solidFill>
              </a:rPr>
              <a:t>Фантограмма</a:t>
            </a:r>
            <a:endParaRPr lang="ru-RU" sz="1800" b="1" dirty="0">
              <a:solidFill>
                <a:srgbClr val="FFFF00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 smtClean="0"/>
              <a:t>ММЧ</a:t>
            </a:r>
            <a:endParaRPr lang="ru-RU" sz="1800" b="1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 smtClean="0"/>
              <a:t>ИКР, противоречия</a:t>
            </a:r>
            <a:endParaRPr lang="ru-RU" sz="1800" b="1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1800" b="1" dirty="0" err="1" smtClean="0"/>
              <a:t>Эвроритм</a:t>
            </a:r>
            <a:endParaRPr lang="ru-RU" dirty="0" smtClean="0"/>
          </a:p>
          <a:p>
            <a:pPr marL="171450" indent="-171450" algn="just">
              <a:buFontTx/>
              <a:buChar char="-"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92608" y="785004"/>
            <a:ext cx="7980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В системе Икар и Дедал оценивается знание следующих инструментов, изучаемых в курсе РТВ: 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62311366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994" name="Группа 7"/>
          <p:cNvGrpSpPr>
            <a:grpSpLocks/>
          </p:cNvGrpSpPr>
          <p:nvPr/>
        </p:nvGrpSpPr>
        <p:grpSpPr bwMode="auto">
          <a:xfrm>
            <a:off x="892175" y="676275"/>
            <a:ext cx="7504113" cy="5629275"/>
            <a:chOff x="892507" y="675991"/>
            <a:chExt cx="7504113" cy="5629275"/>
          </a:xfrm>
        </p:grpSpPr>
        <p:pic>
          <p:nvPicPr>
            <p:cNvPr id="340995" name="Picture 4" descr="http://900igr.net/datas/geometrija/Prizma/0012-012-Spasibo-za-vnimani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507" y="675991"/>
              <a:ext cx="7504113" cy="562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099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748" y="5163023"/>
              <a:ext cx="5138737" cy="112236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xmlns="" id="{7C35E14C-9A15-4DE6-82C9-426A2648DB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49288" y="109538"/>
            <a:ext cx="7983537" cy="458787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Программа курса Развития Творческого Воображения</a:t>
            </a:r>
            <a:endParaRPr lang="ru-RU" alt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985" y="582729"/>
            <a:ext cx="7525907" cy="599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49508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734" y="147484"/>
            <a:ext cx="9011265" cy="53026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Компоненты изобретательского мышления</a:t>
            </a:r>
            <a:endParaRPr lang="ru-RU" sz="2800" dirty="0"/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179512" y="667545"/>
            <a:ext cx="8856984" cy="5836494"/>
          </a:xfrm>
          <a:prstGeom prst="rect">
            <a:avLst/>
          </a:prstGeom>
        </p:spPr>
        <p:txBody>
          <a:bodyPr vert="horz" numCol="2">
            <a:normAutofit fontScale="55000" lnSpcReduction="2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I. Анализ.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А.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Компонентный анализ.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Б. Выход в надсистему.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В. Выделение взаимосвязей и взаимодействий.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Г. Изменение систем во времени.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Д.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Чувствительность к противоречиям.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Е. Идеальное моделирование.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lang="ru-RU" sz="4000" dirty="0">
              <a:solidFill>
                <a:sysClr val="windowText" lastClr="000000"/>
              </a:solidFill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. Синтез.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Ж. Использование ресурсов.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З.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Использование аналогий.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И.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Гибкость (способность генерировать большое количество разнообразных идей).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К. Применение приемов разрешения противоречий.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III. Оценка.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Л. 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Чувствительность к разрешению противоречий.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М. Критичность.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Н. Оригинальность.</a:t>
            </a: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Lucida Sans Unicode"/>
              </a:rPr>
              <a:t>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Char char=""/>
              <a:tabLst/>
              <a:defRPr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300" y="3931717"/>
            <a:ext cx="4104456" cy="2158115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66487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873457" y="2069733"/>
            <a:ext cx="7233313" cy="817245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l">
              <a:spcBef>
                <a:spcPct val="0"/>
              </a:spcBef>
              <a:buClrTx/>
            </a:pPr>
            <a:r>
              <a:rPr lang="ru-RU" sz="2400" b="1" dirty="0">
                <a:solidFill>
                  <a:srgbClr val="003399"/>
                </a:solidFill>
              </a:rPr>
              <a:t>1. </a:t>
            </a:r>
            <a:r>
              <a:rPr lang="ru-RU" sz="2400" b="1" dirty="0" smtClean="0">
                <a:solidFill>
                  <a:srgbClr val="003399"/>
                </a:solidFill>
              </a:rPr>
              <a:t>Проверка домашнего задания</a:t>
            </a:r>
          </a:p>
          <a:p>
            <a:pPr algn="l">
              <a:spcBef>
                <a:spcPct val="0"/>
              </a:spcBef>
              <a:buClrTx/>
            </a:pPr>
            <a:r>
              <a:rPr lang="ru-RU" sz="2400" b="1" dirty="0">
                <a:solidFill>
                  <a:srgbClr val="003399"/>
                </a:solidFill>
              </a:rPr>
              <a:t>2</a:t>
            </a:r>
            <a:r>
              <a:rPr lang="ru-RU" sz="2400" b="1" dirty="0" smtClean="0">
                <a:solidFill>
                  <a:srgbClr val="003399"/>
                </a:solidFill>
              </a:rPr>
              <a:t>. ФАНТОГРАММА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49288" y="94249"/>
            <a:ext cx="7983537" cy="48936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1" hangingPunct="1">
              <a:buClrTx/>
            </a:pPr>
            <a:r>
              <a:rPr lang="ru-RU" sz="2200" kern="0" dirty="0" smtClean="0"/>
              <a:t>Содержание лекции</a:t>
            </a:r>
            <a:endParaRPr lang="ru-RU" sz="2200" kern="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3330" y="4605"/>
            <a:ext cx="4372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FF"/>
                </a:solidFill>
              </a:rPr>
              <a:t>Домашнее задание</a:t>
            </a:r>
            <a:endParaRPr lang="ru-RU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8364" y="900752"/>
            <a:ext cx="87891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400" dirty="0"/>
              <a:t>Примените приемы фантазирования к вашему объекту. Выберите самую интересную идею, придумайте сюжет рассказа.</a:t>
            </a:r>
          </a:p>
        </p:txBody>
      </p:sp>
    </p:spTree>
    <p:extLst>
      <p:ext uri="{BB962C8B-B14F-4D97-AF65-F5344CB8AC3E}">
        <p14:creationId xmlns:p14="http://schemas.microsoft.com/office/powerpoint/2010/main" val="7587537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4312" y="52700"/>
            <a:ext cx="7983537" cy="572464"/>
          </a:xfrm>
        </p:spPr>
        <p:txBody>
          <a:bodyPr/>
          <a:lstStyle/>
          <a:p>
            <a:r>
              <a:rPr lang="ru-RU" sz="2800" dirty="0" smtClean="0"/>
              <a:t>РАЗМИНКА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55600" y="898525"/>
            <a:ext cx="8270875" cy="4380000"/>
          </a:xfrm>
        </p:spPr>
        <p:txBody>
          <a:bodyPr/>
          <a:lstStyle/>
          <a:p>
            <a:r>
              <a:rPr lang="ru-RU" dirty="0" smtClean="0"/>
              <a:t>Игра «Да-</a:t>
            </a:r>
            <a:r>
              <a:rPr lang="ru-RU" dirty="0" err="1" smtClean="0"/>
              <a:t>нетка</a:t>
            </a:r>
            <a:r>
              <a:rPr lang="ru-RU" dirty="0" smtClean="0"/>
              <a:t>». Загадать героя сказки (одушевленный или неодушевленный персонаж). Назвать три его характеристики: </a:t>
            </a:r>
          </a:p>
          <a:p>
            <a:pPr marL="342900" indent="-342900">
              <a:buAutoNum type="arabicPeriod"/>
            </a:pPr>
            <a:r>
              <a:rPr lang="ru-RU" dirty="0" smtClean="0"/>
              <a:t>О внешности</a:t>
            </a:r>
          </a:p>
          <a:p>
            <a:pPr marL="342900" indent="-342900">
              <a:buAutoNum type="arabicPeriod"/>
            </a:pPr>
            <a:r>
              <a:rPr lang="ru-RU" dirty="0" smtClean="0"/>
              <a:t>О характере</a:t>
            </a:r>
          </a:p>
          <a:p>
            <a:pPr marL="342900" indent="-342900">
              <a:buAutoNum type="arabicPeriod"/>
            </a:pPr>
            <a:r>
              <a:rPr lang="ru-RU" dirty="0" smtClean="0"/>
              <a:t>О роли в сказке</a:t>
            </a:r>
          </a:p>
          <a:p>
            <a:r>
              <a:rPr lang="ru-RU" dirty="0" smtClean="0"/>
              <a:t>Игра «Хорошо-плохо»</a:t>
            </a:r>
          </a:p>
          <a:p>
            <a:r>
              <a:rPr lang="ru-RU" dirty="0"/>
              <a:t>Предлагается какая-то ситуация, нужно объяснить, что в ней хорошо, что – плохо. </a:t>
            </a:r>
            <a:r>
              <a:rPr lang="ru-RU" dirty="0" smtClean="0"/>
              <a:t>Например, в </a:t>
            </a:r>
            <a:r>
              <a:rPr lang="ru-RU" dirty="0"/>
              <a:t>окна вставлены прозрачные стекла – </a:t>
            </a:r>
            <a:r>
              <a:rPr lang="ru-RU" dirty="0" smtClean="0"/>
              <a:t>для </a:t>
            </a:r>
            <a:r>
              <a:rPr lang="ru-RU" dirty="0"/>
              <a:t>кого или для какой деятельности это хорошо, для какой – плохо. </a:t>
            </a:r>
          </a:p>
        </p:txBody>
      </p:sp>
    </p:spTree>
    <p:extLst>
      <p:ext uri="{BB962C8B-B14F-4D97-AF65-F5344CB8AC3E}">
        <p14:creationId xmlns:p14="http://schemas.microsoft.com/office/powerpoint/2010/main" val="40673810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Template NEW">
  <a:themeElements>
    <a:clrScheme name="">
      <a:dk1>
        <a:srgbClr val="000000"/>
      </a:dk1>
      <a:lt1>
        <a:srgbClr val="FFFFFF"/>
      </a:lt1>
      <a:dk2>
        <a:srgbClr val="FFFFFF"/>
      </a:dk2>
      <a:lt2>
        <a:srgbClr val="76767C"/>
      </a:lt2>
      <a:accent1>
        <a:srgbClr val="9DB78B"/>
      </a:accent1>
      <a:accent2>
        <a:srgbClr val="5C6F6A"/>
      </a:accent2>
      <a:accent3>
        <a:srgbClr val="FFFFFF"/>
      </a:accent3>
      <a:accent4>
        <a:srgbClr val="000000"/>
      </a:accent4>
      <a:accent5>
        <a:srgbClr val="CCD8C4"/>
      </a:accent5>
      <a:accent6>
        <a:srgbClr val="53645F"/>
      </a:accent6>
      <a:hlink>
        <a:srgbClr val="496D77"/>
      </a:hlink>
      <a:folHlink>
        <a:srgbClr val="EFBC35"/>
      </a:folHlink>
    </a:clrScheme>
    <a:fontScheme name="PPT Template N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233363" marR="0" indent="-233363" algn="ctr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0"/>
          </a:spcAft>
          <a:buClr>
            <a:srgbClr val="993300"/>
          </a:buClr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PT Template NEW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 Template NEW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C6600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B8AA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00005C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 Template NEW 16">
        <a:dk1>
          <a:srgbClr val="000000"/>
        </a:dk1>
        <a:lt1>
          <a:srgbClr val="FFFFFF"/>
        </a:lt1>
        <a:dk2>
          <a:srgbClr val="FFFFFF"/>
        </a:dk2>
        <a:lt2>
          <a:srgbClr val="969696"/>
        </a:lt2>
        <a:accent1>
          <a:srgbClr val="994D22"/>
        </a:accent1>
        <a:accent2>
          <a:srgbClr val="146068"/>
        </a:accent2>
        <a:accent3>
          <a:srgbClr val="FFFFFF"/>
        </a:accent3>
        <a:accent4>
          <a:srgbClr val="000000"/>
        </a:accent4>
        <a:accent5>
          <a:srgbClr val="CAB2AB"/>
        </a:accent5>
        <a:accent6>
          <a:srgbClr val="11565E"/>
        </a:accent6>
        <a:hlink>
          <a:srgbClr val="8080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52689</TotalTime>
  <Words>1822</Words>
  <Application>Microsoft Office PowerPoint</Application>
  <PresentationFormat>Экран (4:3)</PresentationFormat>
  <Paragraphs>262</Paragraphs>
  <Slides>40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PPT Template NEW</vt:lpstr>
      <vt:lpstr>Развитие Творческого Воображения (РТВ)</vt:lpstr>
      <vt:lpstr>Презентация PowerPoint</vt:lpstr>
      <vt:lpstr>Цель лекции</vt:lpstr>
      <vt:lpstr>Презентация PowerPoint</vt:lpstr>
      <vt:lpstr>Программа курса Развития Творческого Воображения</vt:lpstr>
      <vt:lpstr>Компоненты изобретательского мышления</vt:lpstr>
      <vt:lpstr>Презентация PowerPoint</vt:lpstr>
      <vt:lpstr>Презентация PowerPoint</vt:lpstr>
      <vt:lpstr>РАЗМИНКА</vt:lpstr>
      <vt:lpstr>ПРИЕМЫ ФАНТАЗИРОВАНИЯ</vt:lpstr>
      <vt:lpstr>УНИВЕРСАЛЬНЫЕ ХАРАКТЕРИСТИКИ</vt:lpstr>
      <vt:lpstr>ПРИЕМЫ ФАНТАЗИРОВАНИЯ</vt:lpstr>
      <vt:lpstr>ФАНТОГРАММА</vt:lpstr>
      <vt:lpstr>Фантастические растения</vt:lpstr>
      <vt:lpstr>Вельвичия удивительная</vt:lpstr>
      <vt:lpstr>Вельвичия удивительная</vt:lpstr>
      <vt:lpstr>Раффлезия</vt:lpstr>
      <vt:lpstr>Раффлезия</vt:lpstr>
      <vt:lpstr>Непентес</vt:lpstr>
      <vt:lpstr>Непентес</vt:lpstr>
      <vt:lpstr>Венерина мухоловка</vt:lpstr>
      <vt:lpstr>Венерина мухоловка</vt:lpstr>
      <vt:lpstr>Фикус Бенгальский</vt:lpstr>
      <vt:lpstr>Фикус Бенгальский</vt:lpstr>
      <vt:lpstr>Онгаонга, новозеландское крапивное дерево</vt:lpstr>
      <vt:lpstr>Онгаонга, новозеландское крапивное дерево</vt:lpstr>
      <vt:lpstr>Гинкго</vt:lpstr>
      <vt:lpstr>Гинкго</vt:lpstr>
      <vt:lpstr>Секвойя</vt:lpstr>
      <vt:lpstr>Секвойя</vt:lpstr>
      <vt:lpstr>Вольфия</vt:lpstr>
      <vt:lpstr>Вольфия</vt:lpstr>
      <vt:lpstr>Дом из корней растения</vt:lpstr>
      <vt:lpstr>Кедр </vt:lpstr>
      <vt:lpstr>Живой дом</vt:lpstr>
      <vt:lpstr>Бамбук</vt:lpstr>
      <vt:lpstr>Бамбук</vt:lpstr>
      <vt:lpstr>Лиственница</vt:lpstr>
      <vt:lpstr>Лиственница</vt:lpstr>
      <vt:lpstr>Презентация PowerPoint</vt:lpstr>
    </vt:vector>
  </TitlesOfParts>
  <Company>Алгоритм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инновацинно-технологического консалтинга «Алгоритм»</dc:title>
  <dc:creator>Герасимов О.М.</dc:creator>
  <cp:lastModifiedBy>User</cp:lastModifiedBy>
  <cp:revision>3845</cp:revision>
  <cp:lastPrinted>2018-04-20T14:12:46Z</cp:lastPrinted>
  <dcterms:created xsi:type="dcterms:W3CDTF">2006-01-09T16:17:19Z</dcterms:created>
  <dcterms:modified xsi:type="dcterms:W3CDTF">2019-12-27T12:23:02Z</dcterms:modified>
</cp:coreProperties>
</file>